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732" r:id="rId2"/>
  </p:sldMasterIdLst>
  <p:notesMasterIdLst>
    <p:notesMasterId r:id="rId49"/>
  </p:notesMasterIdLst>
  <p:sldIdLst>
    <p:sldId id="257" r:id="rId3"/>
    <p:sldId id="420" r:id="rId4"/>
    <p:sldId id="261" r:id="rId5"/>
    <p:sldId id="473" r:id="rId6"/>
    <p:sldId id="446" r:id="rId7"/>
    <p:sldId id="388" r:id="rId8"/>
    <p:sldId id="477" r:id="rId9"/>
    <p:sldId id="432" r:id="rId10"/>
    <p:sldId id="480" r:id="rId11"/>
    <p:sldId id="478" r:id="rId12"/>
    <p:sldId id="481" r:id="rId13"/>
    <p:sldId id="329" r:id="rId14"/>
    <p:sldId id="331" r:id="rId15"/>
    <p:sldId id="475" r:id="rId16"/>
    <p:sldId id="469" r:id="rId17"/>
    <p:sldId id="334" r:id="rId18"/>
    <p:sldId id="335" r:id="rId19"/>
    <p:sldId id="464" r:id="rId20"/>
    <p:sldId id="336" r:id="rId21"/>
    <p:sldId id="337" r:id="rId22"/>
    <p:sldId id="346" r:id="rId23"/>
    <p:sldId id="347" r:id="rId24"/>
    <p:sldId id="348" r:id="rId25"/>
    <p:sldId id="349" r:id="rId26"/>
    <p:sldId id="350" r:id="rId27"/>
    <p:sldId id="351" r:id="rId28"/>
    <p:sldId id="352" r:id="rId29"/>
    <p:sldId id="455" r:id="rId30"/>
    <p:sldId id="456" r:id="rId31"/>
    <p:sldId id="457" r:id="rId32"/>
    <p:sldId id="482" r:id="rId33"/>
    <p:sldId id="483" r:id="rId34"/>
    <p:sldId id="258" r:id="rId35"/>
    <p:sldId id="279" r:id="rId36"/>
    <p:sldId id="280" r:id="rId37"/>
    <p:sldId id="267" r:id="rId38"/>
    <p:sldId id="268" r:id="rId39"/>
    <p:sldId id="269" r:id="rId40"/>
    <p:sldId id="286" r:id="rId41"/>
    <p:sldId id="272" r:id="rId42"/>
    <p:sldId id="273" r:id="rId43"/>
    <p:sldId id="285" r:id="rId44"/>
    <p:sldId id="274" r:id="rId45"/>
    <p:sldId id="276" r:id="rId46"/>
    <p:sldId id="278" r:id="rId47"/>
    <p:sldId id="277" r:id="rId48"/>
  </p:sldIdLst>
  <p:sldSz cx="12192000" cy="6858000"/>
  <p:notesSz cx="6797675" cy="9928225"/>
  <p:defaultTextStyle>
    <a:defPPr>
      <a:defRPr lang="fr-FR"/>
    </a:defPPr>
    <a:lvl1pPr marL="0" algn="l" defTabSz="91421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57107" algn="l" defTabSz="91421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14218" algn="l" defTabSz="91421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371328" algn="l" defTabSz="91421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828437" algn="l" defTabSz="91421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285550" algn="l" defTabSz="91421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742654" algn="l" defTabSz="91421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199760" algn="l" defTabSz="91421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656867" algn="l" defTabSz="91421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441"/>
    <a:srgbClr val="42A3F3"/>
    <a:srgbClr val="3178B0"/>
    <a:srgbClr val="255880"/>
    <a:srgbClr val="40AED5"/>
    <a:srgbClr val="2658E4"/>
    <a:srgbClr val="17375E"/>
    <a:srgbClr val="193B6A"/>
    <a:srgbClr val="0E2038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89"/>
    <p:restoredTop sz="72609" autoAdjust="0"/>
  </p:normalViewPr>
  <p:slideViewPr>
    <p:cSldViewPr snapToGrid="0" snapToObjects="1">
      <p:cViewPr varScale="1">
        <p:scale>
          <a:sx n="62" d="100"/>
          <a:sy n="62" d="100"/>
        </p:scale>
        <p:origin x="1618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269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viewProps" Target="view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25F998-2AAD-FC42-ADCB-DCA2D713DC6E}" type="datetimeFigureOut">
              <a:rPr lang="fr-FR" smtClean="0"/>
              <a:t>14/11/2019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1A3E14-5392-BB49-9D2C-0168453499E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27210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10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07" algn="l" defTabSz="45710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18" algn="l" defTabSz="45710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28" algn="l" defTabSz="45710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437" algn="l" defTabSz="45710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550" algn="l" defTabSz="45710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654" algn="l" defTabSz="45710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60" algn="l" defTabSz="45710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867" algn="l" defTabSz="45710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/>
              <a:t>Progestogen</a:t>
            </a:r>
            <a:r>
              <a:rPr lang="fr-FR" baseline="0" dirty="0"/>
              <a:t> </a:t>
            </a:r>
            <a:r>
              <a:rPr lang="fr-FR" baseline="0" dirty="0" err="1"/>
              <a:t>negative</a:t>
            </a:r>
            <a:r>
              <a:rPr lang="fr-FR" baseline="0" dirty="0"/>
              <a:t> feedback </a:t>
            </a:r>
            <a:r>
              <a:rPr lang="fr-FR" baseline="0" dirty="0" err="1"/>
              <a:t>works</a:t>
            </a:r>
            <a:r>
              <a:rPr lang="fr-FR" baseline="0" dirty="0"/>
              <a:t> at the hypothalamus to </a:t>
            </a:r>
            <a:r>
              <a:rPr lang="fr-FR" baseline="0" dirty="0" err="1"/>
              <a:t>decreases</a:t>
            </a:r>
            <a:r>
              <a:rPr lang="fr-FR" baseline="0" dirty="0"/>
              <a:t> the pulse </a:t>
            </a:r>
            <a:r>
              <a:rPr lang="fr-FR" baseline="0" dirty="0" err="1"/>
              <a:t>frequency</a:t>
            </a:r>
            <a:r>
              <a:rPr lang="fr-FR" baseline="0" dirty="0"/>
              <a:t> of </a:t>
            </a:r>
            <a:r>
              <a:rPr lang="fr-FR" baseline="0" dirty="0" err="1"/>
              <a:t>gonadotropin</a:t>
            </a:r>
            <a:r>
              <a:rPr lang="fr-FR" baseline="0" dirty="0"/>
              <a:t> releasing hormone. This, in </a:t>
            </a:r>
            <a:r>
              <a:rPr lang="fr-FR" baseline="0" dirty="0" err="1"/>
              <a:t>turn</a:t>
            </a:r>
            <a:r>
              <a:rPr lang="fr-FR" baseline="0" dirty="0"/>
              <a:t>, </a:t>
            </a:r>
            <a:r>
              <a:rPr lang="fr-FR" baseline="0" dirty="0" err="1"/>
              <a:t>will</a:t>
            </a:r>
            <a:r>
              <a:rPr lang="fr-FR" baseline="0" dirty="0"/>
              <a:t> </a:t>
            </a:r>
            <a:r>
              <a:rPr lang="fr-FR" baseline="0" dirty="0" err="1"/>
              <a:t>decrease</a:t>
            </a:r>
            <a:r>
              <a:rPr lang="fr-FR" baseline="0" dirty="0"/>
              <a:t> the </a:t>
            </a:r>
            <a:r>
              <a:rPr lang="fr-FR" baseline="0" dirty="0" err="1"/>
              <a:t>secretion</a:t>
            </a:r>
            <a:r>
              <a:rPr lang="fr-FR" baseline="0" dirty="0"/>
              <a:t> of FSH and </a:t>
            </a:r>
            <a:r>
              <a:rPr lang="fr-FR" baseline="0" dirty="0" err="1"/>
              <a:t>decreases</a:t>
            </a:r>
            <a:r>
              <a:rPr lang="fr-FR" baseline="0" dirty="0"/>
              <a:t> the </a:t>
            </a:r>
            <a:r>
              <a:rPr lang="fr-FR" baseline="0" dirty="0" err="1"/>
              <a:t>secretion</a:t>
            </a:r>
            <a:r>
              <a:rPr lang="fr-FR" baseline="0" dirty="0"/>
              <a:t> of LH. If the </a:t>
            </a:r>
            <a:r>
              <a:rPr lang="fr-FR" baseline="0" dirty="0" err="1"/>
              <a:t>follicle</a:t>
            </a:r>
            <a:r>
              <a:rPr lang="fr-FR" baseline="0" dirty="0"/>
              <a:t> </a:t>
            </a:r>
            <a:r>
              <a:rPr lang="fr-FR" baseline="0" dirty="0" err="1"/>
              <a:t>isn</a:t>
            </a:r>
            <a:r>
              <a:rPr lang="fr-FR" baseline="0" dirty="0"/>
              <a:t>(</a:t>
            </a:r>
            <a:r>
              <a:rPr lang="fr-FR" baseline="0" dirty="0" err="1"/>
              <a:t>t</a:t>
            </a:r>
            <a:r>
              <a:rPr lang="fr-FR" baseline="0" dirty="0"/>
              <a:t> </a:t>
            </a:r>
            <a:r>
              <a:rPr lang="fr-FR" baseline="0" dirty="0" err="1"/>
              <a:t>developing</a:t>
            </a:r>
            <a:r>
              <a:rPr lang="fr-FR" baseline="0" dirty="0"/>
              <a:t>, </a:t>
            </a:r>
            <a:r>
              <a:rPr lang="fr-FR" baseline="0" dirty="0" err="1"/>
              <a:t>then</a:t>
            </a:r>
            <a:r>
              <a:rPr lang="fr-FR" baseline="0" dirty="0"/>
              <a:t> </a:t>
            </a:r>
            <a:r>
              <a:rPr lang="fr-FR" baseline="0" dirty="0" err="1"/>
              <a:t>there</a:t>
            </a:r>
            <a:r>
              <a:rPr lang="fr-FR" baseline="0" dirty="0"/>
              <a:t> </a:t>
            </a:r>
            <a:r>
              <a:rPr lang="fr-FR" baseline="0" dirty="0" err="1"/>
              <a:t>is</a:t>
            </a:r>
            <a:r>
              <a:rPr lang="fr-FR" baseline="0" dirty="0"/>
              <a:t> no </a:t>
            </a:r>
            <a:r>
              <a:rPr lang="fr-FR" baseline="0" dirty="0" err="1"/>
              <a:t>increase</a:t>
            </a:r>
            <a:r>
              <a:rPr lang="fr-FR" baseline="0" dirty="0"/>
              <a:t> in the estradiol </a:t>
            </a:r>
            <a:r>
              <a:rPr lang="fr-FR" baseline="0" dirty="0" err="1"/>
              <a:t>levels</a:t>
            </a:r>
            <a:r>
              <a:rPr lang="fr-FR" baseline="0" dirty="0"/>
              <a:t>. The </a:t>
            </a:r>
            <a:r>
              <a:rPr lang="fr-FR" baseline="0" dirty="0" err="1"/>
              <a:t>progestogen</a:t>
            </a:r>
            <a:r>
              <a:rPr lang="fr-FR" baseline="0" dirty="0"/>
              <a:t> </a:t>
            </a:r>
            <a:r>
              <a:rPr lang="fr-FR" baseline="0" dirty="0" err="1"/>
              <a:t>negative</a:t>
            </a:r>
            <a:r>
              <a:rPr lang="fr-FR" baseline="0" dirty="0"/>
              <a:t> feedback and </a:t>
            </a:r>
            <a:r>
              <a:rPr lang="fr-FR" baseline="0" dirty="0" err="1"/>
              <a:t>lack</a:t>
            </a:r>
            <a:r>
              <a:rPr lang="fr-FR" baseline="0" dirty="0"/>
              <a:t> of </a:t>
            </a:r>
            <a:r>
              <a:rPr lang="fr-FR" baseline="0" dirty="0" err="1"/>
              <a:t>estrogen</a:t>
            </a:r>
            <a:r>
              <a:rPr lang="fr-FR" baseline="0" dirty="0"/>
              <a:t> positive feedback on LH </a:t>
            </a:r>
            <a:r>
              <a:rPr lang="fr-FR" baseline="0" dirty="0" err="1"/>
              <a:t>secretion</a:t>
            </a:r>
            <a:r>
              <a:rPr lang="fr-FR" baseline="0" dirty="0"/>
              <a:t> stop the </a:t>
            </a:r>
            <a:r>
              <a:rPr lang="fr-FR" baseline="0" dirty="0" err="1"/>
              <a:t>mid</a:t>
            </a:r>
            <a:r>
              <a:rPr lang="fr-FR" baseline="0" dirty="0"/>
              <a:t>-cycle LH </a:t>
            </a:r>
            <a:r>
              <a:rPr lang="fr-FR" baseline="0" dirty="0" err="1"/>
              <a:t>surge</a:t>
            </a:r>
            <a:r>
              <a:rPr lang="fr-FR" baseline="0" dirty="0"/>
              <a:t>. </a:t>
            </a:r>
            <a:r>
              <a:rPr lang="fr-FR" baseline="0" dirty="0" err="1"/>
              <a:t>With</a:t>
            </a:r>
            <a:r>
              <a:rPr lang="fr-FR" baseline="0" dirty="0"/>
              <a:t> no </a:t>
            </a:r>
            <a:r>
              <a:rPr lang="fr-FR" baseline="0" dirty="0" err="1"/>
              <a:t>follicle</a:t>
            </a:r>
            <a:r>
              <a:rPr lang="fr-FR" baseline="0" dirty="0"/>
              <a:t> </a:t>
            </a:r>
            <a:r>
              <a:rPr lang="fr-FR" baseline="0" dirty="0" err="1"/>
              <a:t>developed</a:t>
            </a:r>
            <a:r>
              <a:rPr lang="fr-FR" baseline="0" dirty="0"/>
              <a:t> and no LH </a:t>
            </a:r>
            <a:r>
              <a:rPr lang="fr-FR" baseline="0" dirty="0" err="1"/>
              <a:t>surge</a:t>
            </a:r>
            <a:r>
              <a:rPr lang="fr-FR" baseline="0" dirty="0"/>
              <a:t> to release the </a:t>
            </a:r>
            <a:r>
              <a:rPr lang="fr-FR" baseline="0" dirty="0" err="1"/>
              <a:t>follicle</a:t>
            </a:r>
            <a:r>
              <a:rPr lang="fr-FR" baseline="0" dirty="0"/>
              <a:t>, </a:t>
            </a:r>
            <a:r>
              <a:rPr lang="fr-FR" baseline="0" dirty="0" err="1"/>
              <a:t>there</a:t>
            </a:r>
            <a:r>
              <a:rPr lang="fr-FR" baseline="0" dirty="0"/>
              <a:t> </a:t>
            </a:r>
            <a:r>
              <a:rPr lang="fr-FR" baseline="0" dirty="0" err="1"/>
              <a:t>is</a:t>
            </a:r>
            <a:r>
              <a:rPr lang="fr-FR" baseline="0" dirty="0"/>
              <a:t> the </a:t>
            </a:r>
            <a:r>
              <a:rPr lang="fr-FR" baseline="0" dirty="0" err="1"/>
              <a:t>prevention</a:t>
            </a:r>
            <a:r>
              <a:rPr lang="fr-FR" baseline="0" dirty="0"/>
              <a:t> of ovulation. </a:t>
            </a:r>
            <a:r>
              <a:rPr lang="fr-FR" baseline="0" dirty="0" err="1"/>
              <a:t>Estrogen</a:t>
            </a:r>
            <a:r>
              <a:rPr lang="fr-FR" baseline="0" dirty="0"/>
              <a:t> has </a:t>
            </a:r>
            <a:r>
              <a:rPr lang="fr-FR" baseline="0" dirty="0" err="1"/>
              <a:t>some</a:t>
            </a:r>
            <a:r>
              <a:rPr lang="fr-FR" baseline="0" dirty="0"/>
              <a:t> </a:t>
            </a:r>
            <a:r>
              <a:rPr lang="fr-FR" baseline="0" dirty="0" err="1"/>
              <a:t>effect</a:t>
            </a:r>
            <a:r>
              <a:rPr lang="fr-FR" baseline="0" dirty="0"/>
              <a:t> </a:t>
            </a:r>
            <a:r>
              <a:rPr lang="fr-FR" baseline="0" dirty="0" err="1"/>
              <a:t>with</a:t>
            </a:r>
            <a:r>
              <a:rPr lang="fr-FR" baseline="0" dirty="0"/>
              <a:t> </a:t>
            </a:r>
            <a:r>
              <a:rPr lang="fr-FR" baseline="0" dirty="0" err="1"/>
              <a:t>inhibiting</a:t>
            </a:r>
            <a:r>
              <a:rPr lang="fr-FR" baseline="0" dirty="0"/>
              <a:t> </a:t>
            </a:r>
            <a:r>
              <a:rPr lang="fr-FR" baseline="0" dirty="0" err="1"/>
              <a:t>follicular</a:t>
            </a:r>
            <a:r>
              <a:rPr lang="fr-FR" baseline="0" dirty="0"/>
              <a:t> </a:t>
            </a:r>
            <a:r>
              <a:rPr lang="fr-FR" baseline="0" dirty="0" err="1"/>
              <a:t>development</a:t>
            </a:r>
            <a:r>
              <a:rPr lang="fr-FR" baseline="0" dirty="0"/>
              <a:t> </a:t>
            </a:r>
            <a:r>
              <a:rPr lang="fr-FR" baseline="0" dirty="0" err="1"/>
              <a:t>because</a:t>
            </a:r>
            <a:r>
              <a:rPr lang="fr-FR" baseline="0" dirty="0"/>
              <a:t> of </a:t>
            </a:r>
            <a:r>
              <a:rPr lang="fr-FR" baseline="0" dirty="0" err="1"/>
              <a:t>its</a:t>
            </a:r>
            <a:r>
              <a:rPr lang="fr-FR" baseline="0" dirty="0"/>
              <a:t> </a:t>
            </a:r>
            <a:r>
              <a:rPr lang="fr-FR" baseline="0" dirty="0" err="1"/>
              <a:t>negative</a:t>
            </a:r>
            <a:r>
              <a:rPr lang="fr-FR" baseline="0" dirty="0"/>
              <a:t> feedback on the </a:t>
            </a:r>
            <a:r>
              <a:rPr lang="fr-FR" baseline="0" dirty="0" err="1"/>
              <a:t>anterior</a:t>
            </a:r>
            <a:r>
              <a:rPr lang="fr-FR" baseline="0" dirty="0"/>
              <a:t> </a:t>
            </a:r>
            <a:r>
              <a:rPr lang="fr-FR" baseline="0" dirty="0" err="1"/>
              <a:t>pituitary</a:t>
            </a:r>
            <a:r>
              <a:rPr lang="fr-FR" baseline="0" dirty="0"/>
              <a:t> </a:t>
            </a:r>
            <a:r>
              <a:rPr lang="fr-FR" baseline="0" dirty="0" err="1"/>
              <a:t>with</a:t>
            </a:r>
            <a:r>
              <a:rPr lang="fr-FR" baseline="0" dirty="0"/>
              <a:t> slows FSH </a:t>
            </a:r>
            <a:r>
              <a:rPr lang="fr-FR" baseline="0" dirty="0" err="1"/>
              <a:t>secretion</a:t>
            </a:r>
            <a:r>
              <a:rPr lang="fr-FR" baseline="0"/>
              <a:t>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A3E14-5392-BB49-9D2C-0168453499E9}" type="slidenum">
              <a:rPr lang="fr-FR" smtClean="0">
                <a:solidFill>
                  <a:prstClr val="black"/>
                </a:solidFill>
                <a:latin typeface="Calibri"/>
              </a:rPr>
              <a:pPr/>
              <a:t>4</a:t>
            </a:fld>
            <a:endParaRPr lang="fr-FR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617635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650" name="1 Marcador de imagen de diapositiva">
            <a:extLst>
              <a:ext uri="{FF2B5EF4-FFF2-40B4-BE49-F238E27FC236}">
                <a16:creationId xmlns:a16="http://schemas.microsoft.com/office/drawing/2014/main" id="{1712F1AB-71FE-4917-A224-0B09A748455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5651" name="2 Marcador de notas">
            <a:extLst>
              <a:ext uri="{FF2B5EF4-FFF2-40B4-BE49-F238E27FC236}">
                <a16:creationId xmlns:a16="http://schemas.microsoft.com/office/drawing/2014/main" id="{C90BDBD5-990A-42E6-A6A7-7184F7C81D8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79768" y="4715907"/>
            <a:ext cx="5438140" cy="4467701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altLang="fr-FR" dirty="0">
              <a:latin typeface="Arial" panose="020B0604020202020204" pitchFamily="34" charset="0"/>
            </a:endParaRPr>
          </a:p>
        </p:txBody>
      </p:sp>
      <p:sp>
        <p:nvSpPr>
          <p:cNvPr id="795652" name="3 Marcador de número de diapositiva">
            <a:extLst>
              <a:ext uri="{FF2B5EF4-FFF2-40B4-BE49-F238E27FC236}">
                <a16:creationId xmlns:a16="http://schemas.microsoft.com/office/drawing/2014/main" id="{058C6B28-D3D7-4C60-AFB9-D2A8AC0B24B3}"/>
              </a:ext>
            </a:extLst>
          </p:cNvPr>
          <p:cNvSpPr txBox="1">
            <a:spLocks noGrp="1"/>
          </p:cNvSpPr>
          <p:nvPr/>
        </p:nvSpPr>
        <p:spPr bwMode="auto">
          <a:xfrm>
            <a:off x="3850443" y="9430091"/>
            <a:ext cx="2945659" cy="496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663049-945D-46BF-969A-EF7AD7BAF550}" type="slidenum">
              <a:rPr kumimoji="0" lang="fr-FR" alt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34090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Sous pilules Augmentation des facteurs de coagulation. En </a:t>
            </a:r>
            <a:r>
              <a:rPr lang="fr-FR" dirty="0" err="1"/>
              <a:t>reaction</a:t>
            </a:r>
            <a:r>
              <a:rPr lang="fr-FR" dirty="0"/>
              <a:t> il y a activation des facteurs anticoagulants</a:t>
            </a:r>
          </a:p>
          <a:p>
            <a:r>
              <a:rPr lang="fr-FR" dirty="0"/>
              <a:t>Sous pilule il y a une augmentation de la </a:t>
            </a:r>
            <a:r>
              <a:rPr lang="fr-FR" dirty="0" err="1"/>
              <a:t>resistance</a:t>
            </a:r>
            <a:r>
              <a:rPr lang="fr-FR" dirty="0"/>
              <a:t> à la </a:t>
            </a:r>
            <a:r>
              <a:rPr lang="fr-FR" dirty="0" err="1"/>
              <a:t>proteine</a:t>
            </a:r>
            <a:r>
              <a:rPr lang="fr-FR" dirty="0"/>
              <a:t> C </a:t>
            </a:r>
            <a:r>
              <a:rPr lang="fr-FR" dirty="0" err="1"/>
              <a:t>reactive</a:t>
            </a:r>
            <a:endParaRPr lang="fr-FR" dirty="0"/>
          </a:p>
          <a:p>
            <a:endParaRPr lang="fr-FR" dirty="0"/>
          </a:p>
          <a:p>
            <a:r>
              <a:rPr lang="fr-FR" dirty="0"/>
              <a:t>En terme de timing il y d’abord augmentation des facteurs de coagulations avant d’avoir un </a:t>
            </a:r>
            <a:r>
              <a:rPr lang="fr-FR" dirty="0" err="1"/>
              <a:t>requilibrage</a:t>
            </a:r>
            <a:r>
              <a:rPr lang="fr-FR" dirty="0"/>
              <a:t> </a:t>
            </a:r>
            <a:r>
              <a:rPr lang="fr-FR" dirty="0" err="1"/>
              <a:t>avedc</a:t>
            </a:r>
            <a:r>
              <a:rPr lang="fr-FR" dirty="0"/>
              <a:t> facteur anticoagulant </a:t>
            </a:r>
            <a:r>
              <a:rPr lang="fr-FR" dirty="0" err="1"/>
              <a:t>Duau</a:t>
            </a:r>
            <a:r>
              <a:rPr lang="fr-FR" dirty="0"/>
              <a:t> </a:t>
            </a:r>
            <a:r>
              <a:rPr lang="fr-FR" dirty="0" err="1"/>
              <a:t>decallage</a:t>
            </a:r>
            <a:r>
              <a:rPr lang="fr-FR" dirty="0"/>
              <a:t> d’induction enzymatique </a:t>
            </a:r>
          </a:p>
          <a:p>
            <a:endParaRPr lang="fr-FR" dirty="0"/>
          </a:p>
          <a:p>
            <a:r>
              <a:rPr lang="fr-FR" dirty="0"/>
              <a:t>C’est pour cela que e risque de thrombose est majorée les 6 premiers mois à 1 an Attention Quand on </a:t>
            </a:r>
            <a:r>
              <a:rPr lang="fr-FR" dirty="0" err="1"/>
              <a:t>arrete</a:t>
            </a:r>
            <a:r>
              <a:rPr lang="fr-FR" dirty="0"/>
              <a:t> la pilule </a:t>
            </a:r>
            <a:r>
              <a:rPr lang="fr-FR" dirty="0" err="1"/>
              <a:t>meme</a:t>
            </a:r>
            <a:r>
              <a:rPr lang="fr-FR" dirty="0"/>
              <a:t> si on a </a:t>
            </a:r>
            <a:r>
              <a:rPr lang="fr-FR" dirty="0" err="1"/>
              <a:t>prtis</a:t>
            </a:r>
            <a:r>
              <a:rPr lang="fr-FR" dirty="0"/>
              <a:t> longtemps la </a:t>
            </a:r>
            <a:r>
              <a:rPr lang="fr-FR" dirty="0" err="1"/>
              <a:t>pil</a:t>
            </a:r>
            <a:r>
              <a:rPr lang="fr-FR" dirty="0"/>
              <a:t> et si on reprend  le risque redevient comme pour </a:t>
            </a:r>
            <a:r>
              <a:rPr lang="fr-FR" dirty="0" err="1"/>
              <a:t>pour</a:t>
            </a:r>
            <a:r>
              <a:rPr lang="fr-FR" dirty="0"/>
              <a:t> la </a:t>
            </a:r>
            <a:r>
              <a:rPr lang="fr-FR" dirty="0" err="1"/>
              <a:t>premiere</a:t>
            </a:r>
            <a:r>
              <a:rPr lang="fr-FR" dirty="0"/>
              <a:t> fois car d’abord augmentation des facteurs de coagulation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1A3E14-5392-BB49-9D2C-0168453499E9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70949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A3E14-5392-BB49-9D2C-0168453499E9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01488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C07B71-D2AB-4642-8ED3-7EB8F9E9ABCC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23220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27A19E-DC2A-5D47-9AC0-8CAD10487A72}" type="slidenum">
              <a:rPr lang="de-DE" smtClean="0"/>
              <a:t>38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617184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27A19E-DC2A-5D47-9AC0-8CAD10487A72}" type="slidenum">
              <a:rPr lang="de-DE" smtClean="0"/>
              <a:t>39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455170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>
                <a:solidFill>
                  <a:schemeClr val="accent6">
                    <a:lumMod val="75000"/>
                  </a:schemeClr>
                </a:solidFill>
              </a:rPr>
              <a:t>REMARQUE:</a:t>
            </a:r>
            <a:r>
              <a:rPr lang="en-GB" sz="1200" baseline="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GB" sz="1200" dirty="0">
                <a:solidFill>
                  <a:schemeClr val="accent6">
                    <a:lumMod val="75000"/>
                  </a:schemeClr>
                </a:solidFill>
              </a:rPr>
              <a:t>Les </a:t>
            </a:r>
            <a:r>
              <a:rPr lang="en-GB" sz="1200" dirty="0" err="1">
                <a:solidFill>
                  <a:schemeClr val="accent6">
                    <a:lumMod val="75000"/>
                  </a:schemeClr>
                </a:solidFill>
              </a:rPr>
              <a:t>chiffres</a:t>
            </a:r>
            <a:r>
              <a:rPr lang="en-GB" sz="1200" baseline="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GB" sz="1200" baseline="0" dirty="0" err="1">
                <a:solidFill>
                  <a:schemeClr val="accent6">
                    <a:lumMod val="75000"/>
                  </a:schemeClr>
                </a:solidFill>
              </a:rPr>
              <a:t>présentés</a:t>
            </a:r>
            <a:r>
              <a:rPr lang="en-GB" sz="1200" baseline="0" dirty="0">
                <a:solidFill>
                  <a:schemeClr val="accent6">
                    <a:lumMod val="75000"/>
                  </a:schemeClr>
                </a:solidFill>
              </a:rPr>
              <a:t> sur le </a:t>
            </a:r>
            <a:r>
              <a:rPr lang="en-GB" sz="1200" baseline="0" dirty="0" err="1">
                <a:solidFill>
                  <a:schemeClr val="accent6">
                    <a:lumMod val="75000"/>
                  </a:schemeClr>
                </a:solidFill>
              </a:rPr>
              <a:t>graphique</a:t>
            </a:r>
            <a:r>
              <a:rPr lang="en-GB" sz="1200" baseline="0" dirty="0">
                <a:solidFill>
                  <a:schemeClr val="accent6">
                    <a:lumMod val="75000"/>
                  </a:schemeClr>
                </a:solidFill>
              </a:rPr>
              <a:t> ne correspondent pas tout </a:t>
            </a:r>
            <a:r>
              <a:rPr lang="en-GB" sz="1200" baseline="0" dirty="0" err="1">
                <a:solidFill>
                  <a:schemeClr val="accent6">
                    <a:lumMod val="75000"/>
                  </a:schemeClr>
                </a:solidFill>
              </a:rPr>
              <a:t>à</a:t>
            </a:r>
            <a:r>
              <a:rPr lang="en-GB" sz="1200" baseline="0" dirty="0">
                <a:solidFill>
                  <a:schemeClr val="accent6">
                    <a:lumMod val="75000"/>
                  </a:schemeClr>
                </a:solidFill>
              </a:rPr>
              <a:t> fait aux </a:t>
            </a:r>
            <a:r>
              <a:rPr lang="en-GB" sz="1200" baseline="0" dirty="0" err="1">
                <a:solidFill>
                  <a:schemeClr val="accent6">
                    <a:lumMod val="75000"/>
                  </a:schemeClr>
                </a:solidFill>
              </a:rPr>
              <a:t>chiffres</a:t>
            </a:r>
            <a:r>
              <a:rPr lang="en-GB" sz="1200" baseline="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GB" sz="1200" baseline="0" dirty="0" err="1">
                <a:solidFill>
                  <a:schemeClr val="accent6">
                    <a:lumMod val="75000"/>
                  </a:schemeClr>
                </a:solidFill>
              </a:rPr>
              <a:t>mentionnés</a:t>
            </a:r>
            <a:r>
              <a:rPr lang="en-GB" sz="1200" baseline="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GB" sz="1200" baseline="0" dirty="0" err="1">
                <a:solidFill>
                  <a:schemeClr val="accent6">
                    <a:lumMod val="75000"/>
                  </a:schemeClr>
                </a:solidFill>
              </a:rPr>
              <a:t>dans</a:t>
            </a:r>
            <a:r>
              <a:rPr lang="en-GB" sz="1200" baseline="0" dirty="0">
                <a:solidFill>
                  <a:schemeClr val="accent6">
                    <a:lumMod val="75000"/>
                  </a:schemeClr>
                </a:solidFill>
              </a:rPr>
              <a:t> la publication. Le </a:t>
            </a:r>
            <a:r>
              <a:rPr lang="en-GB" sz="1200" baseline="0" dirty="0" err="1">
                <a:solidFill>
                  <a:schemeClr val="accent6">
                    <a:lumMod val="75000"/>
                  </a:schemeClr>
                </a:solidFill>
              </a:rPr>
              <a:t>graphe</a:t>
            </a:r>
            <a:r>
              <a:rPr lang="en-GB" sz="1200" baseline="0" dirty="0">
                <a:solidFill>
                  <a:schemeClr val="accent6">
                    <a:lumMod val="75000"/>
                  </a:schemeClr>
                </a:solidFill>
              </a:rPr>
              <a:t> a </a:t>
            </a:r>
            <a:r>
              <a:rPr lang="en-GB" sz="1200" baseline="0" dirty="0" err="1">
                <a:solidFill>
                  <a:schemeClr val="accent6">
                    <a:lumMod val="75000"/>
                  </a:schemeClr>
                </a:solidFill>
              </a:rPr>
              <a:t>peut</a:t>
            </a:r>
            <a:r>
              <a:rPr lang="en-GB" sz="1200" baseline="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GB" sz="1200" baseline="0" dirty="0" err="1">
                <a:solidFill>
                  <a:schemeClr val="accent6">
                    <a:lumMod val="75000"/>
                  </a:schemeClr>
                </a:solidFill>
              </a:rPr>
              <a:t>être</a:t>
            </a:r>
            <a:r>
              <a:rPr lang="en-GB" sz="1200" baseline="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GB" sz="1200" baseline="0" dirty="0" err="1">
                <a:solidFill>
                  <a:schemeClr val="accent6">
                    <a:lumMod val="75000"/>
                  </a:schemeClr>
                </a:solidFill>
              </a:rPr>
              <a:t>été</a:t>
            </a:r>
            <a:r>
              <a:rPr lang="en-GB" sz="1200" baseline="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GB" sz="1200" baseline="0" dirty="0" err="1">
                <a:solidFill>
                  <a:schemeClr val="accent6">
                    <a:lumMod val="75000"/>
                  </a:schemeClr>
                </a:solidFill>
              </a:rPr>
              <a:t>extrait</a:t>
            </a:r>
            <a:r>
              <a:rPr lang="en-GB" sz="1200" baseline="0" dirty="0">
                <a:solidFill>
                  <a:schemeClr val="accent6">
                    <a:lumMod val="75000"/>
                  </a:schemeClr>
                </a:solidFill>
              </a:rPr>
              <a:t> d’un Abstract ? </a:t>
            </a:r>
            <a:endParaRPr lang="de-D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27A19E-DC2A-5D47-9AC0-8CAD10487A72}" type="slidenum">
              <a:rPr lang="de-DE" smtClean="0"/>
              <a:t>45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594044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900161" y="4088971"/>
            <a:ext cx="10377457" cy="893732"/>
          </a:xfrm>
        </p:spPr>
        <p:txBody>
          <a:bodyPr>
            <a:normAutofit/>
          </a:bodyPr>
          <a:lstStyle>
            <a:lvl1pPr marL="0" indent="0" algn="ctr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4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3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8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3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7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615736" y="6356368"/>
            <a:ext cx="2018693" cy="365125"/>
          </a:xfrm>
          <a:prstGeom prst="rect">
            <a:avLst/>
          </a:prstGeom>
        </p:spPr>
        <p:txBody>
          <a:bodyPr lIns="91430" tIns="45718" rIns="91430" bIns="45718"/>
          <a:lstStyle/>
          <a:p>
            <a:fld id="{206D5B55-ED2F-7E40-9DA8-35424247BF22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14/11/2019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165600" y="6356368"/>
            <a:ext cx="3860800" cy="365125"/>
          </a:xfrm>
          <a:prstGeom prst="rect">
            <a:avLst/>
          </a:prstGeom>
        </p:spPr>
        <p:txBody>
          <a:bodyPr lIns="91424" tIns="45718" rIns="91424" bIns="45718"/>
          <a:lstStyle/>
          <a:p>
            <a:pPr defTabSz="609459"/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F313-627C-6349-86EF-577085777D3C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tre 1"/>
          <p:cNvSpPr>
            <a:spLocks noGrp="1"/>
          </p:cNvSpPr>
          <p:nvPr>
            <p:ph type="ctrTitle" hasCustomPrompt="1"/>
          </p:nvPr>
        </p:nvSpPr>
        <p:spPr>
          <a:xfrm>
            <a:off x="900161" y="2618973"/>
            <a:ext cx="10377457" cy="1470025"/>
          </a:xfrm>
        </p:spPr>
        <p:txBody>
          <a:bodyPr>
            <a:normAutofit/>
          </a:bodyPr>
          <a:lstStyle>
            <a:lvl1pPr algn="ctr">
              <a:defRPr sz="4300"/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22" y="0"/>
            <a:ext cx="1259089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4" tIns="45718" rIns="91424" bIns="45718" rtlCol="0" anchor="ctr"/>
          <a:lstStyle/>
          <a:p>
            <a:pPr algn="ctr" defTabSz="609459"/>
            <a:endParaRPr lang="fr-FR" sz="2400">
              <a:solidFill>
                <a:prstClr val="white"/>
              </a:solidFill>
            </a:endParaRPr>
          </a:p>
        </p:txBody>
      </p:sp>
      <p:pic>
        <p:nvPicPr>
          <p:cNvPr id="11" name="Picture 2" descr="C:\_Projects\Daily Projects\112118\P18462\Internal_upjohn-small-use-case-rgb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06" r="80088" b="23401"/>
          <a:stretch/>
        </p:blipFill>
        <p:spPr bwMode="auto">
          <a:xfrm>
            <a:off x="77997" y="6150725"/>
            <a:ext cx="960899" cy="707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615736" y="6356368"/>
            <a:ext cx="2018693" cy="365125"/>
          </a:xfrm>
          <a:prstGeom prst="rect">
            <a:avLst/>
          </a:prstGeom>
        </p:spPr>
        <p:txBody>
          <a:bodyPr lIns="91430" tIns="45718" rIns="91430" bIns="45718"/>
          <a:lstStyle/>
          <a:p>
            <a:fld id="{1BAB1421-A3F7-4A46-870B-BEC0F878B507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14/11/2019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165600" y="6356368"/>
            <a:ext cx="3860800" cy="365125"/>
          </a:xfrm>
          <a:prstGeom prst="rect">
            <a:avLst/>
          </a:prstGeom>
        </p:spPr>
        <p:txBody>
          <a:bodyPr lIns="91424" tIns="45718" rIns="91424" bIns="45718"/>
          <a:lstStyle/>
          <a:p>
            <a:pPr defTabSz="609459"/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F313-627C-6349-86EF-577085777D3C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38896" y="4406917"/>
            <a:ext cx="10287389" cy="1362075"/>
          </a:xfrm>
        </p:spPr>
        <p:txBody>
          <a:bodyPr anchor="t">
            <a:normAutofit/>
          </a:bodyPr>
          <a:lstStyle>
            <a:lvl1pPr algn="l">
              <a:defRPr sz="4800" b="1" cap="all"/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38896" y="2906713"/>
            <a:ext cx="10287389" cy="1500187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459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3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392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85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31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77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24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70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981309" y="6356368"/>
            <a:ext cx="2473091" cy="365125"/>
          </a:xfrm>
          <a:prstGeom prst="rect">
            <a:avLst/>
          </a:prstGeom>
        </p:spPr>
        <p:txBody>
          <a:bodyPr lIns="91430" tIns="45718" rIns="91430" bIns="45718"/>
          <a:lstStyle/>
          <a:p>
            <a:fld id="{3566484D-9222-A340-AE6B-D37347B55C67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14/11/2019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165600" y="6356368"/>
            <a:ext cx="3860800" cy="365125"/>
          </a:xfrm>
          <a:prstGeom prst="rect">
            <a:avLst/>
          </a:prstGeom>
        </p:spPr>
        <p:txBody>
          <a:bodyPr lIns="91424" tIns="45718" rIns="91424" bIns="45718"/>
          <a:lstStyle/>
          <a:p>
            <a:pPr defTabSz="609459"/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F313-627C-6349-86EF-577085777D3C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200169"/>
            <a:ext cx="5384800" cy="3394075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200169"/>
            <a:ext cx="5384800" cy="3394075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615736" y="6356368"/>
            <a:ext cx="2018693" cy="365125"/>
          </a:xfrm>
          <a:prstGeom prst="rect">
            <a:avLst/>
          </a:prstGeom>
        </p:spPr>
        <p:txBody>
          <a:bodyPr lIns="91430" tIns="45718" rIns="91430" bIns="45718"/>
          <a:lstStyle/>
          <a:p>
            <a:fld id="{E25DF8FA-F04F-F646-8E3D-D3C0577D8760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14/11/2019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4165600" y="6356368"/>
            <a:ext cx="3860800" cy="365125"/>
          </a:xfrm>
          <a:prstGeom prst="rect">
            <a:avLst/>
          </a:prstGeom>
        </p:spPr>
        <p:txBody>
          <a:bodyPr lIns="91424" tIns="45718" rIns="91424" bIns="45718"/>
          <a:lstStyle/>
          <a:p>
            <a:pPr defTabSz="609459"/>
            <a:endParaRPr lang="fr-FR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F313-627C-6349-86EF-577085777D3C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7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459" indent="0">
              <a:buNone/>
              <a:defRPr sz="2700" b="1"/>
            </a:lvl2pPr>
            <a:lvl3pPr marL="1218930" indent="0">
              <a:buNone/>
              <a:defRPr sz="2400" b="1"/>
            </a:lvl3pPr>
            <a:lvl4pPr marL="1828392" indent="0">
              <a:buNone/>
              <a:defRPr sz="2100" b="1"/>
            </a:lvl4pPr>
            <a:lvl5pPr marL="2437858" indent="0">
              <a:buNone/>
              <a:defRPr sz="2100" b="1"/>
            </a:lvl5pPr>
            <a:lvl6pPr marL="3047316" indent="0">
              <a:buNone/>
              <a:defRPr sz="2100" b="1"/>
            </a:lvl6pPr>
            <a:lvl7pPr marL="3656775" indent="0">
              <a:buNone/>
              <a:defRPr sz="2100" b="1"/>
            </a:lvl7pPr>
            <a:lvl8pPr marL="4266240" indent="0">
              <a:buNone/>
              <a:defRPr sz="2100" b="1"/>
            </a:lvl8pPr>
            <a:lvl9pPr marL="4875703" indent="0">
              <a:buNone/>
              <a:defRPr sz="21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90" y="1535117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459" indent="0">
              <a:buNone/>
              <a:defRPr sz="2700" b="1"/>
            </a:lvl2pPr>
            <a:lvl3pPr marL="1218930" indent="0">
              <a:buNone/>
              <a:defRPr sz="2400" b="1"/>
            </a:lvl3pPr>
            <a:lvl4pPr marL="1828392" indent="0">
              <a:buNone/>
              <a:defRPr sz="2100" b="1"/>
            </a:lvl4pPr>
            <a:lvl5pPr marL="2437858" indent="0">
              <a:buNone/>
              <a:defRPr sz="2100" b="1"/>
            </a:lvl5pPr>
            <a:lvl6pPr marL="3047316" indent="0">
              <a:buNone/>
              <a:defRPr sz="2100" b="1"/>
            </a:lvl6pPr>
            <a:lvl7pPr marL="3656775" indent="0">
              <a:buNone/>
              <a:defRPr sz="2100" b="1"/>
            </a:lvl7pPr>
            <a:lvl8pPr marL="4266240" indent="0">
              <a:buNone/>
              <a:defRPr sz="2100" b="1"/>
            </a:lvl8pPr>
            <a:lvl9pPr marL="4875703" indent="0">
              <a:buNone/>
              <a:defRPr sz="21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90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615736" y="6356368"/>
            <a:ext cx="2018693" cy="365125"/>
          </a:xfrm>
          <a:prstGeom prst="rect">
            <a:avLst/>
          </a:prstGeom>
        </p:spPr>
        <p:txBody>
          <a:bodyPr lIns="91430" tIns="45718" rIns="91430" bIns="45718"/>
          <a:lstStyle/>
          <a:p>
            <a:fld id="{12FFD615-E5C0-A246-A1FE-19715407E71E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14/11/2019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4165600" y="6356368"/>
            <a:ext cx="3860800" cy="365125"/>
          </a:xfrm>
          <a:prstGeom prst="rect">
            <a:avLst/>
          </a:prstGeom>
        </p:spPr>
        <p:txBody>
          <a:bodyPr lIns="91424" tIns="45718" rIns="91424" bIns="45718"/>
          <a:lstStyle/>
          <a:p>
            <a:pPr defTabSz="609459"/>
            <a:endParaRPr lang="fr-FR">
              <a:solidFill>
                <a:prstClr val="black"/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F313-627C-6349-86EF-577085777D3C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615736" y="6356368"/>
            <a:ext cx="2018693" cy="365125"/>
          </a:xfrm>
          <a:prstGeom prst="rect">
            <a:avLst/>
          </a:prstGeom>
        </p:spPr>
        <p:txBody>
          <a:bodyPr lIns="91430" tIns="45718" rIns="91430" bIns="45718"/>
          <a:lstStyle/>
          <a:p>
            <a:fld id="{787B66AA-AC81-BB41-88C2-CD4013A8A006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14/11/2019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4165600" y="6356368"/>
            <a:ext cx="3860800" cy="365125"/>
          </a:xfrm>
          <a:prstGeom prst="rect">
            <a:avLst/>
          </a:prstGeom>
        </p:spPr>
        <p:txBody>
          <a:bodyPr lIns="91424" tIns="45718" rIns="91424" bIns="45718"/>
          <a:lstStyle/>
          <a:p>
            <a:pPr defTabSz="609459"/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F313-627C-6349-86EF-577085777D3C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615736" y="6356368"/>
            <a:ext cx="2018693" cy="365125"/>
          </a:xfrm>
          <a:prstGeom prst="rect">
            <a:avLst/>
          </a:prstGeom>
        </p:spPr>
        <p:txBody>
          <a:bodyPr lIns="91430" tIns="45718" rIns="91430" bIns="45718"/>
          <a:lstStyle/>
          <a:p>
            <a:fld id="{5D9B3B82-B331-6F48-AB41-B964D29B4B63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14/11/2019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4165600" y="6356368"/>
            <a:ext cx="3860800" cy="365125"/>
          </a:xfrm>
          <a:prstGeom prst="rect">
            <a:avLst/>
          </a:prstGeom>
        </p:spPr>
        <p:txBody>
          <a:bodyPr lIns="91424" tIns="45718" rIns="91424" bIns="45718"/>
          <a:lstStyle/>
          <a:p>
            <a:pPr defTabSz="609459"/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F313-627C-6349-86EF-577085777D3C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3" y="273065"/>
            <a:ext cx="4011084" cy="1162051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78"/>
            <a:ext cx="6815667" cy="5853113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3" y="1435104"/>
            <a:ext cx="4011084" cy="4691063"/>
          </a:xfrm>
        </p:spPr>
        <p:txBody>
          <a:bodyPr/>
          <a:lstStyle>
            <a:lvl1pPr marL="0" indent="0">
              <a:buNone/>
              <a:defRPr sz="1900"/>
            </a:lvl1pPr>
            <a:lvl2pPr marL="609459" indent="0">
              <a:buNone/>
              <a:defRPr sz="1600"/>
            </a:lvl2pPr>
            <a:lvl3pPr marL="1218930" indent="0">
              <a:buNone/>
              <a:defRPr sz="1300"/>
            </a:lvl3pPr>
            <a:lvl4pPr marL="1828392" indent="0">
              <a:buNone/>
              <a:defRPr sz="1200"/>
            </a:lvl4pPr>
            <a:lvl5pPr marL="2437858" indent="0">
              <a:buNone/>
              <a:defRPr sz="1200"/>
            </a:lvl5pPr>
            <a:lvl6pPr marL="3047316" indent="0">
              <a:buNone/>
              <a:defRPr sz="1200"/>
            </a:lvl6pPr>
            <a:lvl7pPr marL="3656775" indent="0">
              <a:buNone/>
              <a:defRPr sz="1200"/>
            </a:lvl7pPr>
            <a:lvl8pPr marL="4266240" indent="0">
              <a:buNone/>
              <a:defRPr sz="1200"/>
            </a:lvl8pPr>
            <a:lvl9pPr marL="4875703" indent="0">
              <a:buNone/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615736" y="6356368"/>
            <a:ext cx="2018693" cy="365125"/>
          </a:xfrm>
          <a:prstGeom prst="rect">
            <a:avLst/>
          </a:prstGeom>
        </p:spPr>
        <p:txBody>
          <a:bodyPr lIns="91430" tIns="45718" rIns="91430" bIns="45718"/>
          <a:lstStyle/>
          <a:p>
            <a:fld id="{DF80D268-B99F-EB4E-B1CF-5336D72DD14F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14/11/2019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4165600" y="6356368"/>
            <a:ext cx="3860800" cy="365125"/>
          </a:xfrm>
          <a:prstGeom prst="rect">
            <a:avLst/>
          </a:prstGeom>
        </p:spPr>
        <p:txBody>
          <a:bodyPr lIns="91424" tIns="45718" rIns="91424" bIns="45718"/>
          <a:lstStyle/>
          <a:p>
            <a:pPr defTabSz="609459"/>
            <a:endParaRPr lang="fr-FR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F313-627C-6349-86EF-577085777D3C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17"/>
            <a:ext cx="7315200" cy="566739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300"/>
            </a:lvl1pPr>
            <a:lvl2pPr marL="609459" indent="0">
              <a:buNone/>
              <a:defRPr sz="3700"/>
            </a:lvl2pPr>
            <a:lvl3pPr marL="1218930" indent="0">
              <a:buNone/>
              <a:defRPr sz="3200"/>
            </a:lvl3pPr>
            <a:lvl4pPr marL="1828392" indent="0">
              <a:buNone/>
              <a:defRPr sz="2700"/>
            </a:lvl4pPr>
            <a:lvl5pPr marL="2437858" indent="0">
              <a:buNone/>
              <a:defRPr sz="2700"/>
            </a:lvl5pPr>
            <a:lvl6pPr marL="3047316" indent="0">
              <a:buNone/>
              <a:defRPr sz="2700"/>
            </a:lvl6pPr>
            <a:lvl7pPr marL="3656775" indent="0">
              <a:buNone/>
              <a:defRPr sz="2700"/>
            </a:lvl7pPr>
            <a:lvl8pPr marL="4266240" indent="0">
              <a:buNone/>
              <a:defRPr sz="2700"/>
            </a:lvl8pPr>
            <a:lvl9pPr marL="4875703" indent="0">
              <a:buNone/>
              <a:defRPr sz="27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65"/>
            <a:ext cx="7315200" cy="804863"/>
          </a:xfrm>
        </p:spPr>
        <p:txBody>
          <a:bodyPr/>
          <a:lstStyle>
            <a:lvl1pPr marL="0" indent="0">
              <a:buNone/>
              <a:defRPr sz="1900"/>
            </a:lvl1pPr>
            <a:lvl2pPr marL="609459" indent="0">
              <a:buNone/>
              <a:defRPr sz="1600"/>
            </a:lvl2pPr>
            <a:lvl3pPr marL="1218930" indent="0">
              <a:buNone/>
              <a:defRPr sz="1300"/>
            </a:lvl3pPr>
            <a:lvl4pPr marL="1828392" indent="0">
              <a:buNone/>
              <a:defRPr sz="1200"/>
            </a:lvl4pPr>
            <a:lvl5pPr marL="2437858" indent="0">
              <a:buNone/>
              <a:defRPr sz="1200"/>
            </a:lvl5pPr>
            <a:lvl6pPr marL="3047316" indent="0">
              <a:buNone/>
              <a:defRPr sz="1200"/>
            </a:lvl6pPr>
            <a:lvl7pPr marL="3656775" indent="0">
              <a:buNone/>
              <a:defRPr sz="1200"/>
            </a:lvl7pPr>
            <a:lvl8pPr marL="4266240" indent="0">
              <a:buNone/>
              <a:defRPr sz="1200"/>
            </a:lvl8pPr>
            <a:lvl9pPr marL="4875703" indent="0">
              <a:buNone/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615736" y="6356368"/>
            <a:ext cx="2018693" cy="365125"/>
          </a:xfrm>
          <a:prstGeom prst="rect">
            <a:avLst/>
          </a:prstGeom>
        </p:spPr>
        <p:txBody>
          <a:bodyPr lIns="91430" tIns="45718" rIns="91430" bIns="45718"/>
          <a:lstStyle/>
          <a:p>
            <a:fld id="{54560457-F270-9642-99C8-836144A99319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14/11/2019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4165600" y="6356368"/>
            <a:ext cx="3860800" cy="365125"/>
          </a:xfrm>
          <a:prstGeom prst="rect">
            <a:avLst/>
          </a:prstGeom>
        </p:spPr>
        <p:txBody>
          <a:bodyPr lIns="91424" tIns="45718" rIns="91424" bIns="45718"/>
          <a:lstStyle/>
          <a:p>
            <a:pPr defTabSz="609459"/>
            <a:endParaRPr lang="fr-FR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F313-627C-6349-86EF-577085777D3C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615736" y="6356368"/>
            <a:ext cx="2018693" cy="365125"/>
          </a:xfrm>
          <a:prstGeom prst="rect">
            <a:avLst/>
          </a:prstGeom>
        </p:spPr>
        <p:txBody>
          <a:bodyPr lIns="91430" tIns="45718" rIns="91430" bIns="45718"/>
          <a:lstStyle/>
          <a:p>
            <a:fld id="{4C191689-B3E1-B540-83D5-BCC8D0042CE5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14/11/2019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165600" y="6356368"/>
            <a:ext cx="3860800" cy="365125"/>
          </a:xfrm>
          <a:prstGeom prst="rect">
            <a:avLst/>
          </a:prstGeom>
        </p:spPr>
        <p:txBody>
          <a:bodyPr lIns="91424" tIns="45718" rIns="91424" bIns="45718"/>
          <a:lstStyle/>
          <a:p>
            <a:pPr defTabSz="609459"/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F313-627C-6349-86EF-577085777D3C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206393"/>
            <a:ext cx="2743200" cy="4387851"/>
          </a:xfrm>
        </p:spPr>
        <p:txBody>
          <a:bodyPr vert="eaVert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206393"/>
            <a:ext cx="8026400" cy="4387851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615736" y="6356368"/>
            <a:ext cx="2018693" cy="365125"/>
          </a:xfrm>
          <a:prstGeom prst="rect">
            <a:avLst/>
          </a:prstGeom>
        </p:spPr>
        <p:txBody>
          <a:bodyPr lIns="91430" tIns="45718" rIns="91430" bIns="45718"/>
          <a:lstStyle/>
          <a:p>
            <a:fld id="{5B5BB2D7-6DC1-DD48-85E4-6CC6C7A2275E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14/11/2019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165600" y="6356368"/>
            <a:ext cx="3860800" cy="365125"/>
          </a:xfrm>
          <a:prstGeom prst="rect">
            <a:avLst/>
          </a:prstGeom>
        </p:spPr>
        <p:txBody>
          <a:bodyPr lIns="91424" tIns="45718" rIns="91424" bIns="45718"/>
          <a:lstStyle/>
          <a:p>
            <a:pPr defTabSz="609459"/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F313-627C-6349-86EF-577085777D3C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900154" y="4088971"/>
            <a:ext cx="10377457" cy="893732"/>
          </a:xfrm>
        </p:spPr>
        <p:txBody>
          <a:bodyPr>
            <a:normAutofit/>
          </a:bodyPr>
          <a:lstStyle>
            <a:lvl1pPr marL="0" indent="0" algn="ctr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5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5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0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1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1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615736" y="6356367"/>
            <a:ext cx="2018693" cy="365125"/>
          </a:xfrm>
          <a:prstGeom prst="rect">
            <a:avLst/>
          </a:prstGeom>
        </p:spPr>
        <p:txBody>
          <a:bodyPr lIns="91438" tIns="45719" rIns="91438" bIns="45719"/>
          <a:lstStyle/>
          <a:p>
            <a:pPr defTabSz="914309"/>
            <a:fld id="{206D5B55-ED2F-7E40-9DA8-35424247BF22}" type="datetime1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914309"/>
              <a:t>14/11/2019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165600" y="6356367"/>
            <a:ext cx="3860800" cy="365125"/>
          </a:xfrm>
          <a:prstGeom prst="rect">
            <a:avLst/>
          </a:prstGeom>
        </p:spPr>
        <p:txBody>
          <a:bodyPr lIns="91432" tIns="45718" rIns="91432" bIns="45718"/>
          <a:lstStyle/>
          <a:p>
            <a:pPr defTabSz="609523"/>
            <a:endParaRPr lang="fr-FR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F313-627C-6349-86EF-577085777D3C}" type="slidenum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Titre 1"/>
          <p:cNvSpPr>
            <a:spLocks noGrp="1"/>
          </p:cNvSpPr>
          <p:nvPr>
            <p:ph type="ctrTitle" hasCustomPrompt="1"/>
          </p:nvPr>
        </p:nvSpPr>
        <p:spPr>
          <a:xfrm>
            <a:off x="900154" y="2618965"/>
            <a:ext cx="10377457" cy="1470025"/>
          </a:xfrm>
        </p:spPr>
        <p:txBody>
          <a:bodyPr>
            <a:normAutofit/>
          </a:bodyPr>
          <a:lstStyle>
            <a:lvl1pPr algn="ctr">
              <a:defRPr sz="4300"/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16" y="0"/>
            <a:ext cx="1259089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2" tIns="45718" rIns="91432" bIns="45718" rtlCol="0" anchor="ctr"/>
          <a:lstStyle/>
          <a:p>
            <a:pPr algn="ctr" defTabSz="609523"/>
            <a:endParaRPr lang="fr-FR" sz="240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1" name="Picture 2" descr="C:\_Projects\Daily Projects\112118\P18462\Internal_upjohn-small-use-case-rgb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06" r="80088" b="23401"/>
          <a:stretch/>
        </p:blipFill>
        <p:spPr bwMode="auto">
          <a:xfrm>
            <a:off x="77997" y="6150718"/>
            <a:ext cx="960899" cy="707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38541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615736" y="6356367"/>
            <a:ext cx="2018693" cy="365125"/>
          </a:xfrm>
          <a:prstGeom prst="rect">
            <a:avLst/>
          </a:prstGeom>
        </p:spPr>
        <p:txBody>
          <a:bodyPr lIns="91438" tIns="45719" rIns="91438" bIns="45719"/>
          <a:lstStyle/>
          <a:p>
            <a:pPr defTabSz="914309"/>
            <a:fld id="{1BAB1421-A3F7-4A46-870B-BEC0F878B507}" type="datetime1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914309"/>
              <a:t>14/11/2019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165600" y="6356367"/>
            <a:ext cx="3860800" cy="365125"/>
          </a:xfrm>
          <a:prstGeom prst="rect">
            <a:avLst/>
          </a:prstGeom>
        </p:spPr>
        <p:txBody>
          <a:bodyPr lIns="91432" tIns="45718" rIns="91432" bIns="45718"/>
          <a:lstStyle/>
          <a:p>
            <a:pPr defTabSz="609523"/>
            <a:endParaRPr lang="fr-FR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F313-627C-6349-86EF-577085777D3C}" type="slidenum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165904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38896" y="4406916"/>
            <a:ext cx="10287389" cy="1362075"/>
          </a:xfrm>
        </p:spPr>
        <p:txBody>
          <a:bodyPr anchor="t">
            <a:normAutofit/>
          </a:bodyPr>
          <a:lstStyle>
            <a:lvl1pPr algn="l">
              <a:defRPr sz="4800" b="1" cap="all"/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38896" y="2906713"/>
            <a:ext cx="10287389" cy="1500187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52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05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5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809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62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714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6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6191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981309" y="6356367"/>
            <a:ext cx="2473091" cy="365125"/>
          </a:xfrm>
          <a:prstGeom prst="rect">
            <a:avLst/>
          </a:prstGeom>
        </p:spPr>
        <p:txBody>
          <a:bodyPr lIns="91438" tIns="45719" rIns="91438" bIns="45719"/>
          <a:lstStyle/>
          <a:p>
            <a:pPr defTabSz="914309"/>
            <a:fld id="{3566484D-9222-A340-AE6B-D37347B55C67}" type="datetime1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914309"/>
              <a:t>14/11/2019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165600" y="6356367"/>
            <a:ext cx="3860800" cy="365125"/>
          </a:xfrm>
          <a:prstGeom prst="rect">
            <a:avLst/>
          </a:prstGeom>
        </p:spPr>
        <p:txBody>
          <a:bodyPr lIns="91432" tIns="45718" rIns="91432" bIns="45718"/>
          <a:lstStyle/>
          <a:p>
            <a:pPr defTabSz="609523"/>
            <a:endParaRPr lang="fr-FR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F313-627C-6349-86EF-577085777D3C}" type="slidenum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168633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200168"/>
            <a:ext cx="5384800" cy="3394075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200168"/>
            <a:ext cx="5384800" cy="3394075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615736" y="6356367"/>
            <a:ext cx="2018693" cy="365125"/>
          </a:xfrm>
          <a:prstGeom prst="rect">
            <a:avLst/>
          </a:prstGeom>
        </p:spPr>
        <p:txBody>
          <a:bodyPr lIns="91438" tIns="45719" rIns="91438" bIns="45719"/>
          <a:lstStyle/>
          <a:p>
            <a:pPr defTabSz="914309"/>
            <a:fld id="{E25DF8FA-F04F-F646-8E3D-D3C0577D8760}" type="datetime1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914309"/>
              <a:t>14/11/2019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4165600" y="6356367"/>
            <a:ext cx="3860800" cy="365125"/>
          </a:xfrm>
          <a:prstGeom prst="rect">
            <a:avLst/>
          </a:prstGeom>
        </p:spPr>
        <p:txBody>
          <a:bodyPr lIns="91432" tIns="45718" rIns="91432" bIns="45718"/>
          <a:lstStyle/>
          <a:p>
            <a:pPr defTabSz="609523"/>
            <a:endParaRPr lang="fr-FR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F313-627C-6349-86EF-577085777D3C}" type="slidenum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984298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7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23" indent="0">
              <a:buNone/>
              <a:defRPr sz="2700" b="1"/>
            </a:lvl2pPr>
            <a:lvl3pPr marL="1219050" indent="0">
              <a:buNone/>
              <a:defRPr sz="2400" b="1"/>
            </a:lvl3pPr>
            <a:lvl4pPr marL="1828573" indent="0">
              <a:buNone/>
              <a:defRPr sz="2100" b="1"/>
            </a:lvl4pPr>
            <a:lvl5pPr marL="2438098" indent="0">
              <a:buNone/>
              <a:defRPr sz="2100" b="1"/>
            </a:lvl5pPr>
            <a:lvl6pPr marL="3047620" indent="0">
              <a:buNone/>
              <a:defRPr sz="2100" b="1"/>
            </a:lvl6pPr>
            <a:lvl7pPr marL="3657143" indent="0">
              <a:buNone/>
              <a:defRPr sz="2100" b="1"/>
            </a:lvl7pPr>
            <a:lvl8pPr marL="4266667" indent="0">
              <a:buNone/>
              <a:defRPr sz="2100" b="1"/>
            </a:lvl8pPr>
            <a:lvl9pPr marL="4876191" indent="0">
              <a:buNone/>
              <a:defRPr sz="21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84" y="1535117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23" indent="0">
              <a:buNone/>
              <a:defRPr sz="2700" b="1"/>
            </a:lvl2pPr>
            <a:lvl3pPr marL="1219050" indent="0">
              <a:buNone/>
              <a:defRPr sz="2400" b="1"/>
            </a:lvl3pPr>
            <a:lvl4pPr marL="1828573" indent="0">
              <a:buNone/>
              <a:defRPr sz="2100" b="1"/>
            </a:lvl4pPr>
            <a:lvl5pPr marL="2438098" indent="0">
              <a:buNone/>
              <a:defRPr sz="2100" b="1"/>
            </a:lvl5pPr>
            <a:lvl6pPr marL="3047620" indent="0">
              <a:buNone/>
              <a:defRPr sz="2100" b="1"/>
            </a:lvl6pPr>
            <a:lvl7pPr marL="3657143" indent="0">
              <a:buNone/>
              <a:defRPr sz="2100" b="1"/>
            </a:lvl7pPr>
            <a:lvl8pPr marL="4266667" indent="0">
              <a:buNone/>
              <a:defRPr sz="2100" b="1"/>
            </a:lvl8pPr>
            <a:lvl9pPr marL="4876191" indent="0">
              <a:buNone/>
              <a:defRPr sz="21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84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615736" y="6356367"/>
            <a:ext cx="2018693" cy="365125"/>
          </a:xfrm>
          <a:prstGeom prst="rect">
            <a:avLst/>
          </a:prstGeom>
        </p:spPr>
        <p:txBody>
          <a:bodyPr lIns="91438" tIns="45719" rIns="91438" bIns="45719"/>
          <a:lstStyle/>
          <a:p>
            <a:pPr defTabSz="914309"/>
            <a:fld id="{12FFD615-E5C0-A246-A1FE-19715407E71E}" type="datetime1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914309"/>
              <a:t>14/11/2019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4165600" y="6356367"/>
            <a:ext cx="3860800" cy="365125"/>
          </a:xfrm>
          <a:prstGeom prst="rect">
            <a:avLst/>
          </a:prstGeom>
        </p:spPr>
        <p:txBody>
          <a:bodyPr lIns="91432" tIns="45718" rIns="91432" bIns="45718"/>
          <a:lstStyle/>
          <a:p>
            <a:pPr defTabSz="609523"/>
            <a:endParaRPr lang="fr-FR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F313-627C-6349-86EF-577085777D3C}" type="slidenum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289181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615736" y="6356367"/>
            <a:ext cx="2018693" cy="365125"/>
          </a:xfrm>
          <a:prstGeom prst="rect">
            <a:avLst/>
          </a:prstGeom>
        </p:spPr>
        <p:txBody>
          <a:bodyPr lIns="91438" tIns="45719" rIns="91438" bIns="45719"/>
          <a:lstStyle/>
          <a:p>
            <a:pPr defTabSz="914309"/>
            <a:fld id="{787B66AA-AC81-BB41-88C2-CD4013A8A006}" type="datetime1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914309"/>
              <a:t>14/11/2019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4165600" y="6356367"/>
            <a:ext cx="3860800" cy="365125"/>
          </a:xfrm>
          <a:prstGeom prst="rect">
            <a:avLst/>
          </a:prstGeom>
        </p:spPr>
        <p:txBody>
          <a:bodyPr lIns="91432" tIns="45718" rIns="91432" bIns="45718"/>
          <a:lstStyle/>
          <a:p>
            <a:pPr defTabSz="609523"/>
            <a:endParaRPr lang="fr-FR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F313-627C-6349-86EF-577085777D3C}" type="slidenum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464869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615736" y="6356367"/>
            <a:ext cx="2018693" cy="365125"/>
          </a:xfrm>
          <a:prstGeom prst="rect">
            <a:avLst/>
          </a:prstGeom>
        </p:spPr>
        <p:txBody>
          <a:bodyPr lIns="91438" tIns="45719" rIns="91438" bIns="45719"/>
          <a:lstStyle/>
          <a:p>
            <a:pPr defTabSz="914309"/>
            <a:fld id="{5D9B3B82-B331-6F48-AB41-B964D29B4B63}" type="datetime1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914309"/>
              <a:t>14/11/2019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4165600" y="6356367"/>
            <a:ext cx="3860800" cy="365125"/>
          </a:xfrm>
          <a:prstGeom prst="rect">
            <a:avLst/>
          </a:prstGeom>
        </p:spPr>
        <p:txBody>
          <a:bodyPr lIns="91432" tIns="45718" rIns="91432" bIns="45718"/>
          <a:lstStyle/>
          <a:p>
            <a:pPr defTabSz="609523"/>
            <a:endParaRPr lang="fr-FR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F313-627C-6349-86EF-577085777D3C}" type="slidenum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429554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3" y="273064"/>
            <a:ext cx="4011084" cy="1162051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72"/>
            <a:ext cx="6815667" cy="5853113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3" y="1435104"/>
            <a:ext cx="4011084" cy="4691063"/>
          </a:xfrm>
        </p:spPr>
        <p:txBody>
          <a:bodyPr/>
          <a:lstStyle>
            <a:lvl1pPr marL="0" indent="0">
              <a:buNone/>
              <a:defRPr sz="1900"/>
            </a:lvl1pPr>
            <a:lvl2pPr marL="609523" indent="0">
              <a:buNone/>
              <a:defRPr sz="1600"/>
            </a:lvl2pPr>
            <a:lvl3pPr marL="1219050" indent="0">
              <a:buNone/>
              <a:defRPr sz="1300"/>
            </a:lvl3pPr>
            <a:lvl4pPr marL="1828573" indent="0">
              <a:buNone/>
              <a:defRPr sz="1200"/>
            </a:lvl4pPr>
            <a:lvl5pPr marL="2438098" indent="0">
              <a:buNone/>
              <a:defRPr sz="1200"/>
            </a:lvl5pPr>
            <a:lvl6pPr marL="3047620" indent="0">
              <a:buNone/>
              <a:defRPr sz="1200"/>
            </a:lvl6pPr>
            <a:lvl7pPr marL="3657143" indent="0">
              <a:buNone/>
              <a:defRPr sz="1200"/>
            </a:lvl7pPr>
            <a:lvl8pPr marL="4266667" indent="0">
              <a:buNone/>
              <a:defRPr sz="1200"/>
            </a:lvl8pPr>
            <a:lvl9pPr marL="4876191" indent="0">
              <a:buNone/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615736" y="6356367"/>
            <a:ext cx="2018693" cy="365125"/>
          </a:xfrm>
          <a:prstGeom prst="rect">
            <a:avLst/>
          </a:prstGeom>
        </p:spPr>
        <p:txBody>
          <a:bodyPr lIns="91438" tIns="45719" rIns="91438" bIns="45719"/>
          <a:lstStyle/>
          <a:p>
            <a:pPr defTabSz="914309"/>
            <a:fld id="{DF80D268-B99F-EB4E-B1CF-5336D72DD14F}" type="datetime1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914309"/>
              <a:t>14/11/2019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4165600" y="6356367"/>
            <a:ext cx="3860800" cy="365125"/>
          </a:xfrm>
          <a:prstGeom prst="rect">
            <a:avLst/>
          </a:prstGeom>
        </p:spPr>
        <p:txBody>
          <a:bodyPr lIns="91432" tIns="45718" rIns="91432" bIns="45718"/>
          <a:lstStyle/>
          <a:p>
            <a:pPr defTabSz="609523"/>
            <a:endParaRPr lang="fr-FR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F313-627C-6349-86EF-577085777D3C}" type="slidenum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269748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16"/>
            <a:ext cx="7315200" cy="566739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300"/>
            </a:lvl1pPr>
            <a:lvl2pPr marL="609523" indent="0">
              <a:buNone/>
              <a:defRPr sz="3700"/>
            </a:lvl2pPr>
            <a:lvl3pPr marL="1219050" indent="0">
              <a:buNone/>
              <a:defRPr sz="3200"/>
            </a:lvl3pPr>
            <a:lvl4pPr marL="1828573" indent="0">
              <a:buNone/>
              <a:defRPr sz="2700"/>
            </a:lvl4pPr>
            <a:lvl5pPr marL="2438098" indent="0">
              <a:buNone/>
              <a:defRPr sz="2700"/>
            </a:lvl5pPr>
            <a:lvl6pPr marL="3047620" indent="0">
              <a:buNone/>
              <a:defRPr sz="2700"/>
            </a:lvl6pPr>
            <a:lvl7pPr marL="3657143" indent="0">
              <a:buNone/>
              <a:defRPr sz="2700"/>
            </a:lvl7pPr>
            <a:lvl8pPr marL="4266667" indent="0">
              <a:buNone/>
              <a:defRPr sz="2700"/>
            </a:lvl8pPr>
            <a:lvl9pPr marL="4876191" indent="0">
              <a:buNone/>
              <a:defRPr sz="27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58"/>
            <a:ext cx="7315200" cy="804863"/>
          </a:xfrm>
        </p:spPr>
        <p:txBody>
          <a:bodyPr/>
          <a:lstStyle>
            <a:lvl1pPr marL="0" indent="0">
              <a:buNone/>
              <a:defRPr sz="1900"/>
            </a:lvl1pPr>
            <a:lvl2pPr marL="609523" indent="0">
              <a:buNone/>
              <a:defRPr sz="1600"/>
            </a:lvl2pPr>
            <a:lvl3pPr marL="1219050" indent="0">
              <a:buNone/>
              <a:defRPr sz="1300"/>
            </a:lvl3pPr>
            <a:lvl4pPr marL="1828573" indent="0">
              <a:buNone/>
              <a:defRPr sz="1200"/>
            </a:lvl4pPr>
            <a:lvl5pPr marL="2438098" indent="0">
              <a:buNone/>
              <a:defRPr sz="1200"/>
            </a:lvl5pPr>
            <a:lvl6pPr marL="3047620" indent="0">
              <a:buNone/>
              <a:defRPr sz="1200"/>
            </a:lvl6pPr>
            <a:lvl7pPr marL="3657143" indent="0">
              <a:buNone/>
              <a:defRPr sz="1200"/>
            </a:lvl7pPr>
            <a:lvl8pPr marL="4266667" indent="0">
              <a:buNone/>
              <a:defRPr sz="1200"/>
            </a:lvl8pPr>
            <a:lvl9pPr marL="4876191" indent="0">
              <a:buNone/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615736" y="6356367"/>
            <a:ext cx="2018693" cy="365125"/>
          </a:xfrm>
          <a:prstGeom prst="rect">
            <a:avLst/>
          </a:prstGeom>
        </p:spPr>
        <p:txBody>
          <a:bodyPr lIns="91438" tIns="45719" rIns="91438" bIns="45719"/>
          <a:lstStyle/>
          <a:p>
            <a:pPr defTabSz="914309"/>
            <a:fld id="{54560457-F270-9642-99C8-836144A99319}" type="datetime1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914309"/>
              <a:t>14/11/2019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4165600" y="6356367"/>
            <a:ext cx="3860800" cy="365125"/>
          </a:xfrm>
          <a:prstGeom prst="rect">
            <a:avLst/>
          </a:prstGeom>
        </p:spPr>
        <p:txBody>
          <a:bodyPr lIns="91432" tIns="45718" rIns="91432" bIns="45718"/>
          <a:lstStyle/>
          <a:p>
            <a:pPr defTabSz="609523"/>
            <a:endParaRPr lang="fr-FR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F313-627C-6349-86EF-577085777D3C}" type="slidenum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303444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615736" y="6356367"/>
            <a:ext cx="2018693" cy="365125"/>
          </a:xfrm>
          <a:prstGeom prst="rect">
            <a:avLst/>
          </a:prstGeom>
        </p:spPr>
        <p:txBody>
          <a:bodyPr lIns="91438" tIns="45719" rIns="91438" bIns="45719"/>
          <a:lstStyle/>
          <a:p>
            <a:pPr defTabSz="914309"/>
            <a:fld id="{4C191689-B3E1-B540-83D5-BCC8D0042CE5}" type="datetime1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914309"/>
              <a:t>14/11/2019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165600" y="6356367"/>
            <a:ext cx="3860800" cy="365125"/>
          </a:xfrm>
          <a:prstGeom prst="rect">
            <a:avLst/>
          </a:prstGeom>
        </p:spPr>
        <p:txBody>
          <a:bodyPr lIns="91432" tIns="45718" rIns="91432" bIns="45718"/>
          <a:lstStyle/>
          <a:p>
            <a:pPr defTabSz="609523"/>
            <a:endParaRPr lang="fr-FR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F313-627C-6349-86EF-577085777D3C}" type="slidenum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075654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206392"/>
            <a:ext cx="2743200" cy="4387851"/>
          </a:xfrm>
        </p:spPr>
        <p:txBody>
          <a:bodyPr vert="eaVert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206392"/>
            <a:ext cx="8026400" cy="4387851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615736" y="6356367"/>
            <a:ext cx="2018693" cy="365125"/>
          </a:xfrm>
          <a:prstGeom prst="rect">
            <a:avLst/>
          </a:prstGeom>
        </p:spPr>
        <p:txBody>
          <a:bodyPr lIns="91438" tIns="45719" rIns="91438" bIns="45719"/>
          <a:lstStyle/>
          <a:p>
            <a:pPr defTabSz="914309"/>
            <a:fld id="{5B5BB2D7-6DC1-DD48-85E4-6CC6C7A2275E}" type="datetime1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914309"/>
              <a:t>14/11/2019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165600" y="6356367"/>
            <a:ext cx="3860800" cy="365125"/>
          </a:xfrm>
          <a:prstGeom prst="rect">
            <a:avLst/>
          </a:prstGeom>
        </p:spPr>
        <p:txBody>
          <a:bodyPr lIns="91432" tIns="45718" rIns="91432" bIns="45718"/>
          <a:lstStyle/>
          <a:p>
            <a:pPr defTabSz="609523"/>
            <a:endParaRPr lang="fr-FR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F313-627C-6349-86EF-577085777D3C}" type="slidenum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35303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15735" y="178419"/>
            <a:ext cx="10966668" cy="658684"/>
          </a:xfrm>
          <a:prstGeom prst="rect">
            <a:avLst/>
          </a:prstGeom>
        </p:spPr>
        <p:txBody>
          <a:bodyPr vert="horz" lIns="91424" tIns="45718" rIns="91424" bIns="45718" rtlCol="0" anchor="ctr">
            <a:normAutofit/>
          </a:bodyPr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15735" y="1600206"/>
            <a:ext cx="10966668" cy="4525963"/>
          </a:xfrm>
          <a:prstGeom prst="rect">
            <a:avLst/>
          </a:prstGeom>
        </p:spPr>
        <p:txBody>
          <a:bodyPr vert="horz" lIns="91424" tIns="45718" rIns="91424" bIns="45718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9114909" y="6356368"/>
            <a:ext cx="2844800" cy="365125"/>
          </a:xfrm>
          <a:prstGeom prst="rect">
            <a:avLst/>
          </a:prstGeom>
        </p:spPr>
        <p:txBody>
          <a:bodyPr vert="horz" lIns="91424" tIns="45718" rIns="91424" bIns="45718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09459"/>
            <a:fld id="{265AF313-627C-6349-86EF-577085777D3C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 defTabSz="609459"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92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609459" rtl="0" eaLnBrk="1" latinLnBrk="0" hangingPunct="1">
        <a:spcBef>
          <a:spcPct val="0"/>
        </a:spcBef>
        <a:buNone/>
        <a:defRPr sz="4800" b="1" kern="1200">
          <a:solidFill>
            <a:srgbClr val="1571BB"/>
          </a:solidFill>
          <a:latin typeface="+mj-lt"/>
          <a:ea typeface="+mj-ea"/>
          <a:cs typeface="+mj-cs"/>
        </a:defRPr>
      </a:lvl1pPr>
    </p:titleStyle>
    <p:bodyStyle>
      <a:lvl1pPr marL="457095" indent="-457095" algn="l" defTabSz="609459" rtl="0" eaLnBrk="1" latinLnBrk="0" hangingPunct="1">
        <a:spcBef>
          <a:spcPct val="20000"/>
        </a:spcBef>
        <a:buFont typeface="Arial"/>
        <a:buChar char="•"/>
        <a:defRPr sz="3200" kern="1200">
          <a:solidFill>
            <a:srgbClr val="2196D8"/>
          </a:solidFill>
          <a:latin typeface="+mn-lt"/>
          <a:ea typeface="+mn-ea"/>
          <a:cs typeface="+mn-cs"/>
        </a:defRPr>
      </a:lvl1pPr>
      <a:lvl2pPr marL="990382" indent="-380916" algn="l" defTabSz="609459" rtl="0" eaLnBrk="1" latinLnBrk="0" hangingPunct="1">
        <a:spcBef>
          <a:spcPct val="20000"/>
        </a:spcBef>
        <a:buFont typeface="Arial"/>
        <a:buChar char="–"/>
        <a:defRPr sz="2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523659" indent="-304728" algn="l" defTabSz="609459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accent6">
              <a:lumMod val="75000"/>
            </a:schemeClr>
          </a:solidFill>
          <a:latin typeface="+mn-lt"/>
          <a:ea typeface="+mn-ea"/>
          <a:cs typeface="+mn-cs"/>
        </a:defRPr>
      </a:lvl3pPr>
      <a:lvl4pPr marL="2133120" indent="-304728" algn="l" defTabSz="609459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4pPr>
      <a:lvl5pPr marL="2742586" indent="-304728" algn="l" defTabSz="609459" rtl="0" eaLnBrk="1" latinLnBrk="0" hangingPunct="1">
        <a:spcBef>
          <a:spcPct val="20000"/>
        </a:spcBef>
        <a:buFont typeface="Arial"/>
        <a:buChar char="»"/>
        <a:defRPr sz="2100" kern="1200">
          <a:solidFill>
            <a:srgbClr val="2196D8"/>
          </a:solidFill>
          <a:latin typeface="+mn-lt"/>
          <a:ea typeface="+mn-ea"/>
          <a:cs typeface="+mn-cs"/>
        </a:defRPr>
      </a:lvl5pPr>
      <a:lvl6pPr marL="3352044" indent="-304728" algn="l" defTabSz="609459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512" indent="-304728" algn="l" defTabSz="609459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0974" indent="-304728" algn="l" defTabSz="609459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436" indent="-304728" algn="l" defTabSz="609459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0945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59" algn="l" defTabSz="60945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30" algn="l" defTabSz="60945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392" algn="l" defTabSz="60945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858" algn="l" defTabSz="60945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316" algn="l" defTabSz="60945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775" algn="l" defTabSz="60945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240" algn="l" defTabSz="60945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703" algn="l" defTabSz="60945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15735" y="178419"/>
            <a:ext cx="10966668" cy="658684"/>
          </a:xfrm>
          <a:prstGeom prst="rect">
            <a:avLst/>
          </a:prstGeom>
        </p:spPr>
        <p:txBody>
          <a:bodyPr vert="horz" lIns="91432" tIns="45718" rIns="91432" bIns="45718" rtlCol="0" anchor="ctr">
            <a:normAutofit/>
          </a:bodyPr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15735" y="1600206"/>
            <a:ext cx="10966668" cy="4525963"/>
          </a:xfrm>
          <a:prstGeom prst="rect">
            <a:avLst/>
          </a:prstGeom>
        </p:spPr>
        <p:txBody>
          <a:bodyPr vert="horz" lIns="91432" tIns="45718" rIns="91432" bIns="45718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9114909" y="6356367"/>
            <a:ext cx="2844800" cy="365125"/>
          </a:xfrm>
          <a:prstGeom prst="rect">
            <a:avLst/>
          </a:prstGeom>
        </p:spPr>
        <p:txBody>
          <a:bodyPr vert="horz" lIns="91432" tIns="45718" rIns="91432" bIns="45718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09523"/>
            <a:fld id="{265AF313-627C-6349-86EF-577085777D3C}" type="slidenum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609523"/>
              <a:t>‹N°›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E4E0837-4FB9-4F6E-BF0C-2BE0665B8761}"/>
              </a:ext>
            </a:extLst>
          </p:cNvPr>
          <p:cNvSpPr/>
          <p:nvPr userDrawn="1"/>
        </p:nvSpPr>
        <p:spPr bwMode="gray">
          <a:xfrm>
            <a:off x="2714924" y="8772836"/>
            <a:ext cx="6762157" cy="304800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/>
          <a:p>
            <a:pPr algn="ctr" defTabSz="1218898">
              <a:lnSpc>
                <a:spcPct val="90000"/>
              </a:lnSpc>
            </a:pPr>
            <a:r>
              <a:rPr lang="en-US" sz="900" dirty="0">
                <a:solidFill>
                  <a:prstClr val="white">
                    <a:lumMod val="65000"/>
                  </a:prstClr>
                </a:solidFill>
                <a:latin typeface="Calibri"/>
                <a:ea typeface="MS PGothic" pitchFamily="34" charset="-128"/>
              </a:rPr>
              <a:t>Confidential. Internal Use Only.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E4E0837-4FB9-4F6E-BF0C-2BE0665B8761}"/>
              </a:ext>
            </a:extLst>
          </p:cNvPr>
          <p:cNvSpPr/>
          <p:nvPr userDrawn="1"/>
        </p:nvSpPr>
        <p:spPr bwMode="gray">
          <a:xfrm>
            <a:off x="2918124" y="8976036"/>
            <a:ext cx="6762157" cy="304800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/>
          <a:p>
            <a:pPr algn="ctr" defTabSz="1218898">
              <a:lnSpc>
                <a:spcPct val="90000"/>
              </a:lnSpc>
            </a:pPr>
            <a:r>
              <a:rPr lang="en-US" sz="900" dirty="0">
                <a:solidFill>
                  <a:prstClr val="white">
                    <a:lumMod val="65000"/>
                  </a:prstClr>
                </a:solidFill>
                <a:latin typeface="Calibri"/>
                <a:ea typeface="MS PGothic" pitchFamily="34" charset="-128"/>
              </a:rPr>
              <a:t>Confidential. Internal Use Only.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E4E0837-4FB9-4F6E-BF0C-2BE0665B8761}"/>
              </a:ext>
            </a:extLst>
          </p:cNvPr>
          <p:cNvSpPr/>
          <p:nvPr userDrawn="1"/>
        </p:nvSpPr>
        <p:spPr bwMode="gray">
          <a:xfrm>
            <a:off x="3121324" y="9179236"/>
            <a:ext cx="6762157" cy="304800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/>
          <a:p>
            <a:pPr algn="ctr" defTabSz="1218898">
              <a:lnSpc>
                <a:spcPct val="90000"/>
              </a:lnSpc>
            </a:pPr>
            <a:r>
              <a:rPr lang="en-US" sz="900" dirty="0">
                <a:solidFill>
                  <a:prstClr val="white">
                    <a:lumMod val="65000"/>
                  </a:prstClr>
                </a:solidFill>
                <a:latin typeface="Calibri"/>
                <a:ea typeface="MS PGothic" pitchFamily="34" charset="-128"/>
              </a:rPr>
              <a:t>Confidential. Internal Use Only.</a:t>
            </a:r>
          </a:p>
        </p:txBody>
      </p:sp>
    </p:spTree>
    <p:extLst>
      <p:ext uri="{BB962C8B-B14F-4D97-AF65-F5344CB8AC3E}">
        <p14:creationId xmlns:p14="http://schemas.microsoft.com/office/powerpoint/2010/main" val="2331611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hdr="0" ftr="0" dt="0"/>
  <p:txStyles>
    <p:titleStyle>
      <a:lvl1pPr algn="l" defTabSz="609523" rtl="0" eaLnBrk="1" latinLnBrk="0" hangingPunct="1">
        <a:spcBef>
          <a:spcPct val="0"/>
        </a:spcBef>
        <a:buNone/>
        <a:defRPr sz="4800" b="1" kern="1200">
          <a:solidFill>
            <a:srgbClr val="1571BB"/>
          </a:solidFill>
          <a:latin typeface="+mj-lt"/>
          <a:ea typeface="+mj-ea"/>
          <a:cs typeface="+mj-cs"/>
        </a:defRPr>
      </a:lvl1pPr>
    </p:titleStyle>
    <p:bodyStyle>
      <a:lvl1pPr marL="457143" indent="-457143" algn="l" defTabSz="609523" rtl="0" eaLnBrk="1" latinLnBrk="0" hangingPunct="1">
        <a:spcBef>
          <a:spcPct val="20000"/>
        </a:spcBef>
        <a:buFont typeface="Arial"/>
        <a:buChar char="•"/>
        <a:defRPr sz="3200" kern="1200">
          <a:solidFill>
            <a:srgbClr val="2196D8"/>
          </a:solidFill>
          <a:latin typeface="+mn-lt"/>
          <a:ea typeface="+mn-ea"/>
          <a:cs typeface="+mn-cs"/>
        </a:defRPr>
      </a:lvl1pPr>
      <a:lvl2pPr marL="990478" indent="-380953" algn="l" defTabSz="609523" rtl="0" eaLnBrk="1" latinLnBrk="0" hangingPunct="1">
        <a:spcBef>
          <a:spcPct val="20000"/>
        </a:spcBef>
        <a:buFont typeface="Arial"/>
        <a:buChar char="–"/>
        <a:defRPr sz="2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523811" indent="-304760" algn="l" defTabSz="609523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accent6">
              <a:lumMod val="75000"/>
            </a:schemeClr>
          </a:solidFill>
          <a:latin typeface="+mn-lt"/>
          <a:ea typeface="+mn-ea"/>
          <a:cs typeface="+mn-cs"/>
        </a:defRPr>
      </a:lvl3pPr>
      <a:lvl4pPr marL="2133333" indent="-304760" algn="l" defTabSz="609523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4pPr>
      <a:lvl5pPr marL="2742858" indent="-304760" algn="l" defTabSz="609523" rtl="0" eaLnBrk="1" latinLnBrk="0" hangingPunct="1">
        <a:spcBef>
          <a:spcPct val="20000"/>
        </a:spcBef>
        <a:buFont typeface="Arial"/>
        <a:buChar char="»"/>
        <a:defRPr sz="2100" kern="1200">
          <a:solidFill>
            <a:srgbClr val="2196D8"/>
          </a:solidFill>
          <a:latin typeface="+mn-lt"/>
          <a:ea typeface="+mn-ea"/>
          <a:cs typeface="+mn-cs"/>
        </a:defRPr>
      </a:lvl5pPr>
      <a:lvl6pPr marL="3352380" indent="-304760" algn="l" defTabSz="609523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906" indent="-304760" algn="l" defTabSz="609523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430" indent="-304760" algn="l" defTabSz="609523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953" indent="-304760" algn="l" defTabSz="609523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0952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23" algn="l" defTabSz="60952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050" algn="l" defTabSz="60952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573" algn="l" defTabSz="60952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098" algn="l" defTabSz="60952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620" algn="l" defTabSz="60952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143" algn="l" defTabSz="60952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667" algn="l" defTabSz="60952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191" algn="l" defTabSz="60952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cog.org/Clinical-Guidance-and-Publications/Committee-Opinions/Committee-on-Gynecologic-Practice/Risk-of-Venous-Thromboembolism?IsMobileSet=false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83990" y="1878003"/>
            <a:ext cx="10444295" cy="2094557"/>
          </a:xfrm>
          <a:solidFill>
            <a:srgbClr val="1571BB"/>
          </a:solidFill>
        </p:spPr>
        <p:txBody>
          <a:bodyPr anchor="ctr"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GB" sz="3200" dirty="0">
                <a:solidFill>
                  <a:schemeClr val="bg1"/>
                </a:solidFill>
              </a:rPr>
              <a:t>Hormonal treatments, </a:t>
            </a:r>
            <a:br>
              <a:rPr lang="en-GB" sz="3200" dirty="0">
                <a:solidFill>
                  <a:schemeClr val="bg1"/>
                </a:solidFill>
              </a:rPr>
            </a:br>
            <a:r>
              <a:rPr lang="en-GB" sz="3200" dirty="0">
                <a:solidFill>
                  <a:schemeClr val="bg1"/>
                </a:solidFill>
              </a:rPr>
              <a:t>contraception &amp; hormone replacement therapy </a:t>
            </a:r>
            <a:endParaRPr lang="en-GB" sz="2400" b="0" i="1" dirty="0">
              <a:solidFill>
                <a:schemeClr val="bg1"/>
              </a:solidFill>
            </a:endParaRPr>
          </a:p>
        </p:txBody>
      </p:sp>
      <p:pic>
        <p:nvPicPr>
          <p:cNvPr id="11" name="Picture 2" descr="C:\_Projects\Daily Projects\112118\P18462\Internal_upjohn-small-use-case-rgb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06" r="80088" b="23401"/>
          <a:stretch/>
        </p:blipFill>
        <p:spPr bwMode="auto">
          <a:xfrm>
            <a:off x="275085" y="5965989"/>
            <a:ext cx="960899" cy="707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883989" y="3972560"/>
            <a:ext cx="1044429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800" dirty="0"/>
              <a:t>Docteur Christian </a:t>
            </a:r>
            <a:r>
              <a:rPr lang="fr-FR" sz="2800" dirty="0" err="1"/>
              <a:t>Jamin</a:t>
            </a:r>
            <a:endParaRPr lang="fr-FR" sz="2800" dirty="0"/>
          </a:p>
          <a:p>
            <a:pPr algn="ctr"/>
            <a:r>
              <a:rPr lang="fr-FR" sz="2800" dirty="0"/>
              <a:t>Paris - France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344478" y="139700"/>
            <a:ext cx="1783011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/>
              <a:t>14.11.2019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85774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us-titr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F313-627C-6349-86EF-577085777D3C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tr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fr-FR" dirty="0"/>
              <a:t>CONTRACEPTION </a:t>
            </a:r>
          </a:p>
        </p:txBody>
      </p:sp>
    </p:spTree>
    <p:extLst>
      <p:ext uri="{BB962C8B-B14F-4D97-AF65-F5344CB8AC3E}">
        <p14:creationId xmlns:p14="http://schemas.microsoft.com/office/powerpoint/2010/main" val="16677263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5052907" y="853443"/>
            <a:ext cx="5940216" cy="5868036"/>
          </a:xfrm>
          <a:prstGeom prst="rect">
            <a:avLst/>
          </a:prstGeom>
          <a:solidFill>
            <a:srgbClr val="FFFFFF"/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4" tIns="45718" rIns="91424" bIns="45718" rtlCol="0" anchor="ctr"/>
          <a:lstStyle/>
          <a:p>
            <a:pPr algn="ctr" defTabSz="609459"/>
            <a:endParaRPr lang="en-GB" sz="2400">
              <a:solidFill>
                <a:prstClr val="white"/>
              </a:solidFill>
            </a:endParaRPr>
          </a:p>
        </p:txBody>
      </p:sp>
      <p:sp>
        <p:nvSpPr>
          <p:cNvPr id="19" name="Titre 1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200"/>
              <a:t>Birth control methods: different effectivenesses </a:t>
            </a:r>
            <a:r>
              <a:rPr lang="en-GB" sz="3200" baseline="30000"/>
              <a:t>(1,2,3)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F313-627C-6349-86EF-577085777D3C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10" name="Grouper 9"/>
          <p:cNvGrpSpPr/>
          <p:nvPr/>
        </p:nvGrpSpPr>
        <p:grpSpPr>
          <a:xfrm>
            <a:off x="5445389" y="1137920"/>
            <a:ext cx="5499947" cy="5364480"/>
            <a:chOff x="2153920" y="439538"/>
            <a:chExt cx="4439920" cy="4413866"/>
          </a:xfrm>
        </p:grpSpPr>
        <p:pic>
          <p:nvPicPr>
            <p:cNvPr id="5" name="Image 4" descr="Capture d’écran 2019-10-16 à 10.19.09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442" t="28840" r="7039" b="51407"/>
            <a:stretch/>
          </p:blipFill>
          <p:spPr>
            <a:xfrm>
              <a:off x="2275840" y="1561383"/>
              <a:ext cx="4287520" cy="1016000"/>
            </a:xfrm>
            <a:prstGeom prst="rect">
              <a:avLst/>
            </a:prstGeom>
          </p:spPr>
        </p:pic>
        <p:pic>
          <p:nvPicPr>
            <p:cNvPr id="6" name="Image 5" descr="Capture d’écran 2019-10-16 à 10.19.09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800" t="2765" r="7038" b="78864"/>
            <a:stretch/>
          </p:blipFill>
          <p:spPr>
            <a:xfrm>
              <a:off x="3039717" y="439538"/>
              <a:ext cx="1191998" cy="944881"/>
            </a:xfrm>
            <a:prstGeom prst="rect">
              <a:avLst/>
            </a:prstGeom>
          </p:spPr>
        </p:pic>
        <p:pic>
          <p:nvPicPr>
            <p:cNvPr id="7" name="Image 6" descr="Capture d’écran 2019-10-16 à 10.19.09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865" t="56099" r="7039" b="22963"/>
            <a:stretch/>
          </p:blipFill>
          <p:spPr>
            <a:xfrm>
              <a:off x="2153920" y="2651760"/>
              <a:ext cx="4439920" cy="1076960"/>
            </a:xfrm>
            <a:prstGeom prst="rect">
              <a:avLst/>
            </a:prstGeom>
          </p:spPr>
        </p:pic>
        <p:pic>
          <p:nvPicPr>
            <p:cNvPr id="8" name="Image 7" descr="Capture d’écran 2019-10-16 à 10.19.09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346" t="75852" r="7039" b="2963"/>
            <a:stretch/>
          </p:blipFill>
          <p:spPr>
            <a:xfrm>
              <a:off x="2854959" y="3763744"/>
              <a:ext cx="3169921" cy="108966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4611637" y="3314897"/>
              <a:ext cx="1109777" cy="472709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>
              <a:spAutoFit/>
            </a:bodyPr>
            <a:lstStyle/>
            <a:p>
              <a:pPr algn="ctr" defTabSz="609459"/>
              <a:r>
                <a:rPr lang="en-GB" sz="1500" b="1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Diaphragm</a:t>
              </a:r>
              <a:br>
                <a:rPr lang="en-GB" sz="1500" b="1">
                  <a:solidFill>
                    <a:prstClr val="black">
                      <a:lumMod val="75000"/>
                      <a:lumOff val="25000"/>
                    </a:prstClr>
                  </a:solidFill>
                </a:rPr>
              </a:br>
              <a:r>
                <a:rPr lang="en-GB" sz="1500" b="1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or cervical cap</a:t>
              </a:r>
            </a:p>
          </p:txBody>
        </p:sp>
        <p:pic>
          <p:nvPicPr>
            <p:cNvPr id="12" name="Image 11" descr="Capture d’écran 2019-10-16 à 10.19.09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958" t="2765" r="67338" b="78864"/>
            <a:stretch/>
          </p:blipFill>
          <p:spPr>
            <a:xfrm>
              <a:off x="2500837" y="450684"/>
              <a:ext cx="691981" cy="944881"/>
            </a:xfrm>
            <a:prstGeom prst="rect">
              <a:avLst/>
            </a:prstGeom>
          </p:spPr>
        </p:pic>
        <p:pic>
          <p:nvPicPr>
            <p:cNvPr id="13" name="Image 12" descr="Capture d’écran 2019-10-16 à 10.19.09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287" t="2765" r="27939" b="78864"/>
            <a:stretch/>
          </p:blipFill>
          <p:spPr>
            <a:xfrm>
              <a:off x="4494176" y="450685"/>
              <a:ext cx="2055921" cy="944880"/>
            </a:xfrm>
            <a:prstGeom prst="rect">
              <a:avLst/>
            </a:prstGeom>
          </p:spPr>
        </p:pic>
      </p:grpSp>
      <p:sp>
        <p:nvSpPr>
          <p:cNvPr id="16" name="Rectangle 15"/>
          <p:cNvSpPr/>
          <p:nvPr/>
        </p:nvSpPr>
        <p:spPr>
          <a:xfrm>
            <a:off x="8474911" y="1151474"/>
            <a:ext cx="2362071" cy="1134833"/>
          </a:xfrm>
          <a:prstGeom prst="rect">
            <a:avLst/>
          </a:prstGeom>
          <a:noFill/>
          <a:ln w="19050" cmpd="sng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4" tIns="45718" rIns="91424" bIns="45718" rtlCol="0" anchor="ctr"/>
          <a:lstStyle/>
          <a:p>
            <a:pPr algn="ctr" defTabSz="609459"/>
            <a:endParaRPr lang="en-GB" sz="2400">
              <a:solidFill>
                <a:srgbClr val="4BACC6">
                  <a:lumMod val="75000"/>
                </a:srgbClr>
              </a:solidFill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8344400" y="851633"/>
            <a:ext cx="2648745" cy="338551"/>
          </a:xfrm>
          <a:prstGeom prst="rect">
            <a:avLst/>
          </a:prstGeom>
          <a:noFill/>
        </p:spPr>
        <p:txBody>
          <a:bodyPr wrap="square" lIns="91424" tIns="45718" rIns="91424" bIns="45718" rtlCol="0">
            <a:spAutoFit/>
          </a:bodyPr>
          <a:lstStyle/>
          <a:p>
            <a:pPr algn="ctr" defTabSz="609459"/>
            <a:r>
              <a:rPr lang="en-GB" sz="1600" b="1">
                <a:solidFill>
                  <a:srgbClr val="F79646">
                    <a:lumMod val="75000"/>
                  </a:srgbClr>
                </a:solidFill>
              </a:rPr>
              <a:t>IRREVERSIBLE METHODS</a:t>
            </a:r>
          </a:p>
        </p:txBody>
      </p:sp>
      <p:sp>
        <p:nvSpPr>
          <p:cNvPr id="17" name="Flèche vers le haut 16"/>
          <p:cNvSpPr/>
          <p:nvPr/>
        </p:nvSpPr>
        <p:spPr>
          <a:xfrm>
            <a:off x="3352308" y="1451834"/>
            <a:ext cx="1165253" cy="4774881"/>
          </a:xfrm>
          <a:prstGeom prst="upArrow">
            <a:avLst/>
          </a:prstGeom>
          <a:gradFill flip="none" rotWithShape="1">
            <a:gsLst>
              <a:gs pos="86000">
                <a:schemeClr val="accent6">
                  <a:tint val="100000"/>
                  <a:shade val="100000"/>
                  <a:satMod val="130000"/>
                </a:schemeClr>
              </a:gs>
              <a:gs pos="18000">
                <a:schemeClr val="bg1"/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91424" tIns="45718" rIns="91424" bIns="45718" rtlCol="0" anchor="ctr"/>
          <a:lstStyle/>
          <a:p>
            <a:pPr algn="ctr" defTabSz="609459"/>
            <a:endParaRPr lang="en-GB" sz="2400">
              <a:solidFill>
                <a:prstClr val="white"/>
              </a:solidFill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2607126" y="867008"/>
            <a:ext cx="2696159" cy="461661"/>
          </a:xfrm>
          <a:prstGeom prst="rect">
            <a:avLst/>
          </a:prstGeom>
          <a:noFill/>
        </p:spPr>
        <p:txBody>
          <a:bodyPr wrap="square" lIns="91424" tIns="45718" rIns="91424" bIns="45718" rtlCol="0">
            <a:spAutoFit/>
          </a:bodyPr>
          <a:lstStyle/>
          <a:p>
            <a:pPr defTabSz="609459"/>
            <a:r>
              <a:rPr lang="en-GB" sz="2400" b="1">
                <a:solidFill>
                  <a:srgbClr val="F79646">
                    <a:lumMod val="75000"/>
                  </a:srgbClr>
                </a:solidFill>
              </a:rPr>
              <a:t>MORE EFFECTIVE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2763079" y="6226728"/>
            <a:ext cx="2384213" cy="461661"/>
          </a:xfrm>
          <a:prstGeom prst="rect">
            <a:avLst/>
          </a:prstGeom>
          <a:noFill/>
        </p:spPr>
        <p:txBody>
          <a:bodyPr wrap="square" lIns="91424" tIns="45718" rIns="91424" bIns="45718" rtlCol="0">
            <a:spAutoFit/>
          </a:bodyPr>
          <a:lstStyle/>
          <a:p>
            <a:pPr defTabSz="609459"/>
            <a:r>
              <a:rPr lang="en-GB" sz="2400" b="1">
                <a:solidFill>
                  <a:srgbClr val="F79646">
                    <a:lumMod val="75000"/>
                  </a:srgbClr>
                </a:solidFill>
              </a:rPr>
              <a:t>LESS EFFECTIVE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9705445" y="5036821"/>
            <a:ext cx="1341864" cy="384719"/>
          </a:xfrm>
          <a:prstGeom prst="rect">
            <a:avLst/>
          </a:prstGeom>
          <a:noFill/>
        </p:spPr>
        <p:txBody>
          <a:bodyPr wrap="square" lIns="91424" tIns="45718" rIns="91424" bIns="45718" rtlCol="0">
            <a:spAutoFit/>
          </a:bodyPr>
          <a:lstStyle/>
          <a:p>
            <a:pPr algn="ctr" defTabSz="609459"/>
            <a:r>
              <a:rPr lang="en-GB" b="1" dirty="0">
                <a:solidFill>
                  <a:srgbClr val="31859C"/>
                </a:solidFill>
              </a:rPr>
              <a:t>12-24%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8546464" y="5036821"/>
            <a:ext cx="1341864" cy="384719"/>
          </a:xfrm>
          <a:prstGeom prst="rect">
            <a:avLst/>
          </a:prstGeom>
          <a:noFill/>
        </p:spPr>
        <p:txBody>
          <a:bodyPr wrap="square" lIns="91424" tIns="45718" rIns="91424" bIns="45718" rtlCol="0">
            <a:spAutoFit/>
          </a:bodyPr>
          <a:lstStyle/>
          <a:p>
            <a:pPr algn="ctr" defTabSz="609459"/>
            <a:r>
              <a:rPr lang="en-GB" b="1" dirty="0">
                <a:solidFill>
                  <a:srgbClr val="31859C"/>
                </a:solidFill>
              </a:rPr>
              <a:t>17%</a:t>
            </a:r>
          </a:p>
        </p:txBody>
      </p:sp>
      <p:sp>
        <p:nvSpPr>
          <p:cNvPr id="24" name="ZoneTexte 23"/>
          <p:cNvSpPr txBox="1"/>
          <p:nvPr/>
        </p:nvSpPr>
        <p:spPr>
          <a:xfrm>
            <a:off x="7021723" y="5036821"/>
            <a:ext cx="1341864" cy="384719"/>
          </a:xfrm>
          <a:prstGeom prst="rect">
            <a:avLst/>
          </a:prstGeom>
          <a:noFill/>
        </p:spPr>
        <p:txBody>
          <a:bodyPr wrap="square" lIns="91424" tIns="45718" rIns="91424" bIns="45718" rtlCol="0">
            <a:spAutoFit/>
          </a:bodyPr>
          <a:lstStyle/>
          <a:p>
            <a:pPr algn="ctr" defTabSz="609459"/>
            <a:r>
              <a:rPr lang="en-GB" b="1" dirty="0">
                <a:solidFill>
                  <a:srgbClr val="31859C"/>
                </a:solidFill>
              </a:rPr>
              <a:t>24%</a:t>
            </a:r>
          </a:p>
        </p:txBody>
      </p:sp>
      <p:sp>
        <p:nvSpPr>
          <p:cNvPr id="25" name="ZoneTexte 24"/>
          <p:cNvSpPr txBox="1"/>
          <p:nvPr/>
        </p:nvSpPr>
        <p:spPr>
          <a:xfrm>
            <a:off x="5388608" y="5036821"/>
            <a:ext cx="1341864" cy="384719"/>
          </a:xfrm>
          <a:prstGeom prst="rect">
            <a:avLst/>
          </a:prstGeom>
          <a:noFill/>
        </p:spPr>
        <p:txBody>
          <a:bodyPr wrap="square" lIns="91424" tIns="45718" rIns="91424" bIns="45718" rtlCol="0">
            <a:spAutoFit/>
          </a:bodyPr>
          <a:lstStyle/>
          <a:p>
            <a:pPr algn="ctr" defTabSz="609459"/>
            <a:r>
              <a:rPr lang="en-GB" b="1" dirty="0">
                <a:solidFill>
                  <a:srgbClr val="31859C"/>
                </a:solidFill>
              </a:rPr>
              <a:t>18%</a:t>
            </a:r>
          </a:p>
        </p:txBody>
      </p:sp>
      <p:sp>
        <p:nvSpPr>
          <p:cNvPr id="26" name="ZoneTexte 25"/>
          <p:cNvSpPr txBox="1"/>
          <p:nvPr/>
        </p:nvSpPr>
        <p:spPr>
          <a:xfrm>
            <a:off x="7528981" y="6362989"/>
            <a:ext cx="1341864" cy="384719"/>
          </a:xfrm>
          <a:prstGeom prst="rect">
            <a:avLst/>
          </a:prstGeom>
          <a:noFill/>
        </p:spPr>
        <p:txBody>
          <a:bodyPr wrap="square" lIns="91424" tIns="45718" rIns="91424" bIns="45718" rtlCol="0">
            <a:spAutoFit/>
          </a:bodyPr>
          <a:lstStyle/>
          <a:p>
            <a:pPr algn="ctr" defTabSz="609459"/>
            <a:r>
              <a:rPr lang="en-GB" b="1">
                <a:solidFill>
                  <a:srgbClr val="31859C"/>
                </a:solidFill>
              </a:rPr>
              <a:t>21%</a:t>
            </a:r>
          </a:p>
        </p:txBody>
      </p:sp>
      <p:sp>
        <p:nvSpPr>
          <p:cNvPr id="27" name="ZoneTexte 26"/>
          <p:cNvSpPr txBox="1"/>
          <p:nvPr/>
        </p:nvSpPr>
        <p:spPr>
          <a:xfrm>
            <a:off x="6169763" y="6362989"/>
            <a:ext cx="1341864" cy="384719"/>
          </a:xfrm>
          <a:prstGeom prst="rect">
            <a:avLst/>
          </a:prstGeom>
          <a:noFill/>
        </p:spPr>
        <p:txBody>
          <a:bodyPr wrap="square" lIns="91424" tIns="45718" rIns="91424" bIns="45718" rtlCol="0">
            <a:spAutoFit/>
          </a:bodyPr>
          <a:lstStyle/>
          <a:p>
            <a:pPr algn="ctr" defTabSz="609459"/>
            <a:r>
              <a:rPr lang="en-GB" b="1">
                <a:solidFill>
                  <a:srgbClr val="31859C"/>
                </a:solidFill>
              </a:rPr>
              <a:t>22%</a:t>
            </a:r>
          </a:p>
        </p:txBody>
      </p:sp>
      <p:sp>
        <p:nvSpPr>
          <p:cNvPr id="28" name="ZoneTexte 27"/>
          <p:cNvSpPr txBox="1"/>
          <p:nvPr/>
        </p:nvSpPr>
        <p:spPr>
          <a:xfrm>
            <a:off x="8911847" y="6362989"/>
            <a:ext cx="1341864" cy="384719"/>
          </a:xfrm>
          <a:prstGeom prst="rect">
            <a:avLst/>
          </a:prstGeom>
          <a:noFill/>
        </p:spPr>
        <p:txBody>
          <a:bodyPr wrap="square" lIns="91424" tIns="45718" rIns="91424" bIns="45718" rtlCol="0">
            <a:spAutoFit/>
          </a:bodyPr>
          <a:lstStyle/>
          <a:p>
            <a:pPr algn="ctr" defTabSz="609459"/>
            <a:r>
              <a:rPr lang="en-GB" b="1" dirty="0">
                <a:solidFill>
                  <a:srgbClr val="31859C"/>
                </a:solidFill>
              </a:rPr>
              <a:t>28%</a:t>
            </a:r>
          </a:p>
        </p:txBody>
      </p:sp>
      <p:sp>
        <p:nvSpPr>
          <p:cNvPr id="29" name="ZoneTexte 28"/>
          <p:cNvSpPr txBox="1"/>
          <p:nvPr/>
        </p:nvSpPr>
        <p:spPr>
          <a:xfrm>
            <a:off x="9636965" y="3426039"/>
            <a:ext cx="1341864" cy="384719"/>
          </a:xfrm>
          <a:prstGeom prst="rect">
            <a:avLst/>
          </a:prstGeom>
          <a:noFill/>
        </p:spPr>
        <p:txBody>
          <a:bodyPr wrap="square" lIns="91424" tIns="45718" rIns="91424" bIns="45718" rtlCol="0">
            <a:spAutoFit/>
          </a:bodyPr>
          <a:lstStyle/>
          <a:p>
            <a:pPr algn="ctr" defTabSz="609459"/>
            <a:r>
              <a:rPr lang="en-GB" b="1" dirty="0">
                <a:solidFill>
                  <a:srgbClr val="31859C"/>
                </a:solidFill>
              </a:rPr>
              <a:t>9%</a:t>
            </a:r>
          </a:p>
        </p:txBody>
      </p:sp>
      <p:sp>
        <p:nvSpPr>
          <p:cNvPr id="30" name="ZoneTexte 29"/>
          <p:cNvSpPr txBox="1"/>
          <p:nvPr/>
        </p:nvSpPr>
        <p:spPr>
          <a:xfrm>
            <a:off x="8199913" y="3426039"/>
            <a:ext cx="1341864" cy="384719"/>
          </a:xfrm>
          <a:prstGeom prst="rect">
            <a:avLst/>
          </a:prstGeom>
          <a:noFill/>
        </p:spPr>
        <p:txBody>
          <a:bodyPr wrap="square" lIns="91424" tIns="45718" rIns="91424" bIns="45718" rtlCol="0">
            <a:spAutoFit/>
          </a:bodyPr>
          <a:lstStyle/>
          <a:p>
            <a:pPr algn="ctr" defTabSz="609459"/>
            <a:r>
              <a:rPr lang="en-GB" b="1" dirty="0">
                <a:solidFill>
                  <a:srgbClr val="31859C"/>
                </a:solidFill>
              </a:rPr>
              <a:t>9%</a:t>
            </a:r>
          </a:p>
        </p:txBody>
      </p:sp>
      <p:sp>
        <p:nvSpPr>
          <p:cNvPr id="31" name="ZoneTexte 30"/>
          <p:cNvSpPr txBox="1"/>
          <p:nvPr/>
        </p:nvSpPr>
        <p:spPr>
          <a:xfrm>
            <a:off x="6762861" y="3426039"/>
            <a:ext cx="1341864" cy="384719"/>
          </a:xfrm>
          <a:prstGeom prst="rect">
            <a:avLst/>
          </a:prstGeom>
          <a:noFill/>
        </p:spPr>
        <p:txBody>
          <a:bodyPr wrap="square" lIns="91424" tIns="45718" rIns="91424" bIns="45718" rtlCol="0">
            <a:spAutoFit/>
          </a:bodyPr>
          <a:lstStyle/>
          <a:p>
            <a:pPr algn="ctr" defTabSz="609459"/>
            <a:r>
              <a:rPr lang="en-GB" b="1" dirty="0">
                <a:solidFill>
                  <a:srgbClr val="31859C"/>
                </a:solidFill>
              </a:rPr>
              <a:t>9%</a:t>
            </a:r>
          </a:p>
        </p:txBody>
      </p:sp>
      <p:sp>
        <p:nvSpPr>
          <p:cNvPr id="32" name="ZoneTexte 31"/>
          <p:cNvSpPr txBox="1"/>
          <p:nvPr/>
        </p:nvSpPr>
        <p:spPr>
          <a:xfrm>
            <a:off x="5325809" y="3426039"/>
            <a:ext cx="1341864" cy="384719"/>
          </a:xfrm>
          <a:prstGeom prst="rect">
            <a:avLst/>
          </a:prstGeom>
          <a:noFill/>
        </p:spPr>
        <p:txBody>
          <a:bodyPr wrap="square" lIns="91424" tIns="45718" rIns="91424" bIns="45718" rtlCol="0">
            <a:spAutoFit/>
          </a:bodyPr>
          <a:lstStyle/>
          <a:p>
            <a:pPr algn="ctr" defTabSz="609459"/>
            <a:r>
              <a:rPr lang="en-GB" b="1" dirty="0">
                <a:solidFill>
                  <a:srgbClr val="31859C"/>
                </a:solidFill>
              </a:rPr>
              <a:t>4%</a:t>
            </a:r>
          </a:p>
        </p:txBody>
      </p:sp>
      <p:sp>
        <p:nvSpPr>
          <p:cNvPr id="33" name="ZoneTexte 32"/>
          <p:cNvSpPr txBox="1"/>
          <p:nvPr/>
        </p:nvSpPr>
        <p:spPr>
          <a:xfrm>
            <a:off x="5596416" y="2201390"/>
            <a:ext cx="1341864" cy="384719"/>
          </a:xfrm>
          <a:prstGeom prst="rect">
            <a:avLst/>
          </a:prstGeom>
          <a:noFill/>
        </p:spPr>
        <p:txBody>
          <a:bodyPr wrap="square" lIns="91424" tIns="45718" rIns="91424" bIns="45718" rtlCol="0">
            <a:spAutoFit/>
          </a:bodyPr>
          <a:lstStyle/>
          <a:p>
            <a:pPr algn="ctr" defTabSz="609459"/>
            <a:r>
              <a:rPr lang="en-GB" b="1" dirty="0">
                <a:solidFill>
                  <a:srgbClr val="31859C"/>
                </a:solidFill>
              </a:rPr>
              <a:t>0.05%</a:t>
            </a:r>
          </a:p>
        </p:txBody>
      </p:sp>
      <p:sp>
        <p:nvSpPr>
          <p:cNvPr id="34" name="ZoneTexte 33"/>
          <p:cNvSpPr txBox="1"/>
          <p:nvPr/>
        </p:nvSpPr>
        <p:spPr>
          <a:xfrm>
            <a:off x="6730472" y="2201376"/>
            <a:ext cx="1341864" cy="384717"/>
          </a:xfrm>
          <a:prstGeom prst="rect">
            <a:avLst/>
          </a:prstGeom>
          <a:noFill/>
        </p:spPr>
        <p:txBody>
          <a:bodyPr wrap="square" lIns="91424" tIns="45718" rIns="91424" bIns="45718" rtlCol="0">
            <a:spAutoFit/>
          </a:bodyPr>
          <a:lstStyle/>
          <a:p>
            <a:pPr algn="ctr" defTabSz="609459"/>
            <a:r>
              <a:rPr lang="en-GB" b="1" dirty="0">
                <a:solidFill>
                  <a:srgbClr val="31859C"/>
                </a:solidFill>
              </a:rPr>
              <a:t>0.2-0.8%</a:t>
            </a:r>
          </a:p>
        </p:txBody>
      </p:sp>
      <p:sp>
        <p:nvSpPr>
          <p:cNvPr id="35" name="ZoneTexte 34"/>
          <p:cNvSpPr txBox="1"/>
          <p:nvPr/>
        </p:nvSpPr>
        <p:spPr>
          <a:xfrm>
            <a:off x="1063159" y="2206682"/>
            <a:ext cx="2547300" cy="707884"/>
          </a:xfrm>
          <a:prstGeom prst="rect">
            <a:avLst/>
          </a:prstGeom>
          <a:noFill/>
        </p:spPr>
        <p:txBody>
          <a:bodyPr wrap="square" lIns="91424" tIns="45718" rIns="91424" bIns="45718" rtlCol="0">
            <a:spAutoFit/>
          </a:bodyPr>
          <a:lstStyle/>
          <a:p>
            <a:pPr algn="r" defTabSz="609459"/>
            <a:r>
              <a:rPr lang="en-GB" sz="1300">
                <a:solidFill>
                  <a:prstClr val="black">
                    <a:lumMod val="75000"/>
                    <a:lumOff val="25000"/>
                  </a:prstClr>
                </a:solidFill>
              </a:rPr>
              <a:t>% of women experiencing </a:t>
            </a:r>
            <a:br>
              <a:rPr lang="en-GB" sz="1300">
                <a:solidFill>
                  <a:prstClr val="black">
                    <a:lumMod val="75000"/>
                    <a:lumOff val="25000"/>
                  </a:prstClr>
                </a:solidFill>
              </a:rPr>
            </a:br>
            <a:r>
              <a:rPr lang="en-GB" sz="1300">
                <a:solidFill>
                  <a:prstClr val="black">
                    <a:lumMod val="75000"/>
                    <a:lumOff val="25000"/>
                  </a:prstClr>
                </a:solidFill>
              </a:rPr>
              <a:t>an unintended pregnancy within the first year of use (typical use)</a:t>
            </a:r>
          </a:p>
        </p:txBody>
      </p:sp>
      <p:sp>
        <p:nvSpPr>
          <p:cNvPr id="36" name="ZoneTexte 35"/>
          <p:cNvSpPr txBox="1"/>
          <p:nvPr/>
        </p:nvSpPr>
        <p:spPr>
          <a:xfrm>
            <a:off x="155153" y="5534565"/>
            <a:ext cx="3455306" cy="861770"/>
          </a:xfrm>
          <a:prstGeom prst="rect">
            <a:avLst/>
          </a:prstGeom>
          <a:noFill/>
        </p:spPr>
        <p:txBody>
          <a:bodyPr wrap="square" lIns="91424" tIns="45718" rIns="91424" bIns="45718" rtlCol="0">
            <a:spAutoFit/>
          </a:bodyPr>
          <a:lstStyle/>
          <a:p>
            <a:pPr defTabSz="609459"/>
            <a:r>
              <a:rPr lang="en-GB" sz="1000" i="1" dirty="0">
                <a:solidFill>
                  <a:prstClr val="white">
                    <a:lumMod val="50000"/>
                  </a:prstClr>
                </a:solidFill>
              </a:rPr>
              <a:t>(1) http://</a:t>
            </a:r>
            <a:r>
              <a:rPr lang="en-GB" sz="1000" i="1" dirty="0" err="1">
                <a:solidFill>
                  <a:prstClr val="white">
                    <a:lumMod val="50000"/>
                  </a:prstClr>
                </a:solidFill>
              </a:rPr>
              <a:t>www.contraceptivetechnology.org</a:t>
            </a:r>
            <a:r>
              <a:rPr lang="en-GB" sz="1000" i="1" dirty="0">
                <a:solidFill>
                  <a:prstClr val="white">
                    <a:lumMod val="50000"/>
                  </a:prstClr>
                </a:solidFill>
              </a:rPr>
              <a:t>/</a:t>
            </a:r>
            <a:r>
              <a:rPr lang="en-GB" sz="1000" i="1" dirty="0" err="1">
                <a:solidFill>
                  <a:prstClr val="white">
                    <a:lumMod val="50000"/>
                  </a:prstClr>
                </a:solidFill>
              </a:rPr>
              <a:t>wp</a:t>
            </a:r>
            <a:r>
              <a:rPr lang="en-GB" sz="1000" i="1" dirty="0">
                <a:solidFill>
                  <a:prstClr val="white">
                    <a:lumMod val="50000"/>
                  </a:prstClr>
                </a:solidFill>
              </a:rPr>
              <a:t>-content/uploads/2013/09/Contraception-</a:t>
            </a:r>
            <a:r>
              <a:rPr lang="en-GB" sz="1000" i="1" dirty="0" err="1">
                <a:solidFill>
                  <a:prstClr val="white">
                    <a:lumMod val="50000"/>
                  </a:prstClr>
                </a:solidFill>
              </a:rPr>
              <a:t>Effectiveness.pdf</a:t>
            </a:r>
            <a:r>
              <a:rPr lang="en-GB" sz="1000" i="1" dirty="0">
                <a:solidFill>
                  <a:prstClr val="white">
                    <a:lumMod val="50000"/>
                  </a:prstClr>
                </a:solidFill>
              </a:rPr>
              <a:t> ; (2) https://</a:t>
            </a:r>
            <a:r>
              <a:rPr lang="en-GB" sz="1000" i="1" dirty="0" err="1">
                <a:solidFill>
                  <a:prstClr val="white">
                    <a:lumMod val="50000"/>
                  </a:prstClr>
                </a:solidFill>
              </a:rPr>
              <a:t>www.cdc.gov</a:t>
            </a:r>
            <a:r>
              <a:rPr lang="en-GB" sz="1000" i="1" dirty="0">
                <a:solidFill>
                  <a:prstClr val="white">
                    <a:lumMod val="50000"/>
                  </a:prstClr>
                </a:solidFill>
              </a:rPr>
              <a:t>/</a:t>
            </a:r>
            <a:r>
              <a:rPr lang="en-GB" sz="1000" i="1" dirty="0" err="1">
                <a:solidFill>
                  <a:prstClr val="white">
                    <a:lumMod val="50000"/>
                  </a:prstClr>
                </a:solidFill>
              </a:rPr>
              <a:t>reproductivehealth</a:t>
            </a:r>
            <a:r>
              <a:rPr lang="en-GB" sz="1000" i="1" dirty="0">
                <a:solidFill>
                  <a:prstClr val="white">
                    <a:lumMod val="50000"/>
                  </a:prstClr>
                </a:solidFill>
              </a:rPr>
              <a:t>/contraception/</a:t>
            </a:r>
            <a:r>
              <a:rPr lang="en-GB" sz="1000" i="1" dirty="0" err="1">
                <a:solidFill>
                  <a:prstClr val="white">
                    <a:lumMod val="50000"/>
                  </a:prstClr>
                </a:solidFill>
              </a:rPr>
              <a:t>index.htm</a:t>
            </a:r>
            <a:r>
              <a:rPr lang="en-GB" sz="1000" i="1" dirty="0">
                <a:solidFill>
                  <a:prstClr val="white">
                    <a:lumMod val="50000"/>
                  </a:prstClr>
                </a:solidFill>
              </a:rPr>
              <a:t> ; (3) Selected practice recommendations for contraceptive use. Third edition. WHO. 2016.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45391" y="1137942"/>
            <a:ext cx="1222284" cy="817063"/>
          </a:xfrm>
          <a:prstGeom prst="rect">
            <a:avLst/>
          </a:prstGeom>
          <a:noFill/>
          <a:ln w="19050" cmpd="sng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4" tIns="45718" rIns="91424" bIns="45718" rtlCol="0" anchor="ctr"/>
          <a:lstStyle/>
          <a:p>
            <a:pPr algn="ctr" defTabSz="609459"/>
            <a:endParaRPr lang="en-GB" sz="2400">
              <a:solidFill>
                <a:srgbClr val="4BACC6">
                  <a:lumMod val="75000"/>
                </a:srgbClr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7165757" y="1137926"/>
            <a:ext cx="1036185" cy="817063"/>
          </a:xfrm>
          <a:prstGeom prst="rect">
            <a:avLst/>
          </a:prstGeom>
          <a:noFill/>
          <a:ln w="19050" cmpd="sng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4" tIns="45718" rIns="91424" bIns="45718" rtlCol="0" anchor="ctr"/>
          <a:lstStyle/>
          <a:p>
            <a:pPr algn="ctr" defTabSz="609459"/>
            <a:endParaRPr lang="en-GB" sz="2400">
              <a:solidFill>
                <a:srgbClr val="4BACC6">
                  <a:lumMod val="75000"/>
                </a:srgbClr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5445389" y="2588518"/>
            <a:ext cx="5391576" cy="1222239"/>
          </a:xfrm>
          <a:prstGeom prst="rect">
            <a:avLst/>
          </a:prstGeom>
          <a:noFill/>
          <a:ln w="19050" cmpd="sng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4" tIns="45718" rIns="91424" bIns="45718" rtlCol="0" anchor="ctr"/>
          <a:lstStyle/>
          <a:p>
            <a:pPr algn="ctr" defTabSz="609459"/>
            <a:endParaRPr lang="en-GB" sz="2400">
              <a:solidFill>
                <a:srgbClr val="4BACC6">
                  <a:lumMod val="75000"/>
                </a:srgbClr>
              </a:solidFill>
            </a:endParaRPr>
          </a:p>
        </p:txBody>
      </p:sp>
      <p:sp>
        <p:nvSpPr>
          <p:cNvPr id="41" name="ZoneTexte 40"/>
          <p:cNvSpPr txBox="1"/>
          <p:nvPr/>
        </p:nvSpPr>
        <p:spPr>
          <a:xfrm>
            <a:off x="5551185" y="851633"/>
            <a:ext cx="2648745" cy="338551"/>
          </a:xfrm>
          <a:prstGeom prst="rect">
            <a:avLst/>
          </a:prstGeom>
          <a:noFill/>
        </p:spPr>
        <p:txBody>
          <a:bodyPr wrap="square" lIns="91424" tIns="45718" rIns="91424" bIns="45718" rtlCol="0">
            <a:spAutoFit/>
          </a:bodyPr>
          <a:lstStyle/>
          <a:p>
            <a:pPr algn="ctr" defTabSz="609459"/>
            <a:r>
              <a:rPr lang="en-GB" sz="1600" b="1">
                <a:solidFill>
                  <a:srgbClr val="000090"/>
                </a:solidFill>
              </a:rPr>
              <a:t>HORMONALE METHODS</a:t>
            </a:r>
          </a:p>
        </p:txBody>
      </p:sp>
      <p:sp>
        <p:nvSpPr>
          <p:cNvPr id="42" name="ZoneTexte 41"/>
          <p:cNvSpPr txBox="1"/>
          <p:nvPr/>
        </p:nvSpPr>
        <p:spPr>
          <a:xfrm>
            <a:off x="7790553" y="2312394"/>
            <a:ext cx="2648745" cy="338551"/>
          </a:xfrm>
          <a:prstGeom prst="rect">
            <a:avLst/>
          </a:prstGeom>
          <a:noFill/>
        </p:spPr>
        <p:txBody>
          <a:bodyPr wrap="square" lIns="91424" tIns="45718" rIns="91424" bIns="45718" rtlCol="0">
            <a:spAutoFit/>
          </a:bodyPr>
          <a:lstStyle/>
          <a:p>
            <a:pPr algn="ctr" defTabSz="609459"/>
            <a:r>
              <a:rPr lang="en-GB" sz="1600" b="1">
                <a:solidFill>
                  <a:srgbClr val="000090"/>
                </a:solidFill>
              </a:rPr>
              <a:t>HORMONALE METHODS</a:t>
            </a:r>
          </a:p>
        </p:txBody>
      </p:sp>
    </p:spTree>
    <p:extLst>
      <p:ext uri="{BB962C8B-B14F-4D97-AF65-F5344CB8AC3E}">
        <p14:creationId xmlns:p14="http://schemas.microsoft.com/office/powerpoint/2010/main" val="8670988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re 1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2800"/>
              <a:t>Understanding the hypothalamic-pituitary-ovarian axis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F313-627C-6349-86EF-577085777D3C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27" name="Espace réservé du contenu 6"/>
          <p:cNvSpPr txBox="1">
            <a:spLocks/>
          </p:cNvSpPr>
          <p:nvPr/>
        </p:nvSpPr>
        <p:spPr>
          <a:xfrm>
            <a:off x="730447" y="2828048"/>
            <a:ext cx="10966668" cy="3398091"/>
          </a:xfrm>
          <a:prstGeom prst="rect">
            <a:avLst/>
          </a:prstGeom>
        </p:spPr>
        <p:txBody>
          <a:bodyPr vert="horz" lIns="91428" tIns="45718" rIns="91428" bIns="45718" rtlCol="0">
            <a:noAutofit/>
          </a:bodyPr>
          <a:lstStyle>
            <a:lvl1pPr marL="457155" indent="-457155" algn="l" defTabSz="609539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196D8"/>
                </a:solidFill>
                <a:latin typeface="+mn-lt"/>
                <a:ea typeface="+mn-ea"/>
                <a:cs typeface="+mn-cs"/>
              </a:defRPr>
            </a:lvl1pPr>
            <a:lvl2pPr marL="990502" indent="-380962" algn="l" defTabSz="609539" rtl="0" eaLnBrk="1" latinLnBrk="0" hangingPunct="1">
              <a:spcBef>
                <a:spcPct val="20000"/>
              </a:spcBef>
              <a:buFont typeface="Arial"/>
              <a:buChar char="–"/>
              <a:defRPr sz="27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523849" indent="-304768" algn="l" defTabSz="609539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133387" indent="-304768" algn="l" defTabSz="609539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742926" indent="-304768" algn="l" defTabSz="609539" rtl="0" eaLnBrk="1" latinLnBrk="0" hangingPunct="1">
              <a:spcBef>
                <a:spcPct val="20000"/>
              </a:spcBef>
              <a:buFont typeface="Arial"/>
              <a:buChar char="»"/>
              <a:defRPr sz="2100" kern="1200">
                <a:solidFill>
                  <a:srgbClr val="2196D8"/>
                </a:solidFill>
                <a:latin typeface="+mn-lt"/>
                <a:ea typeface="+mn-ea"/>
                <a:cs typeface="+mn-cs"/>
              </a:defRPr>
            </a:lvl5pPr>
            <a:lvl6pPr marL="3352464" indent="-304768" algn="l" defTabSz="609539" rtl="0" eaLnBrk="1" latinLnBrk="0" hangingPunct="1">
              <a:spcBef>
                <a:spcPct val="20000"/>
              </a:spcBef>
              <a:buFont typeface="Arial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005" indent="-304768" algn="l" defTabSz="609539" rtl="0" eaLnBrk="1" latinLnBrk="0" hangingPunct="1">
              <a:spcBef>
                <a:spcPct val="20000"/>
              </a:spcBef>
              <a:buFont typeface="Arial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544" indent="-304768" algn="l" defTabSz="609539" rtl="0" eaLnBrk="1" latinLnBrk="0" hangingPunct="1">
              <a:spcBef>
                <a:spcPct val="20000"/>
              </a:spcBef>
              <a:buFont typeface="Arial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082" indent="-304768" algn="l" defTabSz="609539" rtl="0" eaLnBrk="1" latinLnBrk="0" hangingPunct="1">
              <a:spcBef>
                <a:spcPct val="20000"/>
              </a:spcBef>
              <a:buFont typeface="Arial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endParaRPr lang="en-GB" sz="2000">
              <a:solidFill>
                <a:prstClr val="black">
                  <a:lumMod val="75000"/>
                  <a:lumOff val="25000"/>
                </a:prstClr>
              </a:solidFill>
              <a:latin typeface="Calibri"/>
            </a:endParaRPr>
          </a:p>
        </p:txBody>
      </p:sp>
      <p:sp>
        <p:nvSpPr>
          <p:cNvPr id="37" name="Espace réservé du contenu 6"/>
          <p:cNvSpPr txBox="1">
            <a:spLocks/>
          </p:cNvSpPr>
          <p:nvPr/>
        </p:nvSpPr>
        <p:spPr>
          <a:xfrm>
            <a:off x="340081" y="5536669"/>
            <a:ext cx="5912464" cy="73528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28" tIns="45718" rIns="91428" bIns="45718" rtlCol="0">
            <a:noAutofit/>
          </a:bodyPr>
          <a:lstStyle>
            <a:lvl1pPr marL="457155" indent="-457155" algn="l" defTabSz="609539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196D8"/>
                </a:solidFill>
                <a:latin typeface="+mn-lt"/>
                <a:ea typeface="+mn-ea"/>
                <a:cs typeface="+mn-cs"/>
              </a:defRPr>
            </a:lvl1pPr>
            <a:lvl2pPr marL="990502" indent="-380962" algn="l" defTabSz="609539" rtl="0" eaLnBrk="1" latinLnBrk="0" hangingPunct="1">
              <a:spcBef>
                <a:spcPct val="20000"/>
              </a:spcBef>
              <a:buFont typeface="Arial"/>
              <a:buChar char="–"/>
              <a:defRPr sz="27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523849" indent="-304768" algn="l" defTabSz="609539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133387" indent="-304768" algn="l" defTabSz="609539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742926" indent="-304768" algn="l" defTabSz="609539" rtl="0" eaLnBrk="1" latinLnBrk="0" hangingPunct="1">
              <a:spcBef>
                <a:spcPct val="20000"/>
              </a:spcBef>
              <a:buFont typeface="Arial"/>
              <a:buChar char="»"/>
              <a:defRPr sz="2100" kern="1200">
                <a:solidFill>
                  <a:srgbClr val="2196D8"/>
                </a:solidFill>
                <a:latin typeface="+mn-lt"/>
                <a:ea typeface="+mn-ea"/>
                <a:cs typeface="+mn-cs"/>
              </a:defRPr>
            </a:lvl5pPr>
            <a:lvl6pPr marL="3352464" indent="-304768" algn="l" defTabSz="609539" rtl="0" eaLnBrk="1" latinLnBrk="0" hangingPunct="1">
              <a:spcBef>
                <a:spcPct val="20000"/>
              </a:spcBef>
              <a:buFont typeface="Arial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005" indent="-304768" algn="l" defTabSz="609539" rtl="0" eaLnBrk="1" latinLnBrk="0" hangingPunct="1">
              <a:spcBef>
                <a:spcPct val="20000"/>
              </a:spcBef>
              <a:buFont typeface="Arial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544" indent="-304768" algn="l" defTabSz="609539" rtl="0" eaLnBrk="1" latinLnBrk="0" hangingPunct="1">
              <a:spcBef>
                <a:spcPct val="20000"/>
              </a:spcBef>
              <a:buFont typeface="Arial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082" indent="-304768" algn="l" defTabSz="609539" rtl="0" eaLnBrk="1" latinLnBrk="0" hangingPunct="1">
              <a:spcBef>
                <a:spcPct val="20000"/>
              </a:spcBef>
              <a:buFont typeface="Arial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18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Stimulation of LH and FSH secretion by pulses of gonadotrophin releasing hormone from the hypothalamus </a:t>
            </a:r>
            <a:r>
              <a:rPr lang="en-GB" sz="1800" baseline="300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(2)</a:t>
            </a:r>
          </a:p>
        </p:txBody>
      </p:sp>
      <p:sp>
        <p:nvSpPr>
          <p:cNvPr id="100" name="ZoneTexte 99"/>
          <p:cNvSpPr txBox="1"/>
          <p:nvPr/>
        </p:nvSpPr>
        <p:spPr>
          <a:xfrm>
            <a:off x="66265" y="6356369"/>
            <a:ext cx="11697115" cy="400105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/>
          <a:p>
            <a:pPr defTabSz="914264"/>
            <a:r>
              <a:rPr lang="en-GB" sz="1000" i="1">
                <a:solidFill>
                  <a:prstClr val="white">
                    <a:lumMod val="50000"/>
                  </a:prstClr>
                </a:solidFill>
                <a:latin typeface="Calibri"/>
              </a:rPr>
              <a:t>(1) McVeigh E. Chapter 8 : Reproductive endocrinology. In K. Coward &amp; D. Wells (Eds.), Textbook of Clinical Embryology 2013. pp. 65-78. ; (2) </a:t>
            </a:r>
            <a:r>
              <a:rPr lang="en-GB" sz="1000" i="1">
                <a:solidFill>
                  <a:srgbClr val="7F7F7F"/>
                </a:solidFill>
                <a:latin typeface="Calibri"/>
              </a:rPr>
              <a:t>Berga SL, JohNONnston-MacAnanny EB. Physiology of the menstrual cycle. Chapter 63. Section 8B. Reproductive endocrinology. In: Clinical Gynecology. Cambridge University Press. 2015. pp 972-984. ; (3) Cooper DB et al. Oral contraceptive pills. StatPearls Publishing; 2019.</a:t>
            </a:r>
          </a:p>
        </p:txBody>
      </p:sp>
      <p:sp>
        <p:nvSpPr>
          <p:cNvPr id="39" name="Espace réservé du contenu 6"/>
          <p:cNvSpPr txBox="1">
            <a:spLocks/>
          </p:cNvSpPr>
          <p:nvPr/>
        </p:nvSpPr>
        <p:spPr>
          <a:xfrm>
            <a:off x="2055457" y="838580"/>
            <a:ext cx="2481712" cy="779761"/>
          </a:xfrm>
          <a:prstGeom prst="rect">
            <a:avLst/>
          </a:prstGeom>
          <a:noFill/>
        </p:spPr>
        <p:txBody>
          <a:bodyPr vert="horz" lIns="91428" tIns="45718" rIns="91428" bIns="45718" rtlCol="0">
            <a:noAutofit/>
          </a:bodyPr>
          <a:lstStyle>
            <a:lvl1pPr marL="457155" indent="-457155" algn="l" defTabSz="609539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196D8"/>
                </a:solidFill>
                <a:latin typeface="+mn-lt"/>
                <a:ea typeface="+mn-ea"/>
                <a:cs typeface="+mn-cs"/>
              </a:defRPr>
            </a:lvl1pPr>
            <a:lvl2pPr marL="990502" indent="-380962" algn="l" defTabSz="609539" rtl="0" eaLnBrk="1" latinLnBrk="0" hangingPunct="1">
              <a:spcBef>
                <a:spcPct val="20000"/>
              </a:spcBef>
              <a:buFont typeface="Arial"/>
              <a:buChar char="–"/>
              <a:defRPr sz="27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523849" indent="-304768" algn="l" defTabSz="609539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133387" indent="-304768" algn="l" defTabSz="609539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742926" indent="-304768" algn="l" defTabSz="609539" rtl="0" eaLnBrk="1" latinLnBrk="0" hangingPunct="1">
              <a:spcBef>
                <a:spcPct val="20000"/>
              </a:spcBef>
              <a:buFont typeface="Arial"/>
              <a:buChar char="»"/>
              <a:defRPr sz="2100" kern="1200">
                <a:solidFill>
                  <a:srgbClr val="2196D8"/>
                </a:solidFill>
                <a:latin typeface="+mn-lt"/>
                <a:ea typeface="+mn-ea"/>
                <a:cs typeface="+mn-cs"/>
              </a:defRPr>
            </a:lvl5pPr>
            <a:lvl6pPr marL="3352464" indent="-304768" algn="l" defTabSz="609539" rtl="0" eaLnBrk="1" latinLnBrk="0" hangingPunct="1">
              <a:spcBef>
                <a:spcPct val="20000"/>
              </a:spcBef>
              <a:buFont typeface="Arial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005" indent="-304768" algn="l" defTabSz="609539" rtl="0" eaLnBrk="1" latinLnBrk="0" hangingPunct="1">
              <a:spcBef>
                <a:spcPct val="20000"/>
              </a:spcBef>
              <a:buFont typeface="Arial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544" indent="-304768" algn="l" defTabSz="609539" rtl="0" eaLnBrk="1" latinLnBrk="0" hangingPunct="1">
              <a:spcBef>
                <a:spcPct val="20000"/>
              </a:spcBef>
              <a:buFont typeface="Arial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082" indent="-304768" algn="l" defTabSz="609539" rtl="0" eaLnBrk="1" latinLnBrk="0" hangingPunct="1">
              <a:spcBef>
                <a:spcPct val="20000"/>
              </a:spcBef>
              <a:buFont typeface="Arial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1600" b="1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</a:rPr>
              <a:t>Without contraception </a:t>
            </a:r>
            <a:r>
              <a:rPr lang="en-GB" sz="1600" b="1" baseline="30000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</a:rPr>
              <a:t>(1)</a:t>
            </a:r>
            <a:br>
              <a:rPr lang="en-GB" sz="1600" b="1" baseline="30000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</a:rPr>
            </a:br>
            <a:endParaRPr lang="en-GB" sz="1600" b="1" baseline="30000">
              <a:solidFill>
                <a:schemeClr val="tx2">
                  <a:lumMod val="60000"/>
                  <a:lumOff val="40000"/>
                </a:schemeClr>
              </a:solidFill>
              <a:latin typeface="Calibri"/>
            </a:endParaRPr>
          </a:p>
        </p:txBody>
      </p:sp>
      <p:sp>
        <p:nvSpPr>
          <p:cNvPr id="40" name="Espace réservé du contenu 6"/>
          <p:cNvSpPr txBox="1">
            <a:spLocks/>
          </p:cNvSpPr>
          <p:nvPr/>
        </p:nvSpPr>
        <p:spPr>
          <a:xfrm>
            <a:off x="5870925" y="813432"/>
            <a:ext cx="6321075" cy="360563"/>
          </a:xfrm>
          <a:prstGeom prst="rect">
            <a:avLst/>
          </a:prstGeom>
          <a:noFill/>
        </p:spPr>
        <p:txBody>
          <a:bodyPr vert="horz" lIns="91428" tIns="45718" rIns="91428" bIns="45718" rtlCol="0">
            <a:noAutofit/>
          </a:bodyPr>
          <a:lstStyle>
            <a:lvl1pPr marL="457155" indent="-457155" algn="l" defTabSz="609539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196D8"/>
                </a:solidFill>
                <a:latin typeface="+mn-lt"/>
                <a:ea typeface="+mn-ea"/>
                <a:cs typeface="+mn-cs"/>
              </a:defRPr>
            </a:lvl1pPr>
            <a:lvl2pPr marL="990502" indent="-380962" algn="l" defTabSz="609539" rtl="0" eaLnBrk="1" latinLnBrk="0" hangingPunct="1">
              <a:spcBef>
                <a:spcPct val="20000"/>
              </a:spcBef>
              <a:buFont typeface="Arial"/>
              <a:buChar char="–"/>
              <a:defRPr sz="27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523849" indent="-304768" algn="l" defTabSz="609539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133387" indent="-304768" algn="l" defTabSz="609539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742926" indent="-304768" algn="l" defTabSz="609539" rtl="0" eaLnBrk="1" latinLnBrk="0" hangingPunct="1">
              <a:spcBef>
                <a:spcPct val="20000"/>
              </a:spcBef>
              <a:buFont typeface="Arial"/>
              <a:buChar char="»"/>
              <a:defRPr sz="2100" kern="1200">
                <a:solidFill>
                  <a:srgbClr val="2196D8"/>
                </a:solidFill>
                <a:latin typeface="+mn-lt"/>
                <a:ea typeface="+mn-ea"/>
                <a:cs typeface="+mn-cs"/>
              </a:defRPr>
            </a:lvl5pPr>
            <a:lvl6pPr marL="3352464" indent="-304768" algn="l" defTabSz="609539" rtl="0" eaLnBrk="1" latinLnBrk="0" hangingPunct="1">
              <a:spcBef>
                <a:spcPct val="20000"/>
              </a:spcBef>
              <a:buFont typeface="Arial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005" indent="-304768" algn="l" defTabSz="609539" rtl="0" eaLnBrk="1" latinLnBrk="0" hangingPunct="1">
              <a:spcBef>
                <a:spcPct val="20000"/>
              </a:spcBef>
              <a:buFont typeface="Arial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544" indent="-304768" algn="l" defTabSz="609539" rtl="0" eaLnBrk="1" latinLnBrk="0" hangingPunct="1">
              <a:spcBef>
                <a:spcPct val="20000"/>
              </a:spcBef>
              <a:buFont typeface="Arial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082" indent="-304768" algn="l" defTabSz="609539" rtl="0" eaLnBrk="1" latinLnBrk="0" hangingPunct="1">
              <a:spcBef>
                <a:spcPct val="20000"/>
              </a:spcBef>
              <a:buFont typeface="Arial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16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</a:rPr>
              <a:t>With contraception: Progestogen and oestrogen negative feedback </a:t>
            </a:r>
            <a:r>
              <a:rPr lang="en-GB" sz="1600" b="1" baseline="300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</a:rPr>
              <a:t>(3)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7751" y="1112578"/>
            <a:ext cx="3733420" cy="4420668"/>
          </a:xfrm>
          <a:prstGeom prst="rect">
            <a:avLst/>
          </a:prstGeom>
        </p:spPr>
      </p:pic>
      <p:pic>
        <p:nvPicPr>
          <p:cNvPr id="42" name="Image 4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7" r="2133" b="1250"/>
          <a:stretch/>
        </p:blipFill>
        <p:spPr>
          <a:xfrm>
            <a:off x="6905303" y="1112577"/>
            <a:ext cx="3548355" cy="4339982"/>
          </a:xfrm>
          <a:prstGeom prst="rect">
            <a:avLst/>
          </a:prstGeom>
          <a:solidFill>
            <a:srgbClr val="FF0000"/>
          </a:solidFill>
          <a:ln>
            <a:solidFill>
              <a:srgbClr val="FFFFFF"/>
            </a:solidFill>
          </a:ln>
        </p:spPr>
      </p:pic>
      <p:sp>
        <p:nvSpPr>
          <p:cNvPr id="43" name="Espace réservé du contenu 6"/>
          <p:cNvSpPr txBox="1">
            <a:spLocks/>
          </p:cNvSpPr>
          <p:nvPr/>
        </p:nvSpPr>
        <p:spPr>
          <a:xfrm>
            <a:off x="6380923" y="5536671"/>
            <a:ext cx="5706560" cy="73348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28" tIns="45718" rIns="91428" bIns="45718" rtlCol="0">
            <a:noAutofit/>
          </a:bodyPr>
          <a:lstStyle>
            <a:lvl1pPr marL="457155" indent="-457155" algn="l" defTabSz="609539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196D8"/>
                </a:solidFill>
                <a:latin typeface="+mn-lt"/>
                <a:ea typeface="+mn-ea"/>
                <a:cs typeface="+mn-cs"/>
              </a:defRPr>
            </a:lvl1pPr>
            <a:lvl2pPr marL="990502" indent="-380962" algn="l" defTabSz="609539" rtl="0" eaLnBrk="1" latinLnBrk="0" hangingPunct="1">
              <a:spcBef>
                <a:spcPct val="20000"/>
              </a:spcBef>
              <a:buFont typeface="Arial"/>
              <a:buChar char="–"/>
              <a:defRPr sz="27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523849" indent="-304768" algn="l" defTabSz="609539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133387" indent="-304768" algn="l" defTabSz="609539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742926" indent="-304768" algn="l" defTabSz="609539" rtl="0" eaLnBrk="1" latinLnBrk="0" hangingPunct="1">
              <a:spcBef>
                <a:spcPct val="20000"/>
              </a:spcBef>
              <a:buFont typeface="Arial"/>
              <a:buChar char="»"/>
              <a:defRPr sz="2100" kern="1200">
                <a:solidFill>
                  <a:srgbClr val="2196D8"/>
                </a:solidFill>
                <a:latin typeface="+mn-lt"/>
                <a:ea typeface="+mn-ea"/>
                <a:cs typeface="+mn-cs"/>
              </a:defRPr>
            </a:lvl5pPr>
            <a:lvl6pPr marL="3352464" indent="-304768" algn="l" defTabSz="609539" rtl="0" eaLnBrk="1" latinLnBrk="0" hangingPunct="1">
              <a:spcBef>
                <a:spcPct val="20000"/>
              </a:spcBef>
              <a:buFont typeface="Arial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005" indent="-304768" algn="l" defTabSz="609539" rtl="0" eaLnBrk="1" latinLnBrk="0" hangingPunct="1">
              <a:spcBef>
                <a:spcPct val="20000"/>
              </a:spcBef>
              <a:buFont typeface="Arial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544" indent="-304768" algn="l" defTabSz="609539" rtl="0" eaLnBrk="1" latinLnBrk="0" hangingPunct="1">
              <a:spcBef>
                <a:spcPct val="20000"/>
              </a:spcBef>
              <a:buFont typeface="Arial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082" indent="-304768" algn="l" defTabSz="609539" rtl="0" eaLnBrk="1" latinLnBrk="0" hangingPunct="1">
              <a:spcBef>
                <a:spcPct val="20000"/>
              </a:spcBef>
              <a:buFont typeface="Arial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18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Reduction of LH and FSH secretion by decreasing the frequency of pulses of gonadotrophin releasing hormone </a:t>
            </a:r>
            <a:r>
              <a:rPr lang="en-GB" sz="1800" baseline="300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(3)</a:t>
            </a:r>
          </a:p>
        </p:txBody>
      </p:sp>
      <p:sp>
        <p:nvSpPr>
          <p:cNvPr id="9" name="Flèche vers la droite 8"/>
          <p:cNvSpPr/>
          <p:nvPr/>
        </p:nvSpPr>
        <p:spPr>
          <a:xfrm>
            <a:off x="6758705" y="1448704"/>
            <a:ext cx="1413723" cy="260221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4" tIns="60957" rIns="121914" bIns="60957" rtlCol="0" anchor="ctr"/>
          <a:lstStyle/>
          <a:p>
            <a:pPr algn="ctr" defTabSz="609507"/>
            <a:endParaRPr lang="en-GB" sz="24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9" name="Flèche vers la droite 48"/>
          <p:cNvSpPr/>
          <p:nvPr/>
        </p:nvSpPr>
        <p:spPr>
          <a:xfrm>
            <a:off x="6821173" y="2645947"/>
            <a:ext cx="1413723" cy="26022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4" tIns="60957" rIns="121914" bIns="60957" rtlCol="0" anchor="ctr"/>
          <a:lstStyle/>
          <a:p>
            <a:pPr algn="ctr" defTabSz="609507"/>
            <a:endParaRPr lang="en-GB" sz="24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Ellipse 9"/>
          <p:cNvSpPr/>
          <p:nvPr/>
        </p:nvSpPr>
        <p:spPr>
          <a:xfrm>
            <a:off x="7235157" y="1370156"/>
            <a:ext cx="387403" cy="380181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121914" tIns="60957" rIns="121914" bIns="60957" rtlCol="0" anchor="ctr"/>
          <a:lstStyle/>
          <a:p>
            <a:pPr algn="ctr" defTabSz="609507"/>
            <a:r>
              <a:rPr lang="en-GB" sz="3700" b="1">
                <a:solidFill>
                  <a:srgbClr val="FF0000"/>
                </a:solidFill>
                <a:latin typeface="Calibri"/>
              </a:rPr>
              <a:t>-</a:t>
            </a:r>
            <a:endParaRPr lang="en-GB" sz="2400" b="1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51" name="Ellipse 50"/>
          <p:cNvSpPr/>
          <p:nvPr/>
        </p:nvSpPr>
        <p:spPr>
          <a:xfrm>
            <a:off x="7271865" y="2566920"/>
            <a:ext cx="387403" cy="380181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121914" tIns="60957" rIns="121914" bIns="60957" rtlCol="0" anchor="ctr"/>
          <a:lstStyle/>
          <a:p>
            <a:pPr algn="ctr" defTabSz="609507"/>
            <a:r>
              <a:rPr lang="en-GB" sz="3700" b="1">
                <a:solidFill>
                  <a:srgbClr val="FF0000"/>
                </a:solidFill>
                <a:latin typeface="Calibri"/>
              </a:rPr>
              <a:t>-</a:t>
            </a:r>
            <a:endParaRPr lang="en-GB" sz="2400" b="1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52" name="Flèche vers la droite 51"/>
          <p:cNvSpPr/>
          <p:nvPr/>
        </p:nvSpPr>
        <p:spPr>
          <a:xfrm>
            <a:off x="6821173" y="3936112"/>
            <a:ext cx="1413723" cy="26022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4" tIns="60957" rIns="121914" bIns="60957" rtlCol="0" anchor="ctr"/>
          <a:lstStyle/>
          <a:p>
            <a:pPr algn="ctr" defTabSz="609507"/>
            <a:endParaRPr lang="en-GB" sz="24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3" name="Ellipse 52"/>
          <p:cNvSpPr/>
          <p:nvPr/>
        </p:nvSpPr>
        <p:spPr>
          <a:xfrm>
            <a:off x="7271865" y="3857085"/>
            <a:ext cx="387403" cy="380181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121914" tIns="60957" rIns="121914" bIns="60957" rtlCol="0" anchor="ctr"/>
          <a:lstStyle/>
          <a:p>
            <a:pPr algn="ctr" defTabSz="609507"/>
            <a:r>
              <a:rPr lang="en-GB" sz="3700" b="1">
                <a:solidFill>
                  <a:srgbClr val="FF0000"/>
                </a:solidFill>
                <a:latin typeface="Calibri"/>
              </a:rPr>
              <a:t>-</a:t>
            </a:r>
            <a:endParaRPr lang="en-GB" sz="2400" b="1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5872980" y="2609930"/>
            <a:ext cx="722848" cy="369332"/>
          </a:xfrm>
          <a:prstGeom prst="rect">
            <a:avLst/>
          </a:prstGeom>
          <a:noFill/>
        </p:spPr>
        <p:txBody>
          <a:bodyPr wrap="none" lIns="121914" tIns="60957" rIns="121914" bIns="60957" rtlCol="0">
            <a:spAutoFit/>
          </a:bodyPr>
          <a:lstStyle/>
          <a:p>
            <a:pPr defTabSz="609507"/>
            <a:r>
              <a:rPr lang="en-GB" sz="1600">
                <a:solidFill>
                  <a:prstClr val="black"/>
                </a:solidFill>
                <a:latin typeface="Calibri"/>
              </a:rPr>
              <a:t>GnRH</a:t>
            </a:r>
          </a:p>
        </p:txBody>
      </p:sp>
      <p:sp>
        <p:nvSpPr>
          <p:cNvPr id="55" name="ZoneTexte 54"/>
          <p:cNvSpPr txBox="1"/>
          <p:nvPr/>
        </p:nvSpPr>
        <p:spPr>
          <a:xfrm>
            <a:off x="5788698" y="3881558"/>
            <a:ext cx="970009" cy="369332"/>
          </a:xfrm>
          <a:prstGeom prst="rect">
            <a:avLst/>
          </a:prstGeom>
          <a:noFill/>
        </p:spPr>
        <p:txBody>
          <a:bodyPr wrap="none" lIns="121914" tIns="60957" rIns="121914" bIns="60957" rtlCol="0">
            <a:spAutoFit/>
          </a:bodyPr>
          <a:lstStyle/>
          <a:p>
            <a:pPr defTabSz="609507"/>
            <a:r>
              <a:rPr lang="en-GB" sz="1600">
                <a:solidFill>
                  <a:prstClr val="black"/>
                </a:solidFill>
                <a:latin typeface="Calibri"/>
              </a:rPr>
              <a:t>LH + FSH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5522287" y="1388414"/>
            <a:ext cx="1046458" cy="307771"/>
          </a:xfrm>
          <a:prstGeom prst="rect">
            <a:avLst/>
          </a:prstGeom>
          <a:noFill/>
        </p:spPr>
        <p:txBody>
          <a:bodyPr wrap="none" lIns="121914" tIns="60957" rIns="121914" bIns="60957" rtlCol="0">
            <a:spAutoFit/>
          </a:bodyPr>
          <a:lstStyle>
            <a:defPPr>
              <a:defRPr lang="fr-FR"/>
            </a:defPPr>
            <a:lvl1pPr>
              <a:defRPr sz="1200"/>
            </a:lvl1pPr>
          </a:lstStyle>
          <a:p>
            <a:pPr defTabSz="609507"/>
            <a:r>
              <a:rPr lang="en-GB" b="1">
                <a:solidFill>
                  <a:srgbClr val="FF0000"/>
                </a:solidFill>
                <a:latin typeface="Calibri"/>
              </a:rPr>
              <a:t>Progestogen</a:t>
            </a:r>
          </a:p>
        </p:txBody>
      </p:sp>
      <p:cxnSp>
        <p:nvCxnSpPr>
          <p:cNvPr id="62" name="Connecteur droit 61"/>
          <p:cNvCxnSpPr/>
          <p:nvPr/>
        </p:nvCxnSpPr>
        <p:spPr>
          <a:xfrm>
            <a:off x="9526140" y="2889465"/>
            <a:ext cx="1020536" cy="3553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necteur droit 62"/>
          <p:cNvCxnSpPr/>
          <p:nvPr/>
        </p:nvCxnSpPr>
        <p:spPr>
          <a:xfrm flipV="1">
            <a:off x="9509520" y="2889467"/>
            <a:ext cx="1037157" cy="38704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Flèche vers la droite 63"/>
          <p:cNvSpPr/>
          <p:nvPr/>
        </p:nvSpPr>
        <p:spPr>
          <a:xfrm rot="10800000">
            <a:off x="9150096" y="2549179"/>
            <a:ext cx="1413723" cy="260221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4" tIns="60957" rIns="121914" bIns="60957" rtlCol="0" anchor="ctr"/>
          <a:lstStyle/>
          <a:p>
            <a:pPr algn="ctr" defTabSz="609507"/>
            <a:endParaRPr lang="en-GB" sz="24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5" name="Ellipse 64"/>
          <p:cNvSpPr/>
          <p:nvPr/>
        </p:nvSpPr>
        <p:spPr>
          <a:xfrm>
            <a:off x="9626548" y="2470631"/>
            <a:ext cx="387403" cy="380181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121914" tIns="60957" rIns="121914" bIns="60957" rtlCol="0" anchor="ctr"/>
          <a:lstStyle/>
          <a:p>
            <a:pPr algn="ctr" defTabSz="609507"/>
            <a:r>
              <a:rPr lang="en-GB" sz="3700" b="1">
                <a:solidFill>
                  <a:srgbClr val="FF0000"/>
                </a:solidFill>
                <a:latin typeface="Calibri"/>
              </a:rPr>
              <a:t>-</a:t>
            </a:r>
            <a:endParaRPr lang="en-GB" sz="2400" b="1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66" name="ZoneTexte 65"/>
          <p:cNvSpPr txBox="1"/>
          <p:nvPr/>
        </p:nvSpPr>
        <p:spPr>
          <a:xfrm>
            <a:off x="10657246" y="2435600"/>
            <a:ext cx="806459" cy="307771"/>
          </a:xfrm>
          <a:prstGeom prst="rect">
            <a:avLst/>
          </a:prstGeom>
          <a:noFill/>
        </p:spPr>
        <p:txBody>
          <a:bodyPr wrap="none" lIns="121914" tIns="60957" rIns="121914" bIns="60957" rtlCol="0">
            <a:spAutoFit/>
          </a:bodyPr>
          <a:lstStyle>
            <a:defPPr>
              <a:defRPr lang="fr-FR"/>
            </a:defPPr>
            <a:lvl1pPr>
              <a:defRPr sz="1200"/>
            </a:lvl1pPr>
          </a:lstStyle>
          <a:p>
            <a:pPr defTabSz="609507"/>
            <a:r>
              <a:rPr lang="en-GB" b="1">
                <a:solidFill>
                  <a:srgbClr val="FF0000"/>
                </a:solidFill>
                <a:latin typeface="Calibri"/>
              </a:rPr>
              <a:t>Estrogen</a:t>
            </a:r>
          </a:p>
        </p:txBody>
      </p:sp>
      <p:cxnSp>
        <p:nvCxnSpPr>
          <p:cNvPr id="67" name="Connecteur droit 66"/>
          <p:cNvCxnSpPr/>
          <p:nvPr/>
        </p:nvCxnSpPr>
        <p:spPr>
          <a:xfrm>
            <a:off x="7694769" y="5201388"/>
            <a:ext cx="1020536" cy="3553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onnecteur droit 67"/>
          <p:cNvCxnSpPr/>
          <p:nvPr/>
        </p:nvCxnSpPr>
        <p:spPr>
          <a:xfrm flipV="1">
            <a:off x="7678148" y="5201389"/>
            <a:ext cx="1037157" cy="38704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ZoneTexte 16"/>
          <p:cNvSpPr txBox="1"/>
          <p:nvPr/>
        </p:nvSpPr>
        <p:spPr>
          <a:xfrm>
            <a:off x="9356690" y="3980104"/>
            <a:ext cx="1550084" cy="615553"/>
          </a:xfrm>
          <a:prstGeom prst="rect">
            <a:avLst/>
          </a:prstGeom>
          <a:solidFill>
            <a:schemeClr val="bg1"/>
          </a:solidFill>
        </p:spPr>
        <p:txBody>
          <a:bodyPr wrap="square" lIns="121914" tIns="60957" rIns="121914" bIns="60957" rtlCol="0">
            <a:spAutoFit/>
          </a:bodyPr>
          <a:lstStyle/>
          <a:p>
            <a:pPr algn="ctr" defTabSz="609507"/>
            <a:r>
              <a:rPr lang="en-GB" sz="1600" b="1">
                <a:solidFill>
                  <a:srgbClr val="FF0000"/>
                </a:solidFill>
                <a:latin typeface="Calibri"/>
              </a:rPr>
              <a:t>Prevention </a:t>
            </a:r>
            <a:br>
              <a:rPr lang="en-GB" sz="1600" b="1">
                <a:solidFill>
                  <a:srgbClr val="FF0000"/>
                </a:solidFill>
                <a:latin typeface="Calibri"/>
              </a:rPr>
            </a:br>
            <a:r>
              <a:rPr lang="en-GB" sz="1600" b="1">
                <a:solidFill>
                  <a:srgbClr val="FF0000"/>
                </a:solidFill>
                <a:latin typeface="Calibri"/>
              </a:rPr>
              <a:t>of ovulation</a:t>
            </a:r>
          </a:p>
        </p:txBody>
      </p:sp>
    </p:spTree>
    <p:extLst>
      <p:ext uri="{BB962C8B-B14F-4D97-AF65-F5344CB8AC3E}">
        <p14:creationId xmlns:p14="http://schemas.microsoft.com/office/powerpoint/2010/main" val="11926310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F313-627C-6349-86EF-577085777D3C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tre 3"/>
          <p:cNvSpPr>
            <a:spLocks noGrp="1"/>
          </p:cNvSpPr>
          <p:nvPr>
            <p:ph type="ctrTitle"/>
          </p:nvPr>
        </p:nvSpPr>
        <p:spPr>
          <a:xfrm>
            <a:off x="1828800" y="2314318"/>
            <a:ext cx="9448800" cy="1774679"/>
          </a:xfrm>
        </p:spPr>
        <p:txBody>
          <a:bodyPr/>
          <a:lstStyle/>
          <a:p>
            <a:r>
              <a:rPr lang="fr-FR" dirty="0"/>
              <a:t>HORMONALE CONTRACEPTIVE METHODS </a:t>
            </a:r>
          </a:p>
        </p:txBody>
      </p:sp>
    </p:spTree>
    <p:extLst>
      <p:ext uri="{BB962C8B-B14F-4D97-AF65-F5344CB8AC3E}">
        <p14:creationId xmlns:p14="http://schemas.microsoft.com/office/powerpoint/2010/main" val="30128525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846667" y="178419"/>
            <a:ext cx="9863666" cy="658684"/>
          </a:xfrm>
        </p:spPr>
        <p:txBody>
          <a:bodyPr>
            <a:noAutofit/>
          </a:bodyPr>
          <a:lstStyle/>
          <a:p>
            <a:r>
              <a:rPr lang="en-GB" sz="3200" dirty="0"/>
              <a:t>Contraceptives: different methods</a:t>
            </a:r>
          </a:p>
        </p:txBody>
      </p:sp>
      <p:sp>
        <p:nvSpPr>
          <p:cNvPr id="2" name="Rectangle à coins arrondis 1"/>
          <p:cNvSpPr/>
          <p:nvPr/>
        </p:nvSpPr>
        <p:spPr>
          <a:xfrm>
            <a:off x="1114776" y="1340624"/>
            <a:ext cx="4261555" cy="118533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/>
              <a:t>LARC </a:t>
            </a:r>
          </a:p>
          <a:p>
            <a:pPr algn="ctr"/>
            <a:r>
              <a:rPr lang="en-GB" sz="2400" dirty="0"/>
              <a:t>LONG-ACTIVE REVERSIBLE CONTRACEPTION</a:t>
            </a:r>
          </a:p>
        </p:txBody>
      </p:sp>
      <p:sp>
        <p:nvSpPr>
          <p:cNvPr id="21" name="Rectangle à coins arrondis 20"/>
          <p:cNvSpPr/>
          <p:nvPr/>
        </p:nvSpPr>
        <p:spPr>
          <a:xfrm>
            <a:off x="6347178" y="1340624"/>
            <a:ext cx="4261555" cy="1185334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/>
              <a:t>SARC</a:t>
            </a:r>
            <a:br>
              <a:rPr lang="en-GB" sz="2800" b="1" dirty="0"/>
            </a:br>
            <a:r>
              <a:rPr lang="en-GB" sz="2400" dirty="0"/>
              <a:t>SHORT-ACTIVE REVERSIBLE CONTRACEPTION 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1241776" y="2862822"/>
            <a:ext cx="3965223" cy="73866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accent6">
                    <a:lumMod val="50000"/>
                  </a:schemeClr>
                </a:solidFill>
              </a:rPr>
              <a:t>Hormonal intrauterine devices</a:t>
            </a:r>
            <a:br>
              <a:rPr lang="en-GB" sz="2400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GB" sz="1800" dirty="0">
                <a:solidFill>
                  <a:schemeClr val="bg1">
                    <a:lumMod val="50000"/>
                  </a:schemeClr>
                </a:solidFill>
              </a:rPr>
              <a:t>(progestin)  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1241776" y="4751787"/>
            <a:ext cx="3965223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lvl="0" algn="ctr"/>
            <a:r>
              <a:rPr lang="en-GB" sz="2400" dirty="0">
                <a:solidFill>
                  <a:schemeClr val="accent6">
                    <a:lumMod val="50000"/>
                  </a:schemeClr>
                </a:solidFill>
              </a:rPr>
              <a:t>Implant </a:t>
            </a:r>
            <a:r>
              <a:rPr lang="en-GB" sz="1800" dirty="0">
                <a:solidFill>
                  <a:prstClr val="white">
                    <a:lumMod val="50000"/>
                  </a:prstClr>
                </a:solidFill>
              </a:rPr>
              <a:t>(progestin)  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1241776" y="5566391"/>
            <a:ext cx="3965223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lvl="0" algn="ctr"/>
            <a:r>
              <a:rPr lang="en-GB" sz="2400" dirty="0">
                <a:solidFill>
                  <a:schemeClr val="accent6">
                    <a:lumMod val="50000"/>
                  </a:schemeClr>
                </a:solidFill>
              </a:rPr>
              <a:t>Injection </a:t>
            </a:r>
            <a:r>
              <a:rPr lang="en-GB" sz="1800" dirty="0">
                <a:solidFill>
                  <a:prstClr val="white">
                    <a:lumMod val="50000"/>
                  </a:prstClr>
                </a:solidFill>
              </a:rPr>
              <a:t>(progestin)  </a:t>
            </a:r>
          </a:p>
        </p:txBody>
      </p:sp>
      <p:sp>
        <p:nvSpPr>
          <p:cNvPr id="24" name="ZoneTexte 23"/>
          <p:cNvSpPr txBox="1"/>
          <p:nvPr/>
        </p:nvSpPr>
        <p:spPr>
          <a:xfrm>
            <a:off x="6347178" y="3071169"/>
            <a:ext cx="4261555" cy="138499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accent5">
                    <a:lumMod val="50000"/>
                  </a:schemeClr>
                </a:solidFill>
              </a:rPr>
              <a:t>Pill</a:t>
            </a:r>
          </a:p>
          <a:p>
            <a:pPr marL="457200" indent="-457200" algn="ctr">
              <a:buAutoNum type="arabicParenR"/>
            </a:pPr>
            <a:r>
              <a:rPr lang="en-GB" sz="2000" dirty="0">
                <a:solidFill>
                  <a:schemeClr val="accent5">
                    <a:lumMod val="50000"/>
                  </a:schemeClr>
                </a:solidFill>
              </a:rPr>
              <a:t>Progestin-only pill</a:t>
            </a:r>
          </a:p>
          <a:p>
            <a:pPr algn="ctr"/>
            <a:r>
              <a:rPr lang="en-GB" sz="2000" dirty="0">
                <a:solidFill>
                  <a:schemeClr val="accent5">
                    <a:lumMod val="50000"/>
                  </a:schemeClr>
                </a:solidFill>
              </a:rPr>
              <a:t>2) Combined oral contraceptives: </a:t>
            </a:r>
            <a:r>
              <a:rPr lang="en-GB" sz="1800" dirty="0">
                <a:solidFill>
                  <a:srgbClr val="7F7F7F"/>
                </a:solidFill>
              </a:rPr>
              <a:t>(progestin + oestrogen)   </a:t>
            </a:r>
          </a:p>
        </p:txBody>
      </p:sp>
      <p:sp>
        <p:nvSpPr>
          <p:cNvPr id="25" name="ZoneTexte 24"/>
          <p:cNvSpPr txBox="1"/>
          <p:nvPr/>
        </p:nvSpPr>
        <p:spPr>
          <a:xfrm>
            <a:off x="6347178" y="4751787"/>
            <a:ext cx="4261555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accent5">
                    <a:lumMod val="50000"/>
                  </a:schemeClr>
                </a:solidFill>
              </a:rPr>
              <a:t>Patch </a:t>
            </a:r>
            <a:r>
              <a:rPr lang="en-GB" sz="1800" dirty="0">
                <a:solidFill>
                  <a:srgbClr val="7F7F7F"/>
                </a:solidFill>
              </a:rPr>
              <a:t>(progestin + oestrogen) </a:t>
            </a:r>
          </a:p>
        </p:txBody>
      </p:sp>
      <p:sp>
        <p:nvSpPr>
          <p:cNvPr id="26" name="ZoneTexte 25"/>
          <p:cNvSpPr txBox="1"/>
          <p:nvPr/>
        </p:nvSpPr>
        <p:spPr>
          <a:xfrm>
            <a:off x="6347178" y="5566391"/>
            <a:ext cx="4261555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lvl="0" algn="ctr"/>
            <a:r>
              <a:rPr lang="en-GB" sz="2400" dirty="0">
                <a:solidFill>
                  <a:schemeClr val="accent5">
                    <a:lumMod val="50000"/>
                  </a:schemeClr>
                </a:solidFill>
              </a:rPr>
              <a:t>Ring </a:t>
            </a:r>
            <a:r>
              <a:rPr lang="en-GB" sz="1800" dirty="0">
                <a:solidFill>
                  <a:srgbClr val="7F7F7F"/>
                </a:solidFill>
              </a:rPr>
              <a:t>(progestin + oestrogen) </a:t>
            </a:r>
          </a:p>
        </p:txBody>
      </p:sp>
      <p:pic>
        <p:nvPicPr>
          <p:cNvPr id="30" name="Image 29" descr="Capture d’écran 2019-10-14 à 17.20.31.png"/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11" t="6758" r="28047" b="36420"/>
          <a:stretch/>
        </p:blipFill>
        <p:spPr>
          <a:xfrm>
            <a:off x="268608" y="4589448"/>
            <a:ext cx="592169" cy="661208"/>
          </a:xfrm>
          <a:prstGeom prst="rect">
            <a:avLst/>
          </a:prstGeom>
        </p:spPr>
      </p:pic>
      <p:pic>
        <p:nvPicPr>
          <p:cNvPr id="31" name="Image 30" descr="Capture d’écran 2019-10-14 à 17.02.23.png"/>
          <p:cNvPicPr>
            <a:picLocks noChangeAspect="1"/>
          </p:cNvPicPr>
          <p:nvPr/>
        </p:nvPicPr>
        <p:blipFill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3" t="14810" r="77380" b="32751"/>
          <a:stretch/>
        </p:blipFill>
        <p:spPr>
          <a:xfrm>
            <a:off x="126998" y="5566391"/>
            <a:ext cx="973668" cy="614272"/>
          </a:xfrm>
          <a:prstGeom prst="rect">
            <a:avLst/>
          </a:prstGeom>
        </p:spPr>
      </p:pic>
      <p:pic>
        <p:nvPicPr>
          <p:cNvPr id="32" name="Image 31" descr="Capture d’écran 2019-10-14 à 17.20.36.png"/>
          <p:cNvPicPr>
            <a:picLocks noChangeAspect="1"/>
          </p:cNvPicPr>
          <p:nvPr/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797" b="68116" l="41365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553" b="35373"/>
          <a:stretch/>
        </p:blipFill>
        <p:spPr>
          <a:xfrm>
            <a:off x="-522" y="2740363"/>
            <a:ext cx="1101188" cy="978750"/>
          </a:xfrm>
          <a:prstGeom prst="rect">
            <a:avLst/>
          </a:prstGeom>
        </p:spPr>
      </p:pic>
      <p:pic>
        <p:nvPicPr>
          <p:cNvPr id="33" name="Image 32" descr="Capture d’écran 2019-10-14 à 17.02.23.png"/>
          <p:cNvPicPr>
            <a:picLocks noChangeAspect="1"/>
          </p:cNvPicPr>
          <p:nvPr/>
        </p:nvPicPr>
        <p:blipFill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61" t="6933" b="30873"/>
          <a:stretch/>
        </p:blipFill>
        <p:spPr>
          <a:xfrm>
            <a:off x="10897367" y="5250656"/>
            <a:ext cx="874889" cy="914718"/>
          </a:xfrm>
          <a:prstGeom prst="rect">
            <a:avLst/>
          </a:prstGeom>
        </p:spPr>
      </p:pic>
      <p:pic>
        <p:nvPicPr>
          <p:cNvPr id="35" name="Image 34" descr="ensemble-methodes-contraception-patch-contraceptif-sterilet-pilules-anneau-vaginal-contraceptif-oral_1212-1192.jpg"/>
          <p:cNvPicPr>
            <a:picLocks noChangeAspect="1"/>
          </p:cNvPicPr>
          <p:nvPr/>
        </p:nvPicPr>
        <p:blipFill rotWithShape="1">
          <a:blip r:embed="rId6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81" t="12385" r="59221" b="81582"/>
          <a:stretch/>
        </p:blipFill>
        <p:spPr>
          <a:xfrm>
            <a:off x="10710333" y="3330132"/>
            <a:ext cx="1283516" cy="49006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504C5F5-B4E4-9649-8739-5BF7370A7EB3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897367" y="4575337"/>
            <a:ext cx="857189" cy="821931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CD101A2D-04F5-416D-B9C7-8215CF669834}"/>
              </a:ext>
            </a:extLst>
          </p:cNvPr>
          <p:cNvSpPr txBox="1"/>
          <p:nvPr/>
        </p:nvSpPr>
        <p:spPr>
          <a:xfrm>
            <a:off x="1232130" y="3732858"/>
            <a:ext cx="3965223" cy="73866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bg1">
                    <a:lumMod val="65000"/>
                  </a:schemeClr>
                </a:solidFill>
              </a:rPr>
              <a:t>Copper intrauterine devices</a:t>
            </a:r>
            <a:br>
              <a:rPr lang="en-GB" sz="2400" dirty="0">
                <a:solidFill>
                  <a:schemeClr val="bg1">
                    <a:lumMod val="65000"/>
                  </a:schemeClr>
                </a:solidFill>
              </a:rPr>
            </a:br>
            <a:r>
              <a:rPr lang="en-GB" sz="1800" dirty="0">
                <a:solidFill>
                  <a:schemeClr val="bg1">
                    <a:lumMod val="65000"/>
                  </a:schemeClr>
                </a:solidFill>
              </a:rPr>
              <a:t>(</a:t>
            </a:r>
            <a:r>
              <a:rPr lang="en-GB" sz="1800" b="1" dirty="0">
                <a:solidFill>
                  <a:schemeClr val="bg1">
                    <a:lumMod val="65000"/>
                  </a:schemeClr>
                </a:solidFill>
              </a:rPr>
              <a:t>Non hormonal</a:t>
            </a:r>
            <a:r>
              <a:rPr lang="en-GB" sz="1800" dirty="0">
                <a:solidFill>
                  <a:schemeClr val="bg1">
                    <a:lumMod val="65000"/>
                  </a:schemeClr>
                </a:solidFill>
              </a:rPr>
              <a:t>)  </a:t>
            </a:r>
          </a:p>
        </p:txBody>
      </p:sp>
    </p:spTree>
    <p:extLst>
      <p:ext uri="{BB962C8B-B14F-4D97-AF65-F5344CB8AC3E}">
        <p14:creationId xmlns:p14="http://schemas.microsoft.com/office/powerpoint/2010/main" val="18447260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846667" y="178419"/>
            <a:ext cx="9863666" cy="922248"/>
          </a:xfrm>
        </p:spPr>
        <p:txBody>
          <a:bodyPr>
            <a:noAutofit/>
          </a:bodyPr>
          <a:lstStyle/>
          <a:p>
            <a:r>
              <a:rPr lang="en-GB" sz="2800" b="0" dirty="0"/>
              <a:t>Hormonal contraceptives</a:t>
            </a:r>
            <a:br>
              <a:rPr lang="en-GB" sz="3200" dirty="0"/>
            </a:br>
            <a:r>
              <a:rPr lang="en-GB" sz="3200" dirty="0">
                <a:solidFill>
                  <a:schemeClr val="accent6">
                    <a:lumMod val="75000"/>
                  </a:schemeClr>
                </a:solidFill>
              </a:rPr>
              <a:t>LARC – </a:t>
            </a:r>
            <a:r>
              <a:rPr lang="en-GB" sz="2800" b="0" dirty="0">
                <a:solidFill>
                  <a:schemeClr val="accent6">
                    <a:lumMod val="75000"/>
                  </a:schemeClr>
                </a:solidFill>
              </a:rPr>
              <a:t>LONG-ACTIVE REVERSIBLE CONTRACEPTION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839036" y="1574580"/>
            <a:ext cx="11226688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b="1" dirty="0">
                <a:solidFill>
                  <a:schemeClr val="accent6">
                    <a:lumMod val="75000"/>
                  </a:schemeClr>
                </a:solidFill>
              </a:rPr>
              <a:t>Hormonal intrauterine devices </a:t>
            </a:r>
            <a:r>
              <a:rPr lang="en-GB" sz="2400" b="1" baseline="30000" dirty="0">
                <a:solidFill>
                  <a:schemeClr val="accent6">
                    <a:lumMod val="75000"/>
                  </a:schemeClr>
                </a:solidFill>
              </a:rPr>
              <a:t>(1,2)</a:t>
            </a:r>
          </a:p>
          <a:p>
            <a:pPr marL="342900" indent="-342900">
              <a:buFont typeface="Arial"/>
              <a:buChar char="•"/>
            </a:pPr>
            <a:r>
              <a:rPr lang="en-GB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Local release of </a:t>
            </a:r>
            <a:r>
              <a:rPr lang="en-GB" sz="1800" b="1" dirty="0">
                <a:solidFill>
                  <a:schemeClr val="accent6">
                    <a:lumMod val="75000"/>
                  </a:schemeClr>
                </a:solidFill>
              </a:rPr>
              <a:t>progestin </a:t>
            </a:r>
            <a:r>
              <a:rPr lang="en-GB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(LEVONORGESTREL = LNG) for 3 to 5 years</a:t>
            </a:r>
          </a:p>
          <a:p>
            <a:pPr marL="342900" indent="-342900">
              <a:buFont typeface="Arial"/>
              <a:buChar char="•"/>
            </a:pPr>
            <a:r>
              <a:rPr lang="en-GB" sz="1800" dirty="0">
                <a:solidFill>
                  <a:srgbClr val="000000"/>
                </a:solidFill>
              </a:rPr>
              <a:t>Modifying the </a:t>
            </a:r>
            <a:r>
              <a:rPr lang="en-GB" sz="1800" b="1" dirty="0">
                <a:solidFill>
                  <a:srgbClr val="000000"/>
                </a:solidFill>
              </a:rPr>
              <a:t>cervical mucus</a:t>
            </a:r>
            <a:r>
              <a:rPr lang="en-GB" sz="1800" dirty="0">
                <a:solidFill>
                  <a:srgbClr val="000000"/>
                </a:solidFill>
              </a:rPr>
              <a:t> making </a:t>
            </a:r>
            <a:r>
              <a:rPr lang="en-GB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sperm unfit for fecundation and preventing implantation</a:t>
            </a:r>
          </a:p>
          <a:p>
            <a:pPr marL="342900" indent="-342900">
              <a:buFont typeface="Arial"/>
              <a:buChar char="•"/>
            </a:pPr>
            <a:r>
              <a:rPr lang="en-GB" sz="1800" b="1" dirty="0"/>
              <a:t>Major contraindications </a:t>
            </a:r>
            <a:r>
              <a:rPr lang="en-GB" sz="1800" dirty="0"/>
              <a:t>are </a:t>
            </a:r>
            <a:r>
              <a:rPr lang="en-GB" sz="1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progestin sensitive cancers (breast cancer) and hepatic disease</a:t>
            </a:r>
            <a:endParaRPr lang="en-GB" sz="1800" u="sng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839036" y="3076601"/>
            <a:ext cx="11296514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E46C0A"/>
                </a:solidFill>
              </a:rPr>
              <a:t>Implant </a:t>
            </a:r>
            <a:r>
              <a:rPr lang="en-GB" sz="2400" b="1" baseline="30000" dirty="0">
                <a:solidFill>
                  <a:srgbClr val="E46C0A"/>
                </a:solidFill>
              </a:rPr>
              <a:t>(1,2)</a:t>
            </a:r>
            <a:endParaRPr lang="en-GB" sz="2400" b="1" dirty="0">
              <a:solidFill>
                <a:srgbClr val="E46C0A"/>
              </a:solidFill>
            </a:endParaRPr>
          </a:p>
          <a:p>
            <a:pPr marL="342900" indent="-342900">
              <a:buFont typeface="Arial"/>
              <a:buChar char="•"/>
            </a:pPr>
            <a:r>
              <a:rPr lang="en-GB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Release of </a:t>
            </a:r>
            <a:r>
              <a:rPr lang="en-GB" sz="1800" b="1" dirty="0">
                <a:solidFill>
                  <a:srgbClr val="E46C0A"/>
                </a:solidFill>
              </a:rPr>
              <a:t>progestin </a:t>
            </a:r>
            <a:r>
              <a:rPr lang="en-GB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(LEVONORGESTREL or </a:t>
            </a:r>
            <a:r>
              <a:rPr lang="en-GB" sz="1800" dirty="0">
                <a:solidFill>
                  <a:srgbClr val="000000"/>
                </a:solidFill>
              </a:rPr>
              <a:t>ETONOGESTREL</a:t>
            </a:r>
            <a:r>
              <a:rPr lang="en-GB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) for 3 to 5 years</a:t>
            </a:r>
          </a:p>
          <a:p>
            <a:pPr marL="342900" indent="-342900">
              <a:buFont typeface="Arial"/>
              <a:buChar char="•"/>
            </a:pPr>
            <a:r>
              <a:rPr lang="en-GB" sz="1800" b="1" dirty="0">
                <a:solidFill>
                  <a:srgbClr val="000000"/>
                </a:solidFill>
              </a:rPr>
              <a:t>Inhibition of ovulation </a:t>
            </a:r>
            <a:r>
              <a:rPr lang="en-GB" sz="1800" dirty="0">
                <a:solidFill>
                  <a:srgbClr val="000000"/>
                </a:solidFill>
              </a:rPr>
              <a:t>and modification of the </a:t>
            </a:r>
            <a:r>
              <a:rPr lang="en-GB" sz="1800" b="1" dirty="0">
                <a:solidFill>
                  <a:srgbClr val="000000"/>
                </a:solidFill>
              </a:rPr>
              <a:t>cervical mucus</a:t>
            </a:r>
            <a:endParaRPr lang="en-GB" sz="1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2900" indent="-342900">
              <a:buFont typeface="Arial"/>
              <a:buChar char="•"/>
            </a:pPr>
            <a:r>
              <a:rPr lang="en-GB" sz="1800" b="1" dirty="0">
                <a:solidFill>
                  <a:srgbClr val="000000"/>
                </a:solidFill>
              </a:rPr>
              <a:t>Is not recommended </a:t>
            </a:r>
            <a:r>
              <a:rPr lang="en-GB" sz="1800" dirty="0">
                <a:solidFill>
                  <a:srgbClr val="000000"/>
                </a:solidFill>
              </a:rPr>
              <a:t>in case of progressive venous thromboembolism</a:t>
            </a:r>
            <a:r>
              <a:rPr lang="en-GB" sz="1800" baseline="30000" dirty="0">
                <a:solidFill>
                  <a:srgbClr val="000000"/>
                </a:solidFill>
              </a:rPr>
              <a:t> </a:t>
            </a:r>
            <a:r>
              <a:rPr lang="en-GB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</p:txBody>
      </p:sp>
      <p:sp>
        <p:nvSpPr>
          <p:cNvPr id="37" name="Rectangle 36"/>
          <p:cNvSpPr/>
          <p:nvPr/>
        </p:nvSpPr>
        <p:spPr>
          <a:xfrm>
            <a:off x="839036" y="4437511"/>
            <a:ext cx="10590964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E46C0A"/>
                </a:solidFill>
              </a:rPr>
              <a:t>Injection </a:t>
            </a:r>
            <a:r>
              <a:rPr lang="en-GB" sz="2400" b="1" baseline="30000" dirty="0">
                <a:solidFill>
                  <a:srgbClr val="E46C0A"/>
                </a:solidFill>
              </a:rPr>
              <a:t>(1,2)</a:t>
            </a:r>
            <a:endParaRPr lang="en-GB" sz="2400" b="1" dirty="0">
              <a:solidFill>
                <a:srgbClr val="E46C0A"/>
              </a:solidFill>
            </a:endParaRPr>
          </a:p>
          <a:p>
            <a:pPr marL="342900" indent="-342900">
              <a:buFont typeface="Arial"/>
              <a:buChar char="•"/>
            </a:pPr>
            <a:r>
              <a:rPr lang="en-GB" sz="1800" dirty="0"/>
              <a:t>Every 2 or 3 months: </a:t>
            </a:r>
            <a:r>
              <a:rPr lang="en-GB" sz="1800" b="1" dirty="0"/>
              <a:t>IM or SC injection of </a:t>
            </a:r>
            <a:r>
              <a:rPr lang="en-GB" sz="1800" b="1" dirty="0">
                <a:solidFill>
                  <a:srgbClr val="E46C0A"/>
                </a:solidFill>
              </a:rPr>
              <a:t>progestin</a:t>
            </a:r>
            <a:r>
              <a:rPr lang="en-GB" sz="1800" dirty="0"/>
              <a:t> (DMPA or NET-EN) </a:t>
            </a:r>
          </a:p>
          <a:p>
            <a:pPr marL="342900" indent="-342900">
              <a:buFont typeface="Arial"/>
              <a:buChar char="•"/>
            </a:pPr>
            <a:r>
              <a:rPr lang="en-GB" sz="1800" b="1" dirty="0">
                <a:solidFill>
                  <a:srgbClr val="000000"/>
                </a:solidFill>
              </a:rPr>
              <a:t>Inhibition of ovulation </a:t>
            </a:r>
            <a:r>
              <a:rPr lang="en-GB" sz="1800" dirty="0">
                <a:solidFill>
                  <a:srgbClr val="000000"/>
                </a:solidFill>
              </a:rPr>
              <a:t>and modification of the </a:t>
            </a:r>
            <a:r>
              <a:rPr lang="en-GB" sz="1800" b="1" dirty="0">
                <a:solidFill>
                  <a:srgbClr val="000000"/>
                </a:solidFill>
              </a:rPr>
              <a:t>cervical mucus</a:t>
            </a:r>
          </a:p>
          <a:p>
            <a:pPr marL="342900" lvl="1" indent="-342900">
              <a:buFont typeface="Arial"/>
              <a:buChar char="•"/>
            </a:pPr>
            <a:r>
              <a:rPr lang="en-GB" sz="1800" b="1" dirty="0"/>
              <a:t>Major contraindications </a:t>
            </a:r>
            <a:r>
              <a:rPr lang="en-GB" sz="1800" dirty="0"/>
              <a:t>are history of </a:t>
            </a:r>
            <a:r>
              <a:rPr lang="en-GB" sz="1800" dirty="0">
                <a:solidFill>
                  <a:srgbClr val="000000"/>
                </a:solidFill>
              </a:rPr>
              <a:t>thromboembolism</a:t>
            </a:r>
            <a:r>
              <a:rPr lang="en-GB" sz="1800" baseline="30000" dirty="0">
                <a:solidFill>
                  <a:srgbClr val="000000"/>
                </a:solidFill>
              </a:rPr>
              <a:t> </a:t>
            </a:r>
            <a:r>
              <a:rPr lang="en-GB" sz="1800" dirty="0"/>
              <a:t>or progressive </a:t>
            </a:r>
            <a:r>
              <a:rPr lang="en-GB" sz="1800" dirty="0">
                <a:solidFill>
                  <a:srgbClr val="000000"/>
                </a:solidFill>
              </a:rPr>
              <a:t>venous thromboembolism</a:t>
            </a:r>
            <a:r>
              <a:rPr lang="en-GB" sz="1800" baseline="30000" dirty="0">
                <a:solidFill>
                  <a:srgbClr val="000000"/>
                </a:solidFill>
              </a:rPr>
              <a:t> </a:t>
            </a:r>
            <a:r>
              <a:rPr lang="en-GB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</p:txBody>
      </p:sp>
      <p:sp>
        <p:nvSpPr>
          <p:cNvPr id="43" name="Rectangle 42"/>
          <p:cNvSpPr/>
          <p:nvPr/>
        </p:nvSpPr>
        <p:spPr>
          <a:xfrm>
            <a:off x="870402" y="5976780"/>
            <a:ext cx="10757154" cy="600160"/>
          </a:xfrm>
          <a:prstGeom prst="rect">
            <a:avLst/>
          </a:prstGeom>
          <a:solidFill>
            <a:srgbClr val="FFFFFF"/>
          </a:solidFill>
        </p:spPr>
        <p:txBody>
          <a:bodyPr wrap="square" lIns="91424" tIns="45718" rIns="91424" bIns="45718">
            <a:spAutoFit/>
          </a:bodyPr>
          <a:lstStyle/>
          <a:p>
            <a:pPr defTabSz="609459"/>
            <a:r>
              <a:rPr lang="en-GB" sz="1100" i="1" dirty="0">
                <a:solidFill>
                  <a:prstClr val="white">
                    <a:lumMod val="50000"/>
                  </a:prstClr>
                </a:solidFill>
              </a:rPr>
              <a:t>IM: intramuscular ; SC: subcutaneous ; DMPA: medroxyprogesterone acetate ; NET-EN: norethisterone enanthate</a:t>
            </a:r>
            <a:br>
              <a:rPr lang="en-GB" sz="1100" i="1" dirty="0">
                <a:solidFill>
                  <a:prstClr val="white">
                    <a:lumMod val="50000"/>
                  </a:prstClr>
                </a:solidFill>
              </a:rPr>
            </a:br>
            <a:r>
              <a:rPr lang="en-GB" sz="1100" i="1" dirty="0">
                <a:solidFill>
                  <a:prstClr val="white">
                    <a:lumMod val="50000"/>
                  </a:prstClr>
                </a:solidFill>
              </a:rPr>
              <a:t>(1) HAS. Document de </a:t>
            </a:r>
            <a:r>
              <a:rPr lang="en-GB" sz="1100" i="1" dirty="0" err="1">
                <a:solidFill>
                  <a:prstClr val="white">
                    <a:lumMod val="50000"/>
                  </a:prstClr>
                </a:solidFill>
              </a:rPr>
              <a:t>synthèse</a:t>
            </a:r>
            <a:r>
              <a:rPr lang="en-GB" sz="1100" i="1" dirty="0">
                <a:solidFill>
                  <a:prstClr val="white">
                    <a:lumMod val="50000"/>
                  </a:prstClr>
                </a:solidFill>
              </a:rPr>
              <a:t>. </a:t>
            </a:r>
            <a:r>
              <a:rPr lang="en-GB" sz="1100" i="1" dirty="0" err="1">
                <a:solidFill>
                  <a:prstClr val="white">
                    <a:lumMod val="50000"/>
                  </a:prstClr>
                </a:solidFill>
              </a:rPr>
              <a:t>Méthodes</a:t>
            </a:r>
            <a:r>
              <a:rPr lang="en-GB" sz="1100" i="1" dirty="0">
                <a:solidFill>
                  <a:prstClr val="white">
                    <a:lumMod val="50000"/>
                  </a:prstClr>
                </a:solidFill>
              </a:rPr>
              <a:t> contraceptives. Focus sur les </a:t>
            </a:r>
            <a:r>
              <a:rPr lang="en-GB" sz="1100" i="1" dirty="0" err="1">
                <a:solidFill>
                  <a:prstClr val="white">
                    <a:lumMod val="50000"/>
                  </a:prstClr>
                </a:solidFill>
              </a:rPr>
              <a:t>méthodes</a:t>
            </a:r>
            <a:r>
              <a:rPr lang="en-GB" sz="1100" i="1" dirty="0">
                <a:solidFill>
                  <a:prstClr val="white">
                    <a:lumMod val="50000"/>
                  </a:prstClr>
                </a:solidFill>
              </a:rPr>
              <a:t> les plus </a:t>
            </a:r>
            <a:r>
              <a:rPr lang="en-GB" sz="1100" i="1" dirty="0" err="1">
                <a:solidFill>
                  <a:prstClr val="white">
                    <a:lumMod val="50000"/>
                  </a:prstClr>
                </a:solidFill>
              </a:rPr>
              <a:t>efficaces</a:t>
            </a:r>
            <a:r>
              <a:rPr lang="en-GB" sz="1100" i="1" dirty="0">
                <a:solidFill>
                  <a:prstClr val="white">
                    <a:lumMod val="50000"/>
                  </a:prstClr>
                </a:solidFill>
              </a:rPr>
              <a:t> </a:t>
            </a:r>
            <a:r>
              <a:rPr lang="en-GB" sz="1100" i="1" dirty="0" err="1">
                <a:solidFill>
                  <a:prstClr val="white">
                    <a:lumMod val="50000"/>
                  </a:prstClr>
                </a:solidFill>
              </a:rPr>
              <a:t>disponibles</a:t>
            </a:r>
            <a:r>
              <a:rPr lang="en-GB" sz="1100" i="1" dirty="0">
                <a:solidFill>
                  <a:prstClr val="white">
                    <a:lumMod val="50000"/>
                  </a:prstClr>
                </a:solidFill>
              </a:rPr>
              <a:t>. Mars 2013. </a:t>
            </a:r>
            <a:r>
              <a:rPr lang="en-GB" sz="1100" i="1" dirty="0" err="1">
                <a:solidFill>
                  <a:prstClr val="white">
                    <a:lumMod val="50000"/>
                  </a:prstClr>
                </a:solidFill>
              </a:rPr>
              <a:t>Dernière</a:t>
            </a:r>
            <a:r>
              <a:rPr lang="en-GB" sz="1100" i="1" dirty="0">
                <a:solidFill>
                  <a:prstClr val="white">
                    <a:lumMod val="50000"/>
                  </a:prstClr>
                </a:solidFill>
              </a:rPr>
              <a:t> modification </a:t>
            </a:r>
            <a:r>
              <a:rPr lang="en-GB" sz="1100" i="1" dirty="0" err="1">
                <a:solidFill>
                  <a:prstClr val="white">
                    <a:lumMod val="50000"/>
                  </a:prstClr>
                </a:solidFill>
              </a:rPr>
              <a:t>novembre</a:t>
            </a:r>
            <a:r>
              <a:rPr lang="en-GB" sz="1100" i="1" dirty="0">
                <a:solidFill>
                  <a:prstClr val="white">
                    <a:lumMod val="50000"/>
                  </a:prstClr>
                </a:solidFill>
              </a:rPr>
              <a:t> 2017. ; </a:t>
            </a:r>
            <a:br>
              <a:rPr lang="en-GB" sz="1100" i="1" dirty="0">
                <a:solidFill>
                  <a:prstClr val="white">
                    <a:lumMod val="50000"/>
                  </a:prstClr>
                </a:solidFill>
              </a:rPr>
            </a:br>
            <a:r>
              <a:rPr lang="en-GB" sz="1100" i="1" dirty="0">
                <a:solidFill>
                  <a:prstClr val="white">
                    <a:lumMod val="50000"/>
                  </a:prstClr>
                </a:solidFill>
              </a:rPr>
              <a:t>(2) Family planning. A global handbook for providers. Edition 2018. WHO. </a:t>
            </a:r>
          </a:p>
        </p:txBody>
      </p:sp>
      <p:pic>
        <p:nvPicPr>
          <p:cNvPr id="9" name="Image 8" descr="Capture d’écran 2019-10-14 à 17.20.31.png"/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11" t="6758" r="28047" b="36420"/>
          <a:stretch/>
        </p:blipFill>
        <p:spPr>
          <a:xfrm>
            <a:off x="268609" y="3522648"/>
            <a:ext cx="433050" cy="483538"/>
          </a:xfrm>
          <a:prstGeom prst="rect">
            <a:avLst/>
          </a:prstGeom>
        </p:spPr>
      </p:pic>
      <p:pic>
        <p:nvPicPr>
          <p:cNvPr id="10" name="Image 9" descr="Capture d’écran 2019-10-14 à 17.02.23.png"/>
          <p:cNvPicPr>
            <a:picLocks noChangeAspect="1"/>
          </p:cNvPicPr>
          <p:nvPr/>
        </p:nvPicPr>
        <p:blipFill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3" t="14810" r="77380" b="32751"/>
          <a:stretch/>
        </p:blipFill>
        <p:spPr>
          <a:xfrm>
            <a:off x="126998" y="4763751"/>
            <a:ext cx="712038" cy="449214"/>
          </a:xfrm>
          <a:prstGeom prst="rect">
            <a:avLst/>
          </a:prstGeom>
        </p:spPr>
      </p:pic>
      <p:pic>
        <p:nvPicPr>
          <p:cNvPr id="11" name="Image 10" descr="Capture d’écran 2019-10-14 à 17.20.36.png"/>
          <p:cNvPicPr>
            <a:picLocks noChangeAspect="1"/>
          </p:cNvPicPr>
          <p:nvPr/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797" b="68116" l="41365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553" b="35373"/>
          <a:stretch/>
        </p:blipFill>
        <p:spPr>
          <a:xfrm>
            <a:off x="0" y="1930016"/>
            <a:ext cx="805293" cy="715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6792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626" name="1 Título">
            <a:extLst>
              <a:ext uri="{FF2B5EF4-FFF2-40B4-BE49-F238E27FC236}">
                <a16:creationId xmlns:a16="http://schemas.microsoft.com/office/drawing/2014/main" id="{739343E1-7826-47B5-BD3B-3DE5BF14E02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16745" y="1185333"/>
            <a:ext cx="10966668" cy="658684"/>
          </a:xfrm>
        </p:spPr>
        <p:txBody>
          <a:bodyPr>
            <a:normAutofit/>
          </a:bodyPr>
          <a:lstStyle/>
          <a:p>
            <a:r>
              <a:rPr lang="en-GB" altLang="fr-FR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Focus on progestin evolution </a:t>
            </a:r>
            <a:r>
              <a:rPr lang="en-GB" altLang="fr-FR" sz="2400" baseline="30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(1,2,3)</a:t>
            </a:r>
          </a:p>
        </p:txBody>
      </p:sp>
      <p:grpSp>
        <p:nvGrpSpPr>
          <p:cNvPr id="8" name="Grouper 7"/>
          <p:cNvGrpSpPr/>
          <p:nvPr/>
        </p:nvGrpSpPr>
        <p:grpSpPr>
          <a:xfrm>
            <a:off x="304800" y="1688046"/>
            <a:ext cx="11379200" cy="4566736"/>
            <a:chOff x="304800" y="1603380"/>
            <a:chExt cx="11379200" cy="4566736"/>
          </a:xfrm>
        </p:grpSpPr>
        <p:sp>
          <p:nvSpPr>
            <p:cNvPr id="7" name="Rectangle 6"/>
            <p:cNvSpPr/>
            <p:nvPr/>
          </p:nvSpPr>
          <p:spPr>
            <a:xfrm>
              <a:off x="304800" y="1603380"/>
              <a:ext cx="11379200" cy="4566736"/>
            </a:xfrm>
            <a:prstGeom prst="rect">
              <a:avLst/>
            </a:prstGeom>
            <a:solidFill>
              <a:srgbClr val="F2F2F2"/>
            </a:solidFill>
            <a:ln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3" name="Group 3">
              <a:extLst>
                <a:ext uri="{FF2B5EF4-FFF2-40B4-BE49-F238E27FC236}">
                  <a16:creationId xmlns:a16="http://schemas.microsoft.com/office/drawing/2014/main" id="{88767964-04C7-4C8E-ACB2-261EC2AF91D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4800" y="1603380"/>
              <a:ext cx="11379200" cy="4264025"/>
              <a:chOff x="144" y="1010"/>
              <a:chExt cx="5376" cy="2686"/>
            </a:xfrm>
          </p:grpSpPr>
          <p:sp>
            <p:nvSpPr>
              <p:cNvPr id="794628" name="Text Box 4">
                <a:extLst>
                  <a:ext uri="{FF2B5EF4-FFF2-40B4-BE49-F238E27FC236}">
                    <a16:creationId xmlns:a16="http://schemas.microsoft.com/office/drawing/2014/main" id="{BE052D66-B7E1-45E6-9499-6BEB498330A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2" y="1038"/>
                <a:ext cx="3206" cy="288"/>
              </a:xfrm>
              <a:prstGeom prst="rect">
                <a:avLst/>
              </a:prstGeom>
              <a:solidFill>
                <a:srgbClr val="CC0000"/>
              </a:solidFill>
              <a:ln w="9525">
                <a:solidFill>
                  <a:srgbClr val="FF6600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286">
                  <a:lnSpc>
                    <a:spcPct val="120000"/>
                  </a:lnSpc>
                  <a:spcBef>
                    <a:spcPct val="35000"/>
                  </a:spcBef>
                  <a:defRPr/>
                </a:pPr>
                <a:r>
                  <a:rPr lang="en-GB" altLang="fr-FR" sz="1200" b="1">
                    <a:solidFill>
                      <a:prstClr val="white"/>
                    </a:solidFill>
                    <a:latin typeface="Verdana" panose="020B0604030504040204" pitchFamily="34" charset="0"/>
                  </a:rPr>
                  <a:t>19 Nortestosterone derivatives</a:t>
                </a:r>
              </a:p>
            </p:txBody>
          </p:sp>
          <p:sp>
            <p:nvSpPr>
              <p:cNvPr id="794629" name="Text Box 5">
                <a:extLst>
                  <a:ext uri="{FF2B5EF4-FFF2-40B4-BE49-F238E27FC236}">
                    <a16:creationId xmlns:a16="http://schemas.microsoft.com/office/drawing/2014/main" id="{F97022EE-BB11-4116-87DE-20DFB94DB9D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440" y="1038"/>
                <a:ext cx="986" cy="288"/>
              </a:xfrm>
              <a:prstGeom prst="rect">
                <a:avLst/>
              </a:prstGeom>
              <a:solidFill>
                <a:srgbClr val="CC0000"/>
              </a:solidFill>
              <a:ln w="9525">
                <a:solidFill>
                  <a:srgbClr val="FF6600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286">
                  <a:lnSpc>
                    <a:spcPct val="90000"/>
                  </a:lnSpc>
                  <a:spcBef>
                    <a:spcPct val="35000"/>
                  </a:spcBef>
                  <a:defRPr/>
                </a:pPr>
                <a:r>
                  <a:rPr lang="en-GB" altLang="fr-FR" sz="1200" b="1">
                    <a:solidFill>
                      <a:prstClr val="white"/>
                    </a:solidFill>
                    <a:latin typeface="Verdana" panose="020B0604030504040204" pitchFamily="34" charset="0"/>
                  </a:rPr>
                  <a:t>Progesterone derivatives</a:t>
                </a:r>
              </a:p>
            </p:txBody>
          </p:sp>
          <p:sp>
            <p:nvSpPr>
              <p:cNvPr id="794630" name="Text Box 6">
                <a:extLst>
                  <a:ext uri="{FF2B5EF4-FFF2-40B4-BE49-F238E27FC236}">
                    <a16:creationId xmlns:a16="http://schemas.microsoft.com/office/drawing/2014/main" id="{0BFD357C-27A7-42FD-99C7-0B7526DE543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55" y="1038"/>
                <a:ext cx="1044" cy="288"/>
              </a:xfrm>
              <a:prstGeom prst="rect">
                <a:avLst/>
              </a:prstGeom>
              <a:solidFill>
                <a:srgbClr val="CC0000"/>
              </a:solidFill>
              <a:ln w="9525" algn="ctr">
                <a:solidFill>
                  <a:srgbClr val="FF6600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286">
                  <a:lnSpc>
                    <a:spcPct val="90000"/>
                  </a:lnSpc>
                  <a:spcBef>
                    <a:spcPct val="35000"/>
                  </a:spcBef>
                  <a:defRPr/>
                </a:pPr>
                <a:r>
                  <a:rPr lang="en-GB" altLang="fr-FR" sz="1200" b="1">
                    <a:solidFill>
                      <a:prstClr val="white"/>
                    </a:solidFill>
                    <a:latin typeface="Verdana" panose="020B0604030504040204" pitchFamily="34" charset="0"/>
                  </a:rPr>
                  <a:t>Spironolactone derivatives</a:t>
                </a:r>
              </a:p>
            </p:txBody>
          </p:sp>
          <p:grpSp>
            <p:nvGrpSpPr>
              <p:cNvPr id="4" name="Group 7">
                <a:extLst>
                  <a:ext uri="{FF2B5EF4-FFF2-40B4-BE49-F238E27FC236}">
                    <a16:creationId xmlns:a16="http://schemas.microsoft.com/office/drawing/2014/main" id="{C12FBA9E-289D-4EC8-8F2C-BCC4972AC3D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2" y="1378"/>
                <a:ext cx="1043" cy="878"/>
                <a:chOff x="185" y="1378"/>
                <a:chExt cx="1043" cy="878"/>
              </a:xfrm>
            </p:grpSpPr>
            <p:sp>
              <p:nvSpPr>
                <p:cNvPr id="794632" name="Text Box 8">
                  <a:extLst>
                    <a:ext uri="{FF2B5EF4-FFF2-40B4-BE49-F238E27FC236}">
                      <a16:creationId xmlns:a16="http://schemas.microsoft.com/office/drawing/2014/main" id="{76ED3B54-71D7-4888-B013-672DD5F1C40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85" y="1378"/>
                  <a:ext cx="1043" cy="219"/>
                </a:xfrm>
                <a:prstGeom prst="rect">
                  <a:avLst/>
                </a:prstGeom>
                <a:solidFill>
                  <a:srgbClr val="CC0000"/>
                </a:solidFill>
                <a:ln w="9525">
                  <a:solidFill>
                    <a:srgbClr val="FF6600"/>
                  </a:solidFill>
                  <a:miter lim="800000"/>
                  <a:headEnd/>
                  <a:tailEnd/>
                </a:ln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286">
                    <a:lnSpc>
                      <a:spcPct val="105000"/>
                    </a:lnSpc>
                    <a:spcBef>
                      <a:spcPct val="35000"/>
                    </a:spcBef>
                    <a:defRPr/>
                  </a:pPr>
                  <a:r>
                    <a:rPr lang="en-GB" altLang="fr-FR" sz="1200" b="1">
                      <a:solidFill>
                        <a:prstClr val="white"/>
                      </a:solidFill>
                      <a:latin typeface="Verdana" panose="020B0604030504040204" pitchFamily="34" charset="0"/>
                    </a:rPr>
                    <a:t>1</a:t>
                  </a:r>
                  <a:r>
                    <a:rPr lang="en-GB" altLang="fr-FR" sz="1200" b="1" baseline="30000">
                      <a:solidFill>
                        <a:prstClr val="white"/>
                      </a:solidFill>
                      <a:latin typeface="Verdana" panose="020B0604030504040204" pitchFamily="34" charset="0"/>
                    </a:rPr>
                    <a:t>st</a:t>
                  </a:r>
                  <a:r>
                    <a:rPr lang="en-GB" altLang="fr-FR" sz="1200" b="1">
                      <a:solidFill>
                        <a:prstClr val="white"/>
                      </a:solidFill>
                      <a:latin typeface="Verdana" panose="020B0604030504040204" pitchFamily="34" charset="0"/>
                    </a:rPr>
                    <a:t> generation</a:t>
                  </a:r>
                </a:p>
              </p:txBody>
            </p:sp>
            <p:sp>
              <p:nvSpPr>
                <p:cNvPr id="794633" name="Text Box 9">
                  <a:extLst>
                    <a:ext uri="{FF2B5EF4-FFF2-40B4-BE49-F238E27FC236}">
                      <a16:creationId xmlns:a16="http://schemas.microsoft.com/office/drawing/2014/main" id="{0719F595-ABFB-4B2D-9193-1D3CCDDE0C5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85" y="1649"/>
                  <a:ext cx="1043" cy="367"/>
                </a:xfrm>
                <a:prstGeom prst="rect">
                  <a:avLst/>
                </a:prstGeom>
                <a:solidFill>
                  <a:srgbClr val="6666FF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286">
                    <a:lnSpc>
                      <a:spcPct val="75000"/>
                    </a:lnSpc>
                    <a:spcBef>
                      <a:spcPct val="35000"/>
                    </a:spcBef>
                    <a:defRPr/>
                  </a:pPr>
                  <a:r>
                    <a:rPr lang="en-GB" altLang="fr-FR" sz="1200">
                      <a:solidFill>
                        <a:prstClr val="white"/>
                      </a:solidFill>
                      <a:latin typeface="Verdana" panose="020B0604030504040204" pitchFamily="34" charset="0"/>
                    </a:rPr>
                    <a:t>19-nortestosterone Nandrolone</a:t>
                  </a:r>
                </a:p>
              </p:txBody>
            </p:sp>
            <p:sp>
              <p:nvSpPr>
                <p:cNvPr id="794634" name="Text Box 10">
                  <a:extLst>
                    <a:ext uri="{FF2B5EF4-FFF2-40B4-BE49-F238E27FC236}">
                      <a16:creationId xmlns:a16="http://schemas.microsoft.com/office/drawing/2014/main" id="{7B0DC895-3B7C-419A-A6B5-BBF769E849C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85" y="2040"/>
                  <a:ext cx="1043" cy="216"/>
                </a:xfrm>
                <a:prstGeom prst="rect">
                  <a:avLst/>
                </a:prstGeom>
                <a:solidFill>
                  <a:srgbClr val="6666FF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286">
                    <a:lnSpc>
                      <a:spcPct val="105000"/>
                    </a:lnSpc>
                    <a:spcBef>
                      <a:spcPct val="35000"/>
                    </a:spcBef>
                    <a:defRPr/>
                  </a:pPr>
                  <a:r>
                    <a:rPr lang="en-GB" altLang="fr-FR" sz="1200">
                      <a:solidFill>
                        <a:prstClr val="white"/>
                      </a:solidFill>
                      <a:latin typeface="Verdana" panose="020B0604030504040204" pitchFamily="34" charset="0"/>
                    </a:rPr>
                    <a:t>Ethisterone</a:t>
                  </a:r>
                </a:p>
              </p:txBody>
            </p:sp>
          </p:grpSp>
          <p:grpSp>
            <p:nvGrpSpPr>
              <p:cNvPr id="5" name="Group 11">
                <a:extLst>
                  <a:ext uri="{FF2B5EF4-FFF2-40B4-BE49-F238E27FC236}">
                    <a16:creationId xmlns:a16="http://schemas.microsoft.com/office/drawing/2014/main" id="{3860AFD9-DD44-4D04-A897-949FFC49BFF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80" y="1378"/>
                <a:ext cx="1027" cy="2318"/>
                <a:chOff x="1296" y="1378"/>
                <a:chExt cx="1027" cy="2318"/>
              </a:xfrm>
            </p:grpSpPr>
            <p:sp>
              <p:nvSpPr>
                <p:cNvPr id="794636" name="Text Box 12">
                  <a:extLst>
                    <a:ext uri="{FF2B5EF4-FFF2-40B4-BE49-F238E27FC236}">
                      <a16:creationId xmlns:a16="http://schemas.microsoft.com/office/drawing/2014/main" id="{2862B94C-AEB6-487C-913B-FB102E04022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6" y="1378"/>
                  <a:ext cx="1026" cy="219"/>
                </a:xfrm>
                <a:prstGeom prst="rect">
                  <a:avLst/>
                </a:prstGeom>
                <a:solidFill>
                  <a:srgbClr val="CC0000"/>
                </a:solidFill>
                <a:ln w="9525">
                  <a:solidFill>
                    <a:srgbClr val="FF6600"/>
                  </a:solidFill>
                  <a:miter lim="800000"/>
                  <a:headEnd/>
                  <a:tailEnd/>
                </a:ln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286">
                    <a:lnSpc>
                      <a:spcPct val="105000"/>
                    </a:lnSpc>
                    <a:spcBef>
                      <a:spcPct val="35000"/>
                    </a:spcBef>
                    <a:defRPr/>
                  </a:pPr>
                  <a:r>
                    <a:rPr lang="en-GB" altLang="fr-FR" sz="1200" b="1">
                      <a:solidFill>
                        <a:prstClr val="white"/>
                      </a:solidFill>
                      <a:latin typeface="Verdana" panose="020B0604030504040204" pitchFamily="34" charset="0"/>
                    </a:rPr>
                    <a:t>2</a:t>
                  </a:r>
                  <a:r>
                    <a:rPr lang="en-GB" altLang="fr-FR" sz="1200" b="1" baseline="30000">
                      <a:solidFill>
                        <a:prstClr val="white"/>
                      </a:solidFill>
                      <a:latin typeface="Verdana" panose="020B0604030504040204" pitchFamily="34" charset="0"/>
                    </a:rPr>
                    <a:t>nd</a:t>
                  </a:r>
                  <a:r>
                    <a:rPr lang="en-GB" altLang="fr-FR" sz="1200" b="1">
                      <a:solidFill>
                        <a:prstClr val="white"/>
                      </a:solidFill>
                      <a:latin typeface="Verdana" panose="020B0604030504040204" pitchFamily="34" charset="0"/>
                    </a:rPr>
                    <a:t> generation</a:t>
                  </a:r>
                </a:p>
              </p:txBody>
            </p:sp>
            <p:sp>
              <p:nvSpPr>
                <p:cNvPr id="794637" name="Text Box 13">
                  <a:extLst>
                    <a:ext uri="{FF2B5EF4-FFF2-40B4-BE49-F238E27FC236}">
                      <a16:creationId xmlns:a16="http://schemas.microsoft.com/office/drawing/2014/main" id="{6E76399F-B4CB-41FA-9E70-148DF07AB66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6" y="1642"/>
                  <a:ext cx="1027" cy="219"/>
                </a:xfrm>
                <a:prstGeom prst="rect">
                  <a:avLst/>
                </a:prstGeom>
                <a:solidFill>
                  <a:srgbClr val="6666FF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286">
                    <a:lnSpc>
                      <a:spcPct val="105000"/>
                    </a:lnSpc>
                    <a:spcBef>
                      <a:spcPct val="35000"/>
                    </a:spcBef>
                    <a:defRPr/>
                  </a:pPr>
                  <a:r>
                    <a:rPr lang="en-GB" altLang="fr-FR" sz="1200">
                      <a:solidFill>
                        <a:prstClr val="white"/>
                      </a:solidFill>
                      <a:latin typeface="Verdana" panose="020B0604030504040204" pitchFamily="34" charset="0"/>
                    </a:rPr>
                    <a:t>Norethisterone</a:t>
                  </a:r>
                </a:p>
              </p:txBody>
            </p:sp>
            <p:sp>
              <p:nvSpPr>
                <p:cNvPr id="794638" name="Text Box 14">
                  <a:extLst>
                    <a:ext uri="{FF2B5EF4-FFF2-40B4-BE49-F238E27FC236}">
                      <a16:creationId xmlns:a16="http://schemas.microsoft.com/office/drawing/2014/main" id="{0FA01087-2153-4EE1-9809-E31BBC6C011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6" y="1907"/>
                  <a:ext cx="1027" cy="216"/>
                </a:xfrm>
                <a:prstGeom prst="rect">
                  <a:avLst/>
                </a:prstGeom>
                <a:solidFill>
                  <a:srgbClr val="6666FF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286">
                    <a:lnSpc>
                      <a:spcPct val="80000"/>
                    </a:lnSpc>
                    <a:spcBef>
                      <a:spcPct val="35000"/>
                    </a:spcBef>
                    <a:defRPr/>
                  </a:pPr>
                  <a:r>
                    <a:rPr lang="en-GB" altLang="fr-FR" sz="1200">
                      <a:solidFill>
                        <a:prstClr val="white"/>
                      </a:solidFill>
                      <a:latin typeface="Verdana" panose="020B0604030504040204" pitchFamily="34" charset="0"/>
                    </a:rPr>
                    <a:t>Norethisterone Acetate</a:t>
                  </a:r>
                </a:p>
              </p:txBody>
            </p:sp>
            <p:sp>
              <p:nvSpPr>
                <p:cNvPr id="794639" name="Text Box 15">
                  <a:extLst>
                    <a:ext uri="{FF2B5EF4-FFF2-40B4-BE49-F238E27FC236}">
                      <a16:creationId xmlns:a16="http://schemas.microsoft.com/office/drawing/2014/main" id="{B86AD79A-2BF1-4ED4-9E8F-9F9E5314752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6" y="2169"/>
                  <a:ext cx="1027" cy="216"/>
                </a:xfrm>
                <a:prstGeom prst="rect">
                  <a:avLst/>
                </a:prstGeom>
                <a:solidFill>
                  <a:srgbClr val="6666FF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286">
                    <a:lnSpc>
                      <a:spcPct val="80000"/>
                    </a:lnSpc>
                    <a:spcBef>
                      <a:spcPct val="35000"/>
                    </a:spcBef>
                    <a:defRPr/>
                  </a:pPr>
                  <a:r>
                    <a:rPr lang="en-GB" altLang="fr-FR" sz="1200">
                      <a:solidFill>
                        <a:prstClr val="white"/>
                      </a:solidFill>
                      <a:latin typeface="Verdana" panose="020B0604030504040204" pitchFamily="34" charset="0"/>
                    </a:rPr>
                    <a:t>Ethynodiol  Acetate</a:t>
                  </a:r>
                </a:p>
              </p:txBody>
            </p:sp>
            <p:sp>
              <p:nvSpPr>
                <p:cNvPr id="794640" name="Text Box 16">
                  <a:extLst>
                    <a:ext uri="{FF2B5EF4-FFF2-40B4-BE49-F238E27FC236}">
                      <a16:creationId xmlns:a16="http://schemas.microsoft.com/office/drawing/2014/main" id="{7BE478A0-1EE2-484C-BCAF-12FEE0A42E8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6" y="2431"/>
                  <a:ext cx="1027" cy="219"/>
                </a:xfrm>
                <a:prstGeom prst="rect">
                  <a:avLst/>
                </a:prstGeom>
                <a:solidFill>
                  <a:srgbClr val="6666FF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286">
                    <a:lnSpc>
                      <a:spcPct val="105000"/>
                    </a:lnSpc>
                    <a:spcBef>
                      <a:spcPct val="35000"/>
                    </a:spcBef>
                    <a:defRPr/>
                  </a:pPr>
                  <a:r>
                    <a:rPr lang="en-GB" altLang="fr-FR" sz="1200">
                      <a:solidFill>
                        <a:prstClr val="white"/>
                      </a:solidFill>
                      <a:latin typeface="Verdana" panose="020B0604030504040204" pitchFamily="34" charset="0"/>
                    </a:rPr>
                    <a:t>Lynestrenol</a:t>
                  </a:r>
                </a:p>
              </p:txBody>
            </p:sp>
            <p:sp>
              <p:nvSpPr>
                <p:cNvPr id="794641" name="Text Box 17">
                  <a:extLst>
                    <a:ext uri="{FF2B5EF4-FFF2-40B4-BE49-F238E27FC236}">
                      <a16:creationId xmlns:a16="http://schemas.microsoft.com/office/drawing/2014/main" id="{83B88325-B004-4BE8-9D1A-8D68CDE4EA4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6" y="2696"/>
                  <a:ext cx="1027" cy="215"/>
                </a:xfrm>
                <a:prstGeom prst="rect">
                  <a:avLst/>
                </a:prstGeom>
                <a:solidFill>
                  <a:srgbClr val="6666FF"/>
                </a:solidFill>
                <a:ln w="28575" cmpd="sng">
                  <a:solidFill>
                    <a:srgbClr val="FFEA2B"/>
                  </a:solidFill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286">
                    <a:lnSpc>
                      <a:spcPct val="105000"/>
                    </a:lnSpc>
                    <a:spcBef>
                      <a:spcPct val="35000"/>
                    </a:spcBef>
                    <a:defRPr/>
                  </a:pPr>
                  <a:r>
                    <a:rPr lang="en-GB" altLang="fr-FR" sz="1200" b="1">
                      <a:solidFill>
                        <a:srgbClr val="FFEA2B"/>
                      </a:solidFill>
                      <a:latin typeface="Verdana" panose="020B0604030504040204" pitchFamily="34" charset="0"/>
                    </a:rPr>
                    <a:t>Levonorgestrel</a:t>
                  </a:r>
                </a:p>
              </p:txBody>
            </p:sp>
            <p:sp>
              <p:nvSpPr>
                <p:cNvPr id="794642" name="Text Box 18">
                  <a:extLst>
                    <a:ext uri="{FF2B5EF4-FFF2-40B4-BE49-F238E27FC236}">
                      <a16:creationId xmlns:a16="http://schemas.microsoft.com/office/drawing/2014/main" id="{E2864D0D-0D71-4B96-B510-A3D798619CF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6" y="2957"/>
                  <a:ext cx="1027" cy="215"/>
                </a:xfrm>
                <a:prstGeom prst="rect">
                  <a:avLst/>
                </a:prstGeom>
                <a:solidFill>
                  <a:srgbClr val="6666FF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286">
                    <a:lnSpc>
                      <a:spcPct val="105000"/>
                    </a:lnSpc>
                    <a:spcBef>
                      <a:spcPct val="35000"/>
                    </a:spcBef>
                    <a:defRPr/>
                  </a:pPr>
                  <a:r>
                    <a:rPr lang="en-GB" altLang="fr-FR" sz="1200">
                      <a:solidFill>
                        <a:prstClr val="white"/>
                      </a:solidFill>
                      <a:latin typeface="Verdana" panose="020B0604030504040204" pitchFamily="34" charset="0"/>
                    </a:rPr>
                    <a:t>Norgestimate</a:t>
                  </a:r>
                </a:p>
              </p:txBody>
            </p:sp>
            <p:sp>
              <p:nvSpPr>
                <p:cNvPr id="794643" name="Text Box 19">
                  <a:extLst>
                    <a:ext uri="{FF2B5EF4-FFF2-40B4-BE49-F238E27FC236}">
                      <a16:creationId xmlns:a16="http://schemas.microsoft.com/office/drawing/2014/main" id="{E37F48B8-E405-44D7-905E-A7C769FCC63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6" y="3218"/>
                  <a:ext cx="1027" cy="217"/>
                </a:xfrm>
                <a:prstGeom prst="rect">
                  <a:avLst/>
                </a:prstGeom>
                <a:solidFill>
                  <a:srgbClr val="6666FF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286">
                    <a:lnSpc>
                      <a:spcPct val="105000"/>
                    </a:lnSpc>
                    <a:spcBef>
                      <a:spcPct val="35000"/>
                    </a:spcBef>
                    <a:defRPr/>
                  </a:pPr>
                  <a:r>
                    <a:rPr lang="en-GB" altLang="fr-FR" sz="1200">
                      <a:solidFill>
                        <a:prstClr val="white"/>
                      </a:solidFill>
                      <a:latin typeface="Verdana" panose="020B0604030504040204" pitchFamily="34" charset="0"/>
                    </a:rPr>
                    <a:t>Norelgestromin</a:t>
                  </a:r>
                </a:p>
              </p:txBody>
            </p:sp>
            <p:sp>
              <p:nvSpPr>
                <p:cNvPr id="794644" name="Text Box 20">
                  <a:extLst>
                    <a:ext uri="{FF2B5EF4-FFF2-40B4-BE49-F238E27FC236}">
                      <a16:creationId xmlns:a16="http://schemas.microsoft.com/office/drawing/2014/main" id="{DD758FF1-0907-4F7E-935C-5D989585F3B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6" y="3481"/>
                  <a:ext cx="1027" cy="215"/>
                </a:xfrm>
                <a:prstGeom prst="rect">
                  <a:avLst/>
                </a:prstGeom>
                <a:solidFill>
                  <a:srgbClr val="6666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286">
                    <a:lnSpc>
                      <a:spcPct val="105000"/>
                    </a:lnSpc>
                    <a:spcBef>
                      <a:spcPct val="35000"/>
                    </a:spcBef>
                    <a:defRPr/>
                  </a:pPr>
                  <a:r>
                    <a:rPr lang="en-GB" altLang="fr-FR" sz="1200">
                      <a:solidFill>
                        <a:prstClr val="white"/>
                      </a:solidFill>
                      <a:latin typeface="Verdana" panose="020B0604030504040204" pitchFamily="34" charset="0"/>
                    </a:rPr>
                    <a:t>Dienogest</a:t>
                  </a:r>
                </a:p>
              </p:txBody>
            </p:sp>
          </p:grpSp>
          <p:sp>
            <p:nvSpPr>
              <p:cNvPr id="794645" name="Text Box 21">
                <a:extLst>
                  <a:ext uri="{FF2B5EF4-FFF2-40B4-BE49-F238E27FC236}">
                    <a16:creationId xmlns:a16="http://schemas.microsoft.com/office/drawing/2014/main" id="{3006C717-7420-4F8D-85E8-8830AE2CDB2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440" y="1649"/>
                <a:ext cx="986" cy="265"/>
              </a:xfrm>
              <a:prstGeom prst="rect">
                <a:avLst/>
              </a:prstGeom>
              <a:solidFill>
                <a:srgbClr val="66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286">
                  <a:lnSpc>
                    <a:spcPct val="85000"/>
                  </a:lnSpc>
                  <a:spcBef>
                    <a:spcPct val="35000"/>
                  </a:spcBef>
                  <a:defRPr/>
                </a:pPr>
                <a:r>
                  <a:rPr lang="en-GB" altLang="fr-FR" sz="1200" b="1">
                    <a:solidFill>
                      <a:srgbClr val="FFEA2B"/>
                    </a:solidFill>
                    <a:latin typeface="Verdana" panose="020B0604030504040204" pitchFamily="34" charset="0"/>
                  </a:rPr>
                  <a:t>Clormadinone Acetate</a:t>
                </a:r>
              </a:p>
            </p:txBody>
          </p:sp>
          <p:sp>
            <p:nvSpPr>
              <p:cNvPr id="794646" name="Text Box 22">
                <a:extLst>
                  <a:ext uri="{FF2B5EF4-FFF2-40B4-BE49-F238E27FC236}">
                    <a16:creationId xmlns:a16="http://schemas.microsoft.com/office/drawing/2014/main" id="{C8D99D0A-BACD-4B41-B3D8-165CD6D03B9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440" y="1984"/>
                <a:ext cx="986" cy="347"/>
              </a:xfrm>
              <a:prstGeom prst="rect">
                <a:avLst/>
              </a:prstGeom>
              <a:solidFill>
                <a:srgbClr val="66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286">
                  <a:lnSpc>
                    <a:spcPct val="55000"/>
                  </a:lnSpc>
                  <a:spcBef>
                    <a:spcPct val="35000"/>
                  </a:spcBef>
                  <a:defRPr/>
                </a:pPr>
                <a:endParaRPr lang="en-GB" altLang="fr-FR" sz="1200" b="1">
                  <a:solidFill>
                    <a:srgbClr val="FFEA2B"/>
                  </a:solidFill>
                  <a:latin typeface="Verdana" panose="020B0604030504040204" pitchFamily="34" charset="0"/>
                </a:endParaRPr>
              </a:p>
              <a:p>
                <a:pPr algn="ctr" defTabSz="914286">
                  <a:lnSpc>
                    <a:spcPct val="55000"/>
                  </a:lnSpc>
                  <a:spcBef>
                    <a:spcPct val="35000"/>
                  </a:spcBef>
                  <a:defRPr/>
                </a:pPr>
                <a:r>
                  <a:rPr lang="en-GB" altLang="fr-FR" sz="1200" b="1">
                    <a:solidFill>
                      <a:srgbClr val="FFEA2B"/>
                    </a:solidFill>
                    <a:latin typeface="Verdana" panose="020B0604030504040204" pitchFamily="34" charset="0"/>
                  </a:rPr>
                  <a:t>Cyproterone </a:t>
                </a:r>
              </a:p>
              <a:p>
                <a:pPr algn="ctr" defTabSz="914286">
                  <a:lnSpc>
                    <a:spcPct val="55000"/>
                  </a:lnSpc>
                  <a:spcBef>
                    <a:spcPct val="35000"/>
                  </a:spcBef>
                  <a:defRPr/>
                </a:pPr>
                <a:r>
                  <a:rPr lang="en-GB" altLang="fr-FR" sz="1200" b="1">
                    <a:solidFill>
                      <a:srgbClr val="FFEA2B"/>
                    </a:solidFill>
                    <a:latin typeface="Verdana" panose="020B0604030504040204" pitchFamily="34" charset="0"/>
                  </a:rPr>
                  <a:t>Acetate</a:t>
                </a:r>
              </a:p>
              <a:p>
                <a:pPr algn="ctr" defTabSz="914286">
                  <a:lnSpc>
                    <a:spcPct val="55000"/>
                  </a:lnSpc>
                  <a:spcBef>
                    <a:spcPct val="35000"/>
                  </a:spcBef>
                  <a:defRPr/>
                </a:pPr>
                <a:r>
                  <a:rPr lang="en-GB" altLang="fr-FR" sz="1200" b="1">
                    <a:solidFill>
                      <a:srgbClr val="FFEA2B"/>
                    </a:solidFill>
                    <a:latin typeface="Verdana" panose="020B0604030504040204" pitchFamily="34" charset="0"/>
                  </a:rPr>
                  <a:t> </a:t>
                </a:r>
              </a:p>
            </p:txBody>
          </p:sp>
          <p:sp>
            <p:nvSpPr>
              <p:cNvPr id="794647" name="Text Box 23">
                <a:extLst>
                  <a:ext uri="{FF2B5EF4-FFF2-40B4-BE49-F238E27FC236}">
                    <a16:creationId xmlns:a16="http://schemas.microsoft.com/office/drawing/2014/main" id="{535D3E7C-F07D-4408-AF56-237C5194B15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440" y="2385"/>
                <a:ext cx="986" cy="370"/>
              </a:xfrm>
              <a:prstGeom prst="rect">
                <a:avLst/>
              </a:prstGeom>
              <a:solidFill>
                <a:srgbClr val="6666FF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286">
                  <a:lnSpc>
                    <a:spcPct val="80000"/>
                  </a:lnSpc>
                  <a:spcBef>
                    <a:spcPct val="35000"/>
                  </a:spcBef>
                  <a:defRPr/>
                </a:pPr>
                <a:r>
                  <a:rPr lang="en-GB" altLang="fr-FR" sz="1200">
                    <a:solidFill>
                      <a:prstClr val="white"/>
                    </a:solidFill>
                    <a:latin typeface="Verdana" panose="020B0604030504040204" pitchFamily="34" charset="0"/>
                  </a:rPr>
                  <a:t>Medroxyprogesterone     Acetate</a:t>
                </a:r>
              </a:p>
            </p:txBody>
          </p:sp>
          <p:sp>
            <p:nvSpPr>
              <p:cNvPr id="794648" name="Text Box 24">
                <a:extLst>
                  <a:ext uri="{FF2B5EF4-FFF2-40B4-BE49-F238E27FC236}">
                    <a16:creationId xmlns:a16="http://schemas.microsoft.com/office/drawing/2014/main" id="{D9CDCB8E-752F-43CA-9657-FFA86EA751F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55" y="1649"/>
                <a:ext cx="1044" cy="220"/>
              </a:xfrm>
              <a:prstGeom prst="rect">
                <a:avLst/>
              </a:prstGeom>
              <a:solidFill>
                <a:srgbClr val="66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286">
                  <a:lnSpc>
                    <a:spcPct val="105000"/>
                  </a:lnSpc>
                  <a:spcBef>
                    <a:spcPct val="35000"/>
                  </a:spcBef>
                  <a:defRPr/>
                </a:pPr>
                <a:r>
                  <a:rPr lang="en-GB" altLang="fr-FR" sz="1200" b="1">
                    <a:solidFill>
                      <a:srgbClr val="FFEA2B"/>
                    </a:solidFill>
                    <a:latin typeface="Verdana" panose="020B0604030504040204" pitchFamily="34" charset="0"/>
                  </a:rPr>
                  <a:t>Drospirenone</a:t>
                </a:r>
              </a:p>
            </p:txBody>
          </p:sp>
          <p:grpSp>
            <p:nvGrpSpPr>
              <p:cNvPr id="6" name="Group 25">
                <a:extLst>
                  <a:ext uri="{FF2B5EF4-FFF2-40B4-BE49-F238E27FC236}">
                    <a16:creationId xmlns:a16="http://schemas.microsoft.com/office/drawing/2014/main" id="{01F93FE5-F1C2-4121-8F01-4A6841C4A14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352" y="1378"/>
                <a:ext cx="1027" cy="1011"/>
                <a:chOff x="2352" y="1378"/>
                <a:chExt cx="1027" cy="1011"/>
              </a:xfrm>
            </p:grpSpPr>
            <p:sp>
              <p:nvSpPr>
                <p:cNvPr id="794650" name="Text Box 26">
                  <a:extLst>
                    <a:ext uri="{FF2B5EF4-FFF2-40B4-BE49-F238E27FC236}">
                      <a16:creationId xmlns:a16="http://schemas.microsoft.com/office/drawing/2014/main" id="{1DC937BB-BA3A-4025-BB09-761F5A3F67E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352" y="1378"/>
                  <a:ext cx="1027" cy="219"/>
                </a:xfrm>
                <a:prstGeom prst="rect">
                  <a:avLst/>
                </a:prstGeom>
                <a:solidFill>
                  <a:srgbClr val="CC0000"/>
                </a:solidFill>
                <a:ln w="9525">
                  <a:solidFill>
                    <a:srgbClr val="FF6600"/>
                  </a:solidFill>
                  <a:miter lim="800000"/>
                  <a:headEnd/>
                  <a:tailEnd/>
                </a:ln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286">
                    <a:lnSpc>
                      <a:spcPct val="105000"/>
                    </a:lnSpc>
                    <a:spcBef>
                      <a:spcPct val="35000"/>
                    </a:spcBef>
                    <a:defRPr/>
                  </a:pPr>
                  <a:r>
                    <a:rPr lang="en-GB" altLang="fr-FR" sz="1200" b="1">
                      <a:solidFill>
                        <a:prstClr val="white"/>
                      </a:solidFill>
                      <a:latin typeface="Verdana" panose="020B0604030504040204" pitchFamily="34" charset="0"/>
                    </a:rPr>
                    <a:t>3</a:t>
                  </a:r>
                  <a:r>
                    <a:rPr lang="en-GB" altLang="fr-FR" sz="1200" b="1" baseline="30000">
                      <a:solidFill>
                        <a:prstClr val="white"/>
                      </a:solidFill>
                      <a:latin typeface="Verdana" panose="020B0604030504040204" pitchFamily="34" charset="0"/>
                    </a:rPr>
                    <a:t>rd </a:t>
                  </a:r>
                  <a:r>
                    <a:rPr lang="en-GB" altLang="fr-FR" sz="1200" b="1">
                      <a:solidFill>
                        <a:prstClr val="white"/>
                      </a:solidFill>
                      <a:latin typeface="Verdana" panose="020B0604030504040204" pitchFamily="34" charset="0"/>
                    </a:rPr>
                    <a:t>generation</a:t>
                  </a:r>
                </a:p>
              </p:txBody>
            </p:sp>
            <p:sp>
              <p:nvSpPr>
                <p:cNvPr id="794651" name="Text Box 27">
                  <a:extLst>
                    <a:ext uri="{FF2B5EF4-FFF2-40B4-BE49-F238E27FC236}">
                      <a16:creationId xmlns:a16="http://schemas.microsoft.com/office/drawing/2014/main" id="{36E92FE0-14AC-45D3-9DE8-0D4C576C2DD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352" y="1649"/>
                  <a:ext cx="1027" cy="220"/>
                </a:xfrm>
                <a:prstGeom prst="rect">
                  <a:avLst/>
                </a:prstGeom>
                <a:solidFill>
                  <a:srgbClr val="6666FF"/>
                </a:solidFill>
                <a:ln w="9525">
                  <a:solidFill>
                    <a:schemeClr val="hlink"/>
                  </a:solidFill>
                  <a:miter lim="800000"/>
                  <a:headEnd/>
                  <a:tailEnd/>
                </a:ln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286">
                    <a:lnSpc>
                      <a:spcPct val="105000"/>
                    </a:lnSpc>
                    <a:spcBef>
                      <a:spcPct val="35000"/>
                    </a:spcBef>
                    <a:defRPr/>
                  </a:pPr>
                  <a:r>
                    <a:rPr lang="en-GB" altLang="fr-FR" sz="1200" b="1">
                      <a:solidFill>
                        <a:srgbClr val="FFEA2B"/>
                      </a:solidFill>
                      <a:latin typeface="Verdana" panose="020B0604030504040204" pitchFamily="34" charset="0"/>
                    </a:rPr>
                    <a:t>Gestoden</a:t>
                  </a:r>
                </a:p>
              </p:txBody>
            </p:sp>
            <p:sp>
              <p:nvSpPr>
                <p:cNvPr id="794652" name="Text Box 28">
                  <a:extLst>
                    <a:ext uri="{FF2B5EF4-FFF2-40B4-BE49-F238E27FC236}">
                      <a16:creationId xmlns:a16="http://schemas.microsoft.com/office/drawing/2014/main" id="{C3BCE5C7-2D7C-4925-8947-31B988A8267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352" y="1907"/>
                  <a:ext cx="1027" cy="220"/>
                </a:xfrm>
                <a:prstGeom prst="rect">
                  <a:avLst/>
                </a:prstGeom>
                <a:solidFill>
                  <a:srgbClr val="6666FF"/>
                </a:solidFill>
                <a:ln w="9525">
                  <a:solidFill>
                    <a:schemeClr val="hlink"/>
                  </a:solidFill>
                  <a:miter lim="800000"/>
                  <a:headEnd/>
                  <a:tailEnd/>
                </a:ln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286">
                    <a:lnSpc>
                      <a:spcPct val="105000"/>
                    </a:lnSpc>
                    <a:spcBef>
                      <a:spcPct val="35000"/>
                    </a:spcBef>
                    <a:defRPr/>
                  </a:pPr>
                  <a:r>
                    <a:rPr lang="en-GB" altLang="fr-FR" sz="1200" b="1">
                      <a:solidFill>
                        <a:srgbClr val="FFEA2B"/>
                      </a:solidFill>
                      <a:latin typeface="Verdana" panose="020B0604030504040204" pitchFamily="34" charset="0"/>
                    </a:rPr>
                    <a:t>Desogestrel</a:t>
                  </a:r>
                </a:p>
              </p:txBody>
            </p:sp>
            <p:sp>
              <p:nvSpPr>
                <p:cNvPr id="794653" name="Text Box 29">
                  <a:extLst>
                    <a:ext uri="{FF2B5EF4-FFF2-40B4-BE49-F238E27FC236}">
                      <a16:creationId xmlns:a16="http://schemas.microsoft.com/office/drawing/2014/main" id="{8263D2DF-AE6C-4844-9A25-147CDFC99B4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352" y="2169"/>
                  <a:ext cx="1027" cy="220"/>
                </a:xfrm>
                <a:prstGeom prst="rect">
                  <a:avLst/>
                </a:prstGeom>
                <a:solidFill>
                  <a:srgbClr val="6666FF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286">
                    <a:lnSpc>
                      <a:spcPct val="105000"/>
                    </a:lnSpc>
                    <a:spcBef>
                      <a:spcPct val="35000"/>
                    </a:spcBef>
                    <a:defRPr/>
                  </a:pPr>
                  <a:r>
                    <a:rPr lang="en-GB" altLang="fr-FR" sz="1200">
                      <a:solidFill>
                        <a:prstClr val="white"/>
                      </a:solidFill>
                      <a:latin typeface="Verdana" panose="020B0604030504040204" pitchFamily="34" charset="0"/>
                    </a:rPr>
                    <a:t>Etonogestrel</a:t>
                  </a:r>
                </a:p>
              </p:txBody>
            </p:sp>
          </p:grpSp>
          <p:sp>
            <p:nvSpPr>
              <p:cNvPr id="794654" name="Line 30">
                <a:extLst>
                  <a:ext uri="{FF2B5EF4-FFF2-40B4-BE49-F238E27FC236}">
                    <a16:creationId xmlns:a16="http://schemas.microsoft.com/office/drawing/2014/main" id="{DF22DAEE-31AE-48B8-B874-0E79B25538D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44" y="1350"/>
                <a:ext cx="537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defTabSz="914286">
                  <a:defRPr/>
                </a:pPr>
                <a:endParaRPr lang="en-GB">
                  <a:solidFill>
                    <a:prstClr val="black"/>
                  </a:solidFill>
                  <a:latin typeface="Perpetua"/>
                </a:endParaRPr>
              </a:p>
            </p:txBody>
          </p:sp>
          <p:sp>
            <p:nvSpPr>
              <p:cNvPr id="794655" name="Line 31">
                <a:extLst>
                  <a:ext uri="{FF2B5EF4-FFF2-40B4-BE49-F238E27FC236}">
                    <a16:creationId xmlns:a16="http://schemas.microsoft.com/office/drawing/2014/main" id="{20AFF7E3-3B0E-461E-BCB8-76F6E0C88FA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44" y="1621"/>
                <a:ext cx="537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defTabSz="914286">
                  <a:defRPr/>
                </a:pPr>
                <a:endParaRPr lang="en-GB">
                  <a:solidFill>
                    <a:prstClr val="black"/>
                  </a:solidFill>
                  <a:latin typeface="Perpetua"/>
                </a:endParaRPr>
              </a:p>
            </p:txBody>
          </p:sp>
          <p:sp>
            <p:nvSpPr>
              <p:cNvPr id="794656" name="Line 32">
                <a:extLst>
                  <a:ext uri="{FF2B5EF4-FFF2-40B4-BE49-F238E27FC236}">
                    <a16:creationId xmlns:a16="http://schemas.microsoft.com/office/drawing/2014/main" id="{6722D313-5E5B-4562-A6CE-025AB05D042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44" y="1010"/>
                <a:ext cx="537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defTabSz="914286">
                  <a:defRPr/>
                </a:pPr>
                <a:endParaRPr lang="en-GB">
                  <a:solidFill>
                    <a:prstClr val="black"/>
                  </a:solidFill>
                  <a:latin typeface="Perpetua"/>
                </a:endParaRPr>
              </a:p>
            </p:txBody>
          </p:sp>
        </p:grp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DA6D241E-F458-8640-92C6-8B319E91C2EE}"/>
              </a:ext>
            </a:extLst>
          </p:cNvPr>
          <p:cNvSpPr/>
          <p:nvPr/>
        </p:nvSpPr>
        <p:spPr>
          <a:xfrm>
            <a:off x="189454" y="6316392"/>
            <a:ext cx="11494546" cy="769437"/>
          </a:xfrm>
          <a:prstGeom prst="rect">
            <a:avLst/>
          </a:prstGeom>
        </p:spPr>
        <p:txBody>
          <a:bodyPr wrap="square" lIns="91424" tIns="45718" rIns="91424" bIns="45718">
            <a:spAutoFit/>
          </a:bodyPr>
          <a:lstStyle/>
          <a:p>
            <a:pPr defTabSz="609459"/>
            <a:r>
              <a:rPr lang="en-GB" sz="1100" i="1" dirty="0">
                <a:solidFill>
                  <a:prstClr val="white">
                    <a:lumMod val="50000"/>
                  </a:prstClr>
                </a:solidFill>
              </a:rPr>
              <a:t> (1) </a:t>
            </a:r>
            <a:r>
              <a:rPr lang="en-GB" sz="1100" i="1" dirty="0" err="1">
                <a:solidFill>
                  <a:prstClr val="white">
                    <a:lumMod val="50000"/>
                  </a:prstClr>
                </a:solidFill>
              </a:rPr>
              <a:t>Krattenmacher</a:t>
            </a:r>
            <a:r>
              <a:rPr lang="en-GB" sz="1100" i="1" dirty="0">
                <a:solidFill>
                  <a:prstClr val="white">
                    <a:lumMod val="50000"/>
                  </a:prstClr>
                </a:solidFill>
              </a:rPr>
              <a:t> R. </a:t>
            </a:r>
            <a:r>
              <a:rPr lang="en-GB" sz="1100" i="1" dirty="0" err="1">
                <a:solidFill>
                  <a:prstClr val="white">
                    <a:lumMod val="50000"/>
                  </a:prstClr>
                </a:solidFill>
              </a:rPr>
              <a:t>Drospirenone</a:t>
            </a:r>
            <a:r>
              <a:rPr lang="en-GB" sz="1100" i="1" dirty="0">
                <a:solidFill>
                  <a:prstClr val="white">
                    <a:lumMod val="50000"/>
                  </a:prstClr>
                </a:solidFill>
              </a:rPr>
              <a:t>: pharmacology and pharmacokinetics of a unique progestogen. Contraception 2000;62:29-38.</a:t>
            </a:r>
            <a:br>
              <a:rPr lang="en-GB" sz="1100" i="1" dirty="0">
                <a:solidFill>
                  <a:prstClr val="white">
                    <a:lumMod val="50000"/>
                  </a:prstClr>
                </a:solidFill>
              </a:rPr>
            </a:br>
            <a:r>
              <a:rPr lang="en-GB" sz="1100" i="1" dirty="0">
                <a:solidFill>
                  <a:prstClr val="white">
                    <a:lumMod val="50000"/>
                  </a:prstClr>
                </a:solidFill>
              </a:rPr>
              <a:t>(2) Regidor PA. The clinical relevance of progestogens in hormonal contraception: Present status and future developments. </a:t>
            </a:r>
            <a:r>
              <a:rPr lang="en-GB" sz="1100" i="1" dirty="0" err="1">
                <a:solidFill>
                  <a:prstClr val="white">
                    <a:lumMod val="50000"/>
                  </a:prstClr>
                </a:solidFill>
              </a:rPr>
              <a:t>Oncotarget</a:t>
            </a:r>
            <a:r>
              <a:rPr lang="en-GB" sz="1100" i="1" dirty="0">
                <a:solidFill>
                  <a:prstClr val="white">
                    <a:lumMod val="50000"/>
                  </a:prstClr>
                </a:solidFill>
              </a:rPr>
              <a:t> 2018, Vol. 9, (No. 77), pp: 34628-34638</a:t>
            </a:r>
          </a:p>
          <a:p>
            <a:pPr defTabSz="609459"/>
            <a:r>
              <a:rPr lang="en-GB" sz="1100" i="1" dirty="0">
                <a:solidFill>
                  <a:prstClr val="white">
                    <a:lumMod val="50000"/>
                  </a:prstClr>
                </a:solidFill>
              </a:rPr>
              <a:t>(3) EMA MAA </a:t>
            </a:r>
            <a:r>
              <a:rPr lang="en-GB" sz="1100" i="1" dirty="0" err="1">
                <a:solidFill>
                  <a:prstClr val="white">
                    <a:lumMod val="50000"/>
                  </a:prstClr>
                </a:solidFill>
              </a:rPr>
              <a:t>Nomegestrol</a:t>
            </a:r>
            <a:r>
              <a:rPr lang="en-GB" sz="1100" i="1" dirty="0">
                <a:solidFill>
                  <a:prstClr val="white">
                    <a:lumMod val="50000"/>
                  </a:prstClr>
                </a:solidFill>
              </a:rPr>
              <a:t> acetate 26/07/2011.</a:t>
            </a:r>
          </a:p>
          <a:p>
            <a:pPr defTabSz="609459"/>
            <a:endParaRPr lang="en-GB" sz="1100" i="1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38" name="Titre 1"/>
          <p:cNvSpPr txBox="1">
            <a:spLocks/>
          </p:cNvSpPr>
          <p:nvPr/>
        </p:nvSpPr>
        <p:spPr>
          <a:xfrm>
            <a:off x="846667" y="178419"/>
            <a:ext cx="9863666" cy="9222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609459" rtl="0" eaLnBrk="1" latinLnBrk="0" hangingPunct="1">
              <a:spcBef>
                <a:spcPct val="0"/>
              </a:spcBef>
              <a:buNone/>
              <a:defRPr sz="4800" b="1" kern="1200">
                <a:solidFill>
                  <a:srgbClr val="1571BB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b="0" dirty="0"/>
              <a:t>Hormonal contraceptives</a:t>
            </a:r>
            <a:br>
              <a:rPr lang="en-GB" sz="2800" b="0" dirty="0"/>
            </a:br>
            <a:r>
              <a:rPr lang="en-GB" sz="3200" dirty="0">
                <a:solidFill>
                  <a:srgbClr val="31859C"/>
                </a:solidFill>
              </a:rPr>
              <a:t>SARC – </a:t>
            </a:r>
            <a:r>
              <a:rPr lang="en-GB" sz="2800" b="0" dirty="0">
                <a:solidFill>
                  <a:srgbClr val="31859C"/>
                </a:solidFill>
              </a:rPr>
              <a:t>SHORT-ACTIVE REVERSIBLE CONTRACEPTION </a:t>
            </a:r>
          </a:p>
        </p:txBody>
      </p:sp>
      <p:sp>
        <p:nvSpPr>
          <p:cNvPr id="39" name="Text Box 29">
            <a:extLst>
              <a:ext uri="{FF2B5EF4-FFF2-40B4-BE49-F238E27FC236}">
                <a16:creationId xmlns:a16="http://schemas.microsoft.com/office/drawing/2014/main" id="{E2ED461A-2437-412F-A18F-627F09E6C7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55933" y="4600315"/>
            <a:ext cx="2173817" cy="349250"/>
          </a:xfrm>
          <a:prstGeom prst="rect">
            <a:avLst/>
          </a:prstGeom>
          <a:solidFill>
            <a:srgbClr val="6666FF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286">
              <a:lnSpc>
                <a:spcPct val="105000"/>
              </a:lnSpc>
              <a:spcBef>
                <a:spcPct val="35000"/>
              </a:spcBef>
              <a:defRPr/>
            </a:pPr>
            <a:r>
              <a:rPr lang="en-GB" altLang="fr-FR" sz="1200" dirty="0" err="1">
                <a:solidFill>
                  <a:prstClr val="white"/>
                </a:solidFill>
                <a:latin typeface="Verdana" panose="020B0604030504040204" pitchFamily="34" charset="0"/>
              </a:rPr>
              <a:t>Nomegestrol</a:t>
            </a:r>
            <a:r>
              <a:rPr lang="en-GB" altLang="fr-FR" sz="1200" dirty="0">
                <a:solidFill>
                  <a:prstClr val="white"/>
                </a:solidFill>
                <a:latin typeface="Verdana" panose="020B0604030504040204" pitchFamily="34" charset="0"/>
              </a:rPr>
              <a:t> acetate</a:t>
            </a:r>
          </a:p>
        </p:txBody>
      </p:sp>
    </p:spTree>
    <p:extLst>
      <p:ext uri="{BB962C8B-B14F-4D97-AF65-F5344CB8AC3E}">
        <p14:creationId xmlns:p14="http://schemas.microsoft.com/office/powerpoint/2010/main" val="3746874660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36608" y="1215342"/>
            <a:ext cx="11416484" cy="49508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chemeClr val="accent5">
                    <a:lumMod val="75000"/>
                  </a:schemeClr>
                </a:solidFill>
              </a:rPr>
              <a:t>Progestin only pill (POP); also called the “</a:t>
            </a:r>
            <a:r>
              <a:rPr lang="en-GB" sz="2400" b="1" dirty="0" err="1">
                <a:solidFill>
                  <a:schemeClr val="accent5">
                    <a:lumMod val="75000"/>
                  </a:schemeClr>
                </a:solidFill>
              </a:rPr>
              <a:t>minipill</a:t>
            </a:r>
            <a:r>
              <a:rPr lang="en-GB" sz="2400" b="1" dirty="0">
                <a:solidFill>
                  <a:schemeClr val="accent5">
                    <a:lumMod val="75000"/>
                  </a:schemeClr>
                </a:solidFill>
              </a:rPr>
              <a:t>”</a:t>
            </a:r>
            <a:endParaRPr lang="en-GB" sz="1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lnSpc>
                <a:spcPct val="110000"/>
              </a:lnSpc>
            </a:pPr>
            <a:r>
              <a:rPr lang="en-GB" sz="1800" b="1" dirty="0">
                <a:solidFill>
                  <a:srgbClr val="660066"/>
                </a:solidFill>
              </a:rPr>
              <a:t>LEVONORGESTREL (LNG) </a:t>
            </a:r>
            <a:r>
              <a:rPr lang="en-GB" sz="1800" b="1" baseline="30000" dirty="0">
                <a:solidFill>
                  <a:srgbClr val="660066"/>
                </a:solidFill>
              </a:rPr>
              <a:t>(1,2)</a:t>
            </a:r>
            <a:endParaRPr lang="en-GB" sz="1800" b="1" dirty="0">
              <a:solidFill>
                <a:srgbClr val="660066"/>
              </a:solidFill>
            </a:endParaRPr>
          </a:p>
          <a:p>
            <a:pPr marL="342900" indent="-342900">
              <a:lnSpc>
                <a:spcPct val="110000"/>
              </a:lnSpc>
              <a:buFont typeface="Arial"/>
              <a:buChar char="•"/>
            </a:pPr>
            <a:r>
              <a:rPr lang="en-GB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Low-dose LNG makes the </a:t>
            </a:r>
            <a:r>
              <a:rPr lang="en-GB" sz="1600" b="1" dirty="0">
                <a:solidFill>
                  <a:srgbClr val="31859C"/>
                </a:solidFill>
              </a:rPr>
              <a:t>mucus </a:t>
            </a:r>
            <a:r>
              <a:rPr lang="en-GB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impervious to sperm preventing implantation</a:t>
            </a:r>
          </a:p>
          <a:p>
            <a:pPr marL="342900" indent="-342900">
              <a:lnSpc>
                <a:spcPct val="110000"/>
              </a:lnSpc>
              <a:buFont typeface="Arial"/>
              <a:buChar char="•"/>
            </a:pPr>
            <a:r>
              <a:rPr lang="en-GB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Transitory effects:  </a:t>
            </a:r>
          </a:p>
          <a:p>
            <a:pPr marL="800007" lvl="1" indent="-342900">
              <a:lnSpc>
                <a:spcPct val="110000"/>
              </a:lnSpc>
              <a:buFont typeface="Arial"/>
              <a:buChar char="•"/>
            </a:pPr>
            <a:r>
              <a:rPr lang="en-GB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Pregnancy risk increases after a </a:t>
            </a:r>
            <a:r>
              <a:rPr lang="en-GB" sz="1600" b="1" dirty="0">
                <a:solidFill>
                  <a:srgbClr val="31859C"/>
                </a:solidFill>
              </a:rPr>
              <a:t>3 hour intake </a:t>
            </a:r>
            <a:r>
              <a:rPr lang="en-GB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delay</a:t>
            </a:r>
          </a:p>
          <a:p>
            <a:pPr marL="800007" lvl="1" indent="-342900">
              <a:lnSpc>
                <a:spcPct val="110000"/>
              </a:lnSpc>
              <a:buFont typeface="Arial"/>
              <a:buChar char="•"/>
            </a:pPr>
            <a:r>
              <a:rPr lang="en-GB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It has to be taken in a continuous way, without missing any pills and at the same time each day </a:t>
            </a:r>
          </a:p>
          <a:p>
            <a:pPr marL="342900" indent="-342900">
              <a:lnSpc>
                <a:spcPct val="110000"/>
              </a:lnSpc>
              <a:buFont typeface="Arial"/>
              <a:buChar char="•"/>
            </a:pPr>
            <a:r>
              <a:rPr lang="en-GB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Amenorrhoea (absence of withdrawal bleeding), but also unexpected bleeding, as with any continuous progestin</a:t>
            </a:r>
            <a:endParaRPr lang="en-GB" sz="1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lnSpc>
                <a:spcPct val="110000"/>
              </a:lnSpc>
            </a:pPr>
            <a:endParaRPr lang="en-GB" sz="1800" b="1" dirty="0">
              <a:solidFill>
                <a:srgbClr val="660066"/>
              </a:solidFill>
            </a:endParaRPr>
          </a:p>
          <a:p>
            <a:pPr>
              <a:lnSpc>
                <a:spcPct val="110000"/>
              </a:lnSpc>
            </a:pPr>
            <a:r>
              <a:rPr lang="en-GB" sz="1800" b="1" dirty="0">
                <a:solidFill>
                  <a:srgbClr val="660066"/>
                </a:solidFill>
              </a:rPr>
              <a:t>DESOGESTREL </a:t>
            </a:r>
            <a:r>
              <a:rPr lang="en-GB" sz="1800" b="1" baseline="30000" dirty="0">
                <a:solidFill>
                  <a:srgbClr val="660066"/>
                </a:solidFill>
              </a:rPr>
              <a:t>(1,2,3,4)</a:t>
            </a:r>
            <a:endParaRPr lang="en-GB" sz="1800" b="1" dirty="0">
              <a:solidFill>
                <a:srgbClr val="660066"/>
              </a:solidFill>
            </a:endParaRPr>
          </a:p>
          <a:p>
            <a:pPr marL="342900" indent="-342900">
              <a:lnSpc>
                <a:spcPct val="110000"/>
              </a:lnSpc>
              <a:buFont typeface="Arial"/>
              <a:buChar char="•"/>
            </a:pPr>
            <a:r>
              <a:rPr lang="en-GB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When the dose or the intensity of the progestin is increased there is an </a:t>
            </a:r>
            <a:r>
              <a:rPr lang="en-GB" sz="1600" b="1" dirty="0">
                <a:solidFill>
                  <a:schemeClr val="accent5">
                    <a:lumMod val="75000"/>
                  </a:schemeClr>
                </a:solidFill>
              </a:rPr>
              <a:t>inhibition of ovulation </a:t>
            </a:r>
            <a:r>
              <a:rPr lang="en-GB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which enhances the contraceptive effect</a:t>
            </a:r>
          </a:p>
          <a:p>
            <a:pPr marL="342900" indent="-342900">
              <a:lnSpc>
                <a:spcPct val="110000"/>
              </a:lnSpc>
              <a:buFont typeface="Arial"/>
              <a:buChar char="•"/>
            </a:pPr>
            <a:r>
              <a:rPr lang="en-GB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Transitory effects: a </a:t>
            </a:r>
            <a:r>
              <a:rPr lang="en-GB" sz="1600" b="1" dirty="0">
                <a:solidFill>
                  <a:srgbClr val="31859C"/>
                </a:solidFill>
              </a:rPr>
              <a:t>12  hours </a:t>
            </a:r>
            <a:r>
              <a:rPr lang="en-GB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delay in taking the pill can counteract the anti-ovulatory effect</a:t>
            </a:r>
          </a:p>
          <a:p>
            <a:pPr marL="342900" indent="-342900">
              <a:lnSpc>
                <a:spcPct val="110000"/>
              </a:lnSpc>
              <a:buFont typeface="Arial"/>
              <a:buChar char="•"/>
            </a:pPr>
            <a:r>
              <a:rPr lang="en-GB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Unexpected bleedings, acne, hirsutism</a:t>
            </a:r>
            <a:endParaRPr lang="en-GB" sz="1800" b="1" dirty="0">
              <a:solidFill>
                <a:srgbClr val="660066"/>
              </a:solidFill>
            </a:endParaRPr>
          </a:p>
          <a:p>
            <a:pPr>
              <a:lnSpc>
                <a:spcPct val="110000"/>
              </a:lnSpc>
            </a:pPr>
            <a:endParaRPr lang="en-GB" sz="1800" b="1" dirty="0">
              <a:solidFill>
                <a:srgbClr val="660066"/>
              </a:solidFill>
            </a:endParaRPr>
          </a:p>
          <a:p>
            <a:pPr>
              <a:lnSpc>
                <a:spcPct val="110000"/>
              </a:lnSpc>
            </a:pPr>
            <a:r>
              <a:rPr lang="en-GB" sz="1800" b="1" dirty="0">
                <a:solidFill>
                  <a:srgbClr val="660066"/>
                </a:solidFill>
              </a:rPr>
              <a:t>DROPIRENONE</a:t>
            </a:r>
            <a:r>
              <a:rPr lang="en-GB" sz="1800" b="1" baseline="30000" dirty="0">
                <a:solidFill>
                  <a:srgbClr val="660066"/>
                </a:solidFill>
              </a:rPr>
              <a:t>(5)</a:t>
            </a:r>
            <a:endParaRPr lang="en-GB" sz="1800" b="1" dirty="0">
              <a:solidFill>
                <a:srgbClr val="660066"/>
              </a:solidFill>
            </a:endParaRP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October 22, 2019, European Decentralized Procedure (Sweden as RMS) favourable outcome . Marketing Authorization in the coming Months</a:t>
            </a:r>
          </a:p>
        </p:txBody>
      </p:sp>
      <p:sp>
        <p:nvSpPr>
          <p:cNvPr id="43" name="Rectangle 42"/>
          <p:cNvSpPr/>
          <p:nvPr/>
        </p:nvSpPr>
        <p:spPr>
          <a:xfrm>
            <a:off x="127323" y="6104105"/>
            <a:ext cx="11500234" cy="769437"/>
          </a:xfrm>
          <a:prstGeom prst="rect">
            <a:avLst/>
          </a:prstGeom>
          <a:solidFill>
            <a:srgbClr val="FFFFFF"/>
          </a:solidFill>
        </p:spPr>
        <p:txBody>
          <a:bodyPr wrap="square" lIns="91424" tIns="45718" rIns="91424" bIns="45718">
            <a:spAutoFit/>
          </a:bodyPr>
          <a:lstStyle/>
          <a:p>
            <a:pPr defTabSz="609459"/>
            <a:r>
              <a:rPr lang="en-GB" sz="1100" i="1" dirty="0">
                <a:solidFill>
                  <a:prstClr val="white">
                    <a:lumMod val="50000"/>
                  </a:prstClr>
                </a:solidFill>
              </a:rPr>
              <a:t>(1) HAS. Document de </a:t>
            </a:r>
            <a:r>
              <a:rPr lang="en-GB" sz="1100" i="1" dirty="0" err="1">
                <a:solidFill>
                  <a:prstClr val="white">
                    <a:lumMod val="50000"/>
                  </a:prstClr>
                </a:solidFill>
              </a:rPr>
              <a:t>synthèse</a:t>
            </a:r>
            <a:r>
              <a:rPr lang="en-GB" sz="1100" i="1" dirty="0">
                <a:solidFill>
                  <a:prstClr val="white">
                    <a:lumMod val="50000"/>
                  </a:prstClr>
                </a:solidFill>
              </a:rPr>
              <a:t>. </a:t>
            </a:r>
            <a:r>
              <a:rPr lang="en-GB" sz="1100" i="1" dirty="0" err="1">
                <a:solidFill>
                  <a:prstClr val="white">
                    <a:lumMod val="50000"/>
                  </a:prstClr>
                </a:solidFill>
              </a:rPr>
              <a:t>Méthodes</a:t>
            </a:r>
            <a:r>
              <a:rPr lang="en-GB" sz="1100" i="1" dirty="0">
                <a:solidFill>
                  <a:prstClr val="white">
                    <a:lumMod val="50000"/>
                  </a:prstClr>
                </a:solidFill>
              </a:rPr>
              <a:t> contraceptives. Focus sur les </a:t>
            </a:r>
            <a:r>
              <a:rPr lang="en-GB" sz="1100" i="1" dirty="0" err="1">
                <a:solidFill>
                  <a:prstClr val="white">
                    <a:lumMod val="50000"/>
                  </a:prstClr>
                </a:solidFill>
              </a:rPr>
              <a:t>méthodes</a:t>
            </a:r>
            <a:r>
              <a:rPr lang="en-GB" sz="1100" i="1" dirty="0">
                <a:solidFill>
                  <a:prstClr val="white">
                    <a:lumMod val="50000"/>
                  </a:prstClr>
                </a:solidFill>
              </a:rPr>
              <a:t> les plus </a:t>
            </a:r>
            <a:r>
              <a:rPr lang="en-GB" sz="1100" i="1" dirty="0" err="1">
                <a:solidFill>
                  <a:prstClr val="white">
                    <a:lumMod val="50000"/>
                  </a:prstClr>
                </a:solidFill>
              </a:rPr>
              <a:t>efficaces</a:t>
            </a:r>
            <a:r>
              <a:rPr lang="en-GB" sz="1100" i="1" dirty="0">
                <a:solidFill>
                  <a:prstClr val="white">
                    <a:lumMod val="50000"/>
                  </a:prstClr>
                </a:solidFill>
              </a:rPr>
              <a:t> </a:t>
            </a:r>
            <a:r>
              <a:rPr lang="en-GB" sz="1100" i="1" dirty="0" err="1">
                <a:solidFill>
                  <a:prstClr val="white">
                    <a:lumMod val="50000"/>
                  </a:prstClr>
                </a:solidFill>
              </a:rPr>
              <a:t>disponibles</a:t>
            </a:r>
            <a:r>
              <a:rPr lang="en-GB" sz="1100" i="1" dirty="0">
                <a:solidFill>
                  <a:prstClr val="white">
                    <a:lumMod val="50000"/>
                  </a:prstClr>
                </a:solidFill>
              </a:rPr>
              <a:t>. Mars 2013. </a:t>
            </a:r>
            <a:r>
              <a:rPr lang="en-GB" sz="1100" i="1" dirty="0" err="1">
                <a:solidFill>
                  <a:prstClr val="white">
                    <a:lumMod val="50000"/>
                  </a:prstClr>
                </a:solidFill>
              </a:rPr>
              <a:t>Dernière</a:t>
            </a:r>
            <a:r>
              <a:rPr lang="en-GB" sz="1100" i="1" dirty="0">
                <a:solidFill>
                  <a:prstClr val="white">
                    <a:lumMod val="50000"/>
                  </a:prstClr>
                </a:solidFill>
              </a:rPr>
              <a:t> modification </a:t>
            </a:r>
            <a:r>
              <a:rPr lang="en-GB" sz="1100" i="1" dirty="0" err="1">
                <a:solidFill>
                  <a:prstClr val="white">
                    <a:lumMod val="50000"/>
                  </a:prstClr>
                </a:solidFill>
              </a:rPr>
              <a:t>novembre</a:t>
            </a:r>
            <a:r>
              <a:rPr lang="en-GB" sz="1100" i="1" dirty="0">
                <a:solidFill>
                  <a:prstClr val="white">
                    <a:lumMod val="50000"/>
                  </a:prstClr>
                </a:solidFill>
              </a:rPr>
              <a:t> 2017. ; </a:t>
            </a:r>
            <a:br>
              <a:rPr lang="en-GB" sz="1100" i="1" dirty="0">
                <a:solidFill>
                  <a:prstClr val="white">
                    <a:lumMod val="50000"/>
                  </a:prstClr>
                </a:solidFill>
              </a:rPr>
            </a:br>
            <a:r>
              <a:rPr lang="en-GB" sz="1100" i="1" dirty="0">
                <a:solidFill>
                  <a:prstClr val="white">
                    <a:lumMod val="50000"/>
                  </a:prstClr>
                </a:solidFill>
              </a:rPr>
              <a:t>(2) Family planning. A global handbook for providers. Edition 2018. WHO. ; (3) </a:t>
            </a:r>
            <a:r>
              <a:rPr lang="en-GB" sz="1100" i="1" dirty="0" err="1">
                <a:solidFill>
                  <a:prstClr val="white">
                    <a:lumMod val="50000"/>
                  </a:prstClr>
                </a:solidFill>
              </a:rPr>
              <a:t>Regidor</a:t>
            </a:r>
            <a:r>
              <a:rPr lang="en-GB" sz="1100" i="1" dirty="0">
                <a:solidFill>
                  <a:prstClr val="white">
                    <a:lumMod val="50000"/>
                  </a:prstClr>
                </a:solidFill>
              </a:rPr>
              <a:t> PA. The clinical relevance of progestogens in hormonal contraception: Present status and future developments. </a:t>
            </a:r>
            <a:r>
              <a:rPr lang="en-GB" sz="1100" i="1" dirty="0" err="1">
                <a:solidFill>
                  <a:prstClr val="white">
                    <a:lumMod val="50000"/>
                  </a:prstClr>
                </a:solidFill>
              </a:rPr>
              <a:t>Oncotarget</a:t>
            </a:r>
            <a:r>
              <a:rPr lang="en-GB" sz="1100" i="1" dirty="0">
                <a:solidFill>
                  <a:prstClr val="white">
                    <a:lumMod val="50000"/>
                  </a:prstClr>
                </a:solidFill>
              </a:rPr>
              <a:t> 2018, Vol. 9, (No. 77), pp: 34628-34638. ; (4) </a:t>
            </a:r>
            <a:r>
              <a:rPr lang="en-GB" sz="1100" i="1" dirty="0" err="1">
                <a:solidFill>
                  <a:prstClr val="white">
                    <a:lumMod val="50000"/>
                  </a:prstClr>
                </a:solidFill>
              </a:rPr>
              <a:t>Rott</a:t>
            </a:r>
            <a:r>
              <a:rPr lang="en-GB" sz="1100" i="1" dirty="0">
                <a:solidFill>
                  <a:prstClr val="white">
                    <a:lumMod val="50000"/>
                  </a:prstClr>
                </a:solidFill>
              </a:rPr>
              <a:t> H. Birth Control Pills and Thrombotic Risks: Differences of Contraception Methods with and without </a:t>
            </a:r>
            <a:r>
              <a:rPr lang="en-GB" sz="1100" i="1" dirty="0" err="1">
                <a:solidFill>
                  <a:prstClr val="white">
                    <a:lumMod val="50000"/>
                  </a:prstClr>
                </a:solidFill>
              </a:rPr>
              <a:t>Estrogen</a:t>
            </a:r>
            <a:r>
              <a:rPr lang="en-GB" sz="1100" i="1" dirty="0">
                <a:solidFill>
                  <a:prstClr val="white">
                    <a:lumMod val="50000"/>
                  </a:prstClr>
                </a:solidFill>
              </a:rPr>
              <a:t>. </a:t>
            </a:r>
            <a:r>
              <a:rPr lang="en-GB" sz="1100" i="1" dirty="0" err="1">
                <a:solidFill>
                  <a:prstClr val="white">
                    <a:lumMod val="50000"/>
                  </a:prstClr>
                </a:solidFill>
              </a:rPr>
              <a:t>Hamostaseologie</a:t>
            </a:r>
            <a:r>
              <a:rPr lang="en-GB" sz="1100" i="1" dirty="0">
                <a:solidFill>
                  <a:prstClr val="white">
                    <a:lumMod val="50000"/>
                  </a:prstClr>
                </a:solidFill>
              </a:rPr>
              <a:t>. 2019;39(1):42-48. (5) www.prnewswire.co.uk/news-releases/exeltis</a:t>
            </a:r>
          </a:p>
        </p:txBody>
      </p:sp>
      <p:sp>
        <p:nvSpPr>
          <p:cNvPr id="12" name="Titre 1"/>
          <p:cNvSpPr txBox="1">
            <a:spLocks/>
          </p:cNvSpPr>
          <p:nvPr/>
        </p:nvSpPr>
        <p:spPr>
          <a:xfrm>
            <a:off x="846667" y="178419"/>
            <a:ext cx="9863666" cy="9222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609459" rtl="0" eaLnBrk="1" latinLnBrk="0" hangingPunct="1">
              <a:spcBef>
                <a:spcPct val="0"/>
              </a:spcBef>
              <a:buNone/>
              <a:defRPr sz="4800" b="1" kern="1200">
                <a:solidFill>
                  <a:srgbClr val="1571BB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b="0" dirty="0"/>
              <a:t>Hormonal contraceptives</a:t>
            </a:r>
            <a:br>
              <a:rPr lang="en-GB" sz="2800" b="0" dirty="0"/>
            </a:br>
            <a:r>
              <a:rPr lang="en-GB" sz="3200" dirty="0">
                <a:solidFill>
                  <a:srgbClr val="31859C"/>
                </a:solidFill>
              </a:rPr>
              <a:t>SARC – </a:t>
            </a:r>
            <a:r>
              <a:rPr lang="en-GB" sz="2800" b="0" dirty="0">
                <a:solidFill>
                  <a:srgbClr val="31859C"/>
                </a:solidFill>
              </a:rPr>
              <a:t>SHORT-ACTIVE REVERSIBLE CONTRACEPTION </a:t>
            </a:r>
          </a:p>
        </p:txBody>
      </p:sp>
    </p:spTree>
    <p:extLst>
      <p:ext uri="{BB962C8B-B14F-4D97-AF65-F5344CB8AC3E}">
        <p14:creationId xmlns:p14="http://schemas.microsoft.com/office/powerpoint/2010/main" val="21902688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39036" y="1359120"/>
            <a:ext cx="11226688" cy="4843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31859C"/>
                </a:solidFill>
              </a:rPr>
              <a:t>Macro progestins and combined hormonal contraceptives (CHC) </a:t>
            </a:r>
            <a:endParaRPr lang="en-GB" sz="2400" b="1" baseline="30000" dirty="0">
              <a:solidFill>
                <a:srgbClr val="31859C"/>
              </a:solidFill>
            </a:endParaRPr>
          </a:p>
          <a:p>
            <a:endParaRPr lang="en-GB" sz="1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GB" sz="1600" i="1" dirty="0"/>
              <a:t>Adapted from </a:t>
            </a:r>
            <a:r>
              <a:rPr lang="en-GB" sz="1600" i="1" baseline="30000" dirty="0"/>
              <a:t>(1-5)</a:t>
            </a:r>
            <a:endParaRPr lang="en-GB" sz="1600" i="1" dirty="0"/>
          </a:p>
          <a:p>
            <a:pPr marL="342900" indent="-342900">
              <a:lnSpc>
                <a:spcPct val="120000"/>
              </a:lnSpc>
              <a:buFont typeface="Arial"/>
              <a:buChar char="•"/>
            </a:pPr>
            <a:r>
              <a:rPr lang="en-GB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Increasing </a:t>
            </a:r>
            <a:r>
              <a:rPr lang="en-GB" sz="1800" b="1" dirty="0">
                <a:solidFill>
                  <a:srgbClr val="31859C"/>
                </a:solidFill>
              </a:rPr>
              <a:t>progestin dose </a:t>
            </a:r>
            <a:r>
              <a:rPr lang="en-GB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blocks follicular development, which allows suspension periods within the cycle </a:t>
            </a:r>
          </a:p>
          <a:p>
            <a:pPr marL="342900" indent="-342900">
              <a:lnSpc>
                <a:spcPct val="120000"/>
              </a:lnSpc>
              <a:buFont typeface="Arial"/>
              <a:buChar char="•"/>
            </a:pPr>
            <a:r>
              <a:rPr lang="en-GB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But </a:t>
            </a:r>
            <a:r>
              <a:rPr lang="en-GB" sz="1800" b="1" dirty="0">
                <a:solidFill>
                  <a:srgbClr val="31859C"/>
                </a:solidFill>
              </a:rPr>
              <a:t>ovary resting time </a:t>
            </a:r>
            <a:r>
              <a:rPr lang="en-GB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causes </a:t>
            </a:r>
            <a:r>
              <a:rPr lang="en-GB" sz="1800" b="1" dirty="0">
                <a:solidFill>
                  <a:srgbClr val="31859C"/>
                </a:solidFill>
              </a:rPr>
              <a:t>hypo-</a:t>
            </a:r>
            <a:r>
              <a:rPr lang="en-GB" sz="1800" b="1" dirty="0" err="1">
                <a:solidFill>
                  <a:srgbClr val="31859C"/>
                </a:solidFill>
              </a:rPr>
              <a:t>oestrogenia</a:t>
            </a:r>
            <a:r>
              <a:rPr lang="en-GB" sz="1800" b="1" dirty="0">
                <a:solidFill>
                  <a:srgbClr val="31859C"/>
                </a:solidFill>
              </a:rPr>
              <a:t> </a:t>
            </a:r>
            <a:r>
              <a:rPr lang="en-GB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that needs to be compensated by an intake of </a:t>
            </a:r>
            <a:r>
              <a:rPr lang="en-GB" sz="1800" b="1" dirty="0">
                <a:solidFill>
                  <a:srgbClr val="31859C"/>
                </a:solidFill>
              </a:rPr>
              <a:t>oestrogen</a:t>
            </a:r>
          </a:p>
          <a:p>
            <a:pPr>
              <a:lnSpc>
                <a:spcPct val="120000"/>
              </a:lnSpc>
            </a:pPr>
            <a:r>
              <a:rPr lang="en-GB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	</a:t>
            </a:r>
            <a:r>
              <a:rPr lang="en-GB" sz="2000" b="1" dirty="0">
                <a:solidFill>
                  <a:srgbClr val="660066"/>
                </a:solidFill>
              </a:rPr>
              <a:t>=&gt; This becomes an oestroprogestative contraception (combined </a:t>
            </a:r>
            <a:r>
              <a:rPr lang="en-GB" sz="2000" b="1" dirty="0" err="1">
                <a:solidFill>
                  <a:srgbClr val="660066"/>
                </a:solidFill>
              </a:rPr>
              <a:t>oestroprogestin</a:t>
            </a:r>
            <a:r>
              <a:rPr lang="en-GB" sz="2000" b="1" dirty="0">
                <a:solidFill>
                  <a:srgbClr val="660066"/>
                </a:solidFill>
              </a:rPr>
              <a:t> 	contraception)</a:t>
            </a:r>
          </a:p>
          <a:p>
            <a:pPr marL="342900" indent="-342900">
              <a:lnSpc>
                <a:spcPct val="120000"/>
              </a:lnSpc>
              <a:buFont typeface="Arial"/>
              <a:buChar char="•"/>
            </a:pPr>
            <a:r>
              <a:rPr lang="en-GB" sz="1800" b="1" dirty="0">
                <a:solidFill>
                  <a:srgbClr val="31859C"/>
                </a:solidFill>
              </a:rPr>
              <a:t>OESTROGENS </a:t>
            </a:r>
            <a:r>
              <a:rPr lang="en-GB" sz="1800" dirty="0">
                <a:solidFill>
                  <a:srgbClr val="31859C"/>
                </a:solidFill>
              </a:rPr>
              <a:t>(EE or </a:t>
            </a:r>
            <a:r>
              <a:rPr lang="en-GB" sz="1800" dirty="0" err="1">
                <a:solidFill>
                  <a:srgbClr val="31859C"/>
                </a:solidFill>
              </a:rPr>
              <a:t>estradiol</a:t>
            </a:r>
            <a:r>
              <a:rPr lang="en-GB" sz="1800" dirty="0">
                <a:solidFill>
                  <a:srgbClr val="31859C"/>
                </a:solidFill>
              </a:rPr>
              <a:t>)</a:t>
            </a:r>
          </a:p>
          <a:p>
            <a:pPr marL="800007" lvl="1" indent="-342900">
              <a:lnSpc>
                <a:spcPct val="120000"/>
              </a:lnSpc>
              <a:buFont typeface="Arial"/>
              <a:buChar char="•"/>
            </a:pPr>
            <a:r>
              <a:rPr lang="en-GB" sz="1600" b="1" dirty="0">
                <a:solidFill>
                  <a:srgbClr val="31859C"/>
                </a:solidFill>
              </a:rPr>
              <a:t>Improve</a:t>
            </a:r>
            <a:r>
              <a:rPr lang="en-GB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the inhibition linked to the progestin</a:t>
            </a:r>
          </a:p>
          <a:p>
            <a:pPr marL="800007" lvl="1" indent="-342900">
              <a:lnSpc>
                <a:spcPct val="120000"/>
              </a:lnSpc>
              <a:buFont typeface="Arial"/>
              <a:buChar char="•"/>
            </a:pPr>
            <a:r>
              <a:rPr lang="en-GB" sz="1600" b="1" dirty="0">
                <a:solidFill>
                  <a:srgbClr val="31859C"/>
                </a:solidFill>
              </a:rPr>
              <a:t>Avoid </a:t>
            </a:r>
            <a:r>
              <a:rPr lang="en-GB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unexpected bleedings with a better menstrual control depending on the oestrogen dose</a:t>
            </a:r>
          </a:p>
          <a:p>
            <a:pPr marL="800007" lvl="1" indent="-342900">
              <a:lnSpc>
                <a:spcPct val="120000"/>
              </a:lnSpc>
              <a:buFont typeface="Arial"/>
              <a:buChar char="•"/>
            </a:pPr>
            <a:r>
              <a:rPr lang="en-GB" sz="1600" b="1" dirty="0">
                <a:solidFill>
                  <a:srgbClr val="31859C"/>
                </a:solidFill>
              </a:rPr>
              <a:t>Avoid or reduce </a:t>
            </a:r>
            <a:r>
              <a:rPr lang="en-GB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hyperandrogenism manifestations: acne, hirsutism</a:t>
            </a:r>
          </a:p>
          <a:p>
            <a:pPr marL="800007" lvl="1" indent="-342900">
              <a:lnSpc>
                <a:spcPct val="120000"/>
              </a:lnSpc>
              <a:buClr>
                <a:schemeClr val="accent5">
                  <a:lumMod val="75000"/>
                </a:schemeClr>
              </a:buClr>
              <a:buFont typeface="Arial"/>
              <a:buChar char="•"/>
            </a:pPr>
            <a:r>
              <a:rPr lang="en-GB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But also </a:t>
            </a:r>
            <a:r>
              <a:rPr lang="en-GB" sz="1600" b="1" dirty="0">
                <a:solidFill>
                  <a:srgbClr val="31859C"/>
                </a:solidFill>
              </a:rPr>
              <a:t>increase the risk of thromboembolism</a:t>
            </a:r>
          </a:p>
          <a:p>
            <a:pPr marL="342900" indent="-342900">
              <a:buClr>
                <a:schemeClr val="accent5">
                  <a:lumMod val="75000"/>
                </a:schemeClr>
              </a:buClr>
              <a:buFont typeface="Arial"/>
              <a:buChar char="•"/>
            </a:pPr>
            <a:r>
              <a:rPr lang="en-GB" sz="1800" b="1" dirty="0">
                <a:solidFill>
                  <a:srgbClr val="31859C"/>
                </a:solidFill>
              </a:rPr>
              <a:t>Adherence </a:t>
            </a:r>
            <a:r>
              <a:rPr lang="en-GB" sz="1800" dirty="0">
                <a:solidFill>
                  <a:srgbClr val="000000"/>
                </a:solidFill>
              </a:rPr>
              <a:t>is better when women perceive non-contraceptive benefits, i.e., periods being better tolerated, less acne, less facial hair, </a:t>
            </a:r>
            <a:r>
              <a:rPr lang="en-GB" sz="1800" dirty="0" err="1">
                <a:solidFill>
                  <a:srgbClr val="000000"/>
                </a:solidFill>
              </a:rPr>
              <a:t>etc</a:t>
            </a:r>
            <a:r>
              <a:rPr lang="en-GB" sz="1800" dirty="0">
                <a:solidFill>
                  <a:srgbClr val="000000"/>
                </a:solidFill>
              </a:rPr>
              <a:t> </a:t>
            </a:r>
            <a:r>
              <a:rPr lang="en-GB" sz="1800" baseline="30000" dirty="0">
                <a:solidFill>
                  <a:srgbClr val="000000"/>
                </a:solidFill>
              </a:rPr>
              <a:t>(6)</a:t>
            </a:r>
            <a:r>
              <a:rPr lang="en-GB" sz="1800" dirty="0">
                <a:solidFill>
                  <a:srgbClr val="000000"/>
                </a:solidFill>
              </a:rPr>
              <a:t>.</a:t>
            </a:r>
            <a:endParaRPr lang="en-GB" sz="1800" b="1" dirty="0">
              <a:solidFill>
                <a:srgbClr val="31859C"/>
              </a:solidFill>
            </a:endParaRPr>
          </a:p>
          <a:p>
            <a:pPr marL="800007" lvl="1" indent="-342900">
              <a:lnSpc>
                <a:spcPct val="120000"/>
              </a:lnSpc>
              <a:buClr>
                <a:schemeClr val="accent5">
                  <a:lumMod val="75000"/>
                </a:schemeClr>
              </a:buClr>
              <a:buFont typeface="Arial"/>
              <a:buChar char="•"/>
            </a:pPr>
            <a:endParaRPr lang="en-GB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870402" y="5702460"/>
            <a:ext cx="10757154" cy="1107992"/>
          </a:xfrm>
          <a:prstGeom prst="rect">
            <a:avLst/>
          </a:prstGeom>
          <a:noFill/>
        </p:spPr>
        <p:txBody>
          <a:bodyPr wrap="square" lIns="91424" tIns="45718" rIns="91424" bIns="45718">
            <a:spAutoFit/>
          </a:bodyPr>
          <a:lstStyle/>
          <a:p>
            <a:pPr defTabSz="609459"/>
            <a:r>
              <a:rPr lang="en-GB" sz="1100" i="1" dirty="0">
                <a:solidFill>
                  <a:prstClr val="white">
                    <a:lumMod val="50000"/>
                  </a:prstClr>
                </a:solidFill>
              </a:rPr>
              <a:t>(1) HAS. Document de </a:t>
            </a:r>
            <a:r>
              <a:rPr lang="en-GB" sz="1100" i="1" dirty="0" err="1">
                <a:solidFill>
                  <a:prstClr val="white">
                    <a:lumMod val="50000"/>
                  </a:prstClr>
                </a:solidFill>
              </a:rPr>
              <a:t>synthèse</a:t>
            </a:r>
            <a:r>
              <a:rPr lang="en-GB" sz="1100" i="1" dirty="0">
                <a:solidFill>
                  <a:prstClr val="white">
                    <a:lumMod val="50000"/>
                  </a:prstClr>
                </a:solidFill>
              </a:rPr>
              <a:t>. </a:t>
            </a:r>
            <a:r>
              <a:rPr lang="en-GB" sz="1100" i="1" dirty="0" err="1">
                <a:solidFill>
                  <a:prstClr val="white">
                    <a:lumMod val="50000"/>
                  </a:prstClr>
                </a:solidFill>
              </a:rPr>
              <a:t>Méthodes</a:t>
            </a:r>
            <a:r>
              <a:rPr lang="en-GB" sz="1100" i="1" dirty="0">
                <a:solidFill>
                  <a:prstClr val="white">
                    <a:lumMod val="50000"/>
                  </a:prstClr>
                </a:solidFill>
              </a:rPr>
              <a:t> contraceptives. Focus sur les </a:t>
            </a:r>
            <a:r>
              <a:rPr lang="en-GB" sz="1100" i="1" dirty="0" err="1">
                <a:solidFill>
                  <a:prstClr val="white">
                    <a:lumMod val="50000"/>
                  </a:prstClr>
                </a:solidFill>
              </a:rPr>
              <a:t>méthodes</a:t>
            </a:r>
            <a:r>
              <a:rPr lang="en-GB" sz="1100" i="1" dirty="0">
                <a:solidFill>
                  <a:prstClr val="white">
                    <a:lumMod val="50000"/>
                  </a:prstClr>
                </a:solidFill>
              </a:rPr>
              <a:t> les plus </a:t>
            </a:r>
            <a:r>
              <a:rPr lang="en-GB" sz="1100" i="1" dirty="0" err="1">
                <a:solidFill>
                  <a:prstClr val="white">
                    <a:lumMod val="50000"/>
                  </a:prstClr>
                </a:solidFill>
              </a:rPr>
              <a:t>efficaces</a:t>
            </a:r>
            <a:r>
              <a:rPr lang="en-GB" sz="1100" i="1" dirty="0">
                <a:solidFill>
                  <a:prstClr val="white">
                    <a:lumMod val="50000"/>
                  </a:prstClr>
                </a:solidFill>
              </a:rPr>
              <a:t> </a:t>
            </a:r>
            <a:r>
              <a:rPr lang="en-GB" sz="1100" i="1" dirty="0" err="1">
                <a:solidFill>
                  <a:prstClr val="white">
                    <a:lumMod val="50000"/>
                  </a:prstClr>
                </a:solidFill>
              </a:rPr>
              <a:t>disponibles</a:t>
            </a:r>
            <a:r>
              <a:rPr lang="en-GB" sz="1100" i="1" dirty="0">
                <a:solidFill>
                  <a:prstClr val="white">
                    <a:lumMod val="50000"/>
                  </a:prstClr>
                </a:solidFill>
              </a:rPr>
              <a:t>. Mars 2013. </a:t>
            </a:r>
            <a:r>
              <a:rPr lang="en-GB" sz="1100" i="1" dirty="0" err="1">
                <a:solidFill>
                  <a:prstClr val="white">
                    <a:lumMod val="50000"/>
                  </a:prstClr>
                </a:solidFill>
              </a:rPr>
              <a:t>Dernière</a:t>
            </a:r>
            <a:r>
              <a:rPr lang="en-GB" sz="1100" i="1" dirty="0">
                <a:solidFill>
                  <a:prstClr val="white">
                    <a:lumMod val="50000"/>
                  </a:prstClr>
                </a:solidFill>
              </a:rPr>
              <a:t> modification </a:t>
            </a:r>
            <a:r>
              <a:rPr lang="en-GB" sz="1100" i="1" dirty="0" err="1">
                <a:solidFill>
                  <a:prstClr val="white">
                    <a:lumMod val="50000"/>
                  </a:prstClr>
                </a:solidFill>
              </a:rPr>
              <a:t>novembre</a:t>
            </a:r>
            <a:r>
              <a:rPr lang="en-GB" sz="1100" i="1" dirty="0">
                <a:solidFill>
                  <a:prstClr val="white">
                    <a:lumMod val="50000"/>
                  </a:prstClr>
                </a:solidFill>
              </a:rPr>
              <a:t> 2017. ; (2) Family planning. A global handbook for providers. Edition 2018. WHO. ; (3) Regidor PA. The clinical relevance of progestogens in hormonal contraception: Present status and future developments. </a:t>
            </a:r>
            <a:r>
              <a:rPr lang="en-GB" sz="1100" i="1" dirty="0" err="1">
                <a:solidFill>
                  <a:prstClr val="white">
                    <a:lumMod val="50000"/>
                  </a:prstClr>
                </a:solidFill>
              </a:rPr>
              <a:t>Oncotarget</a:t>
            </a:r>
            <a:r>
              <a:rPr lang="en-GB" sz="1100" i="1" dirty="0">
                <a:solidFill>
                  <a:prstClr val="white">
                    <a:lumMod val="50000"/>
                  </a:prstClr>
                </a:solidFill>
              </a:rPr>
              <a:t> 2018, Vol. 9, (No. 77), pp: 34628-34638. ; (4) </a:t>
            </a:r>
            <a:r>
              <a:rPr lang="en-GB" sz="1100" i="1" dirty="0" err="1">
                <a:solidFill>
                  <a:prstClr val="white">
                    <a:lumMod val="50000"/>
                  </a:prstClr>
                </a:solidFill>
              </a:rPr>
              <a:t>Rott</a:t>
            </a:r>
            <a:r>
              <a:rPr lang="en-GB" sz="1100" i="1" dirty="0">
                <a:solidFill>
                  <a:prstClr val="white">
                    <a:lumMod val="50000"/>
                  </a:prstClr>
                </a:solidFill>
              </a:rPr>
              <a:t> H. Birth Control Pills and Thrombotic Risks: Differences of Contraception Methods with and without </a:t>
            </a:r>
            <a:r>
              <a:rPr lang="en-GB" sz="1100" i="1" dirty="0" err="1">
                <a:solidFill>
                  <a:prstClr val="white">
                    <a:lumMod val="50000"/>
                  </a:prstClr>
                </a:solidFill>
              </a:rPr>
              <a:t>Estrogen</a:t>
            </a:r>
            <a:r>
              <a:rPr lang="en-GB" sz="1100" i="1" dirty="0">
                <a:solidFill>
                  <a:prstClr val="white">
                    <a:lumMod val="50000"/>
                  </a:prstClr>
                </a:solidFill>
              </a:rPr>
              <a:t>. </a:t>
            </a:r>
            <a:r>
              <a:rPr lang="en-GB" sz="1100" i="1" dirty="0" err="1">
                <a:solidFill>
                  <a:prstClr val="white">
                    <a:lumMod val="50000"/>
                  </a:prstClr>
                </a:solidFill>
              </a:rPr>
              <a:t>Hamostaseologie</a:t>
            </a:r>
            <a:r>
              <a:rPr lang="en-GB" sz="1100" i="1" dirty="0">
                <a:solidFill>
                  <a:prstClr val="white">
                    <a:lumMod val="50000"/>
                  </a:prstClr>
                </a:solidFill>
              </a:rPr>
              <a:t>. 2019;39(1):42-48. ; </a:t>
            </a:r>
            <a:r>
              <a:rPr lang="en-GB" sz="1100" i="1" dirty="0">
                <a:solidFill>
                  <a:schemeClr val="bg1">
                    <a:lumMod val="50000"/>
                  </a:schemeClr>
                </a:solidFill>
              </a:rPr>
              <a:t>(5) </a:t>
            </a:r>
            <a:r>
              <a:rPr lang="en-GB" sz="1100" i="1" dirty="0" err="1">
                <a:solidFill>
                  <a:schemeClr val="bg1">
                    <a:lumMod val="50000"/>
                  </a:schemeClr>
                </a:solidFill>
              </a:rPr>
              <a:t>Chabbert</a:t>
            </a:r>
            <a:r>
              <a:rPr lang="en-GB" sz="1100" i="1" dirty="0">
                <a:solidFill>
                  <a:schemeClr val="bg1">
                    <a:lumMod val="50000"/>
                  </a:schemeClr>
                </a:solidFill>
              </a:rPr>
              <a:t>-Buffet N et al. Clinical practice guidelines for contraception of the French National College of </a:t>
            </a:r>
            <a:r>
              <a:rPr lang="en-GB" sz="1100" i="1" dirty="0" err="1">
                <a:solidFill>
                  <a:schemeClr val="bg1">
                    <a:lumMod val="50000"/>
                  </a:schemeClr>
                </a:solidFill>
              </a:rPr>
              <a:t>Gynecologists</a:t>
            </a:r>
            <a:r>
              <a:rPr lang="en-GB" sz="1100" i="1" dirty="0">
                <a:solidFill>
                  <a:schemeClr val="bg1">
                    <a:lumMod val="50000"/>
                  </a:schemeClr>
                </a:solidFill>
              </a:rPr>
              <a:t> and Obstetricians (CNGOF). J </a:t>
            </a:r>
            <a:r>
              <a:rPr lang="en-GB" sz="1100" i="1" dirty="0" err="1">
                <a:solidFill>
                  <a:schemeClr val="bg1">
                    <a:lumMod val="50000"/>
                  </a:schemeClr>
                </a:solidFill>
              </a:rPr>
              <a:t>Gynecol</a:t>
            </a:r>
            <a:r>
              <a:rPr lang="en-GB" sz="11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sz="1100" i="1" dirty="0" err="1">
                <a:solidFill>
                  <a:schemeClr val="bg1">
                    <a:lumMod val="50000"/>
                  </a:schemeClr>
                </a:solidFill>
              </a:rPr>
              <a:t>Obstet</a:t>
            </a:r>
            <a:r>
              <a:rPr lang="en-GB" sz="1100" i="1" dirty="0">
                <a:solidFill>
                  <a:schemeClr val="bg1">
                    <a:lumMod val="50000"/>
                  </a:schemeClr>
                </a:solidFill>
              </a:rPr>
              <a:t> Hum </a:t>
            </a:r>
            <a:r>
              <a:rPr lang="en-GB" sz="1100" i="1" dirty="0" err="1">
                <a:solidFill>
                  <a:schemeClr val="bg1">
                    <a:lumMod val="50000"/>
                  </a:schemeClr>
                </a:solidFill>
              </a:rPr>
              <a:t>Reprod</a:t>
            </a:r>
            <a:r>
              <a:rPr lang="en-GB" sz="1100" i="1" dirty="0">
                <a:solidFill>
                  <a:schemeClr val="bg1">
                    <a:lumMod val="50000"/>
                  </a:schemeClr>
                </a:solidFill>
              </a:rPr>
              <a:t> 2019;48(7):441-454. ; (6) </a:t>
            </a:r>
            <a:r>
              <a:rPr lang="en-GB" sz="1100" i="1" dirty="0" err="1">
                <a:solidFill>
                  <a:schemeClr val="bg1">
                    <a:lumMod val="50000"/>
                  </a:schemeClr>
                </a:solidFill>
              </a:rPr>
              <a:t>Lazorwitz</a:t>
            </a:r>
            <a:r>
              <a:rPr lang="en-GB" sz="1100" i="1" dirty="0">
                <a:solidFill>
                  <a:schemeClr val="bg1">
                    <a:lumMod val="50000"/>
                  </a:schemeClr>
                </a:solidFill>
              </a:rPr>
              <a:t> A et al. Does the expectation or perception of </a:t>
            </a:r>
            <a:r>
              <a:rPr lang="en-GB" sz="1100" i="1" dirty="0" err="1">
                <a:solidFill>
                  <a:schemeClr val="bg1">
                    <a:lumMod val="50000"/>
                  </a:schemeClr>
                </a:solidFill>
              </a:rPr>
              <a:t>noncontraceptive</a:t>
            </a:r>
            <a:r>
              <a:rPr lang="en-GB" sz="1100" i="1" dirty="0">
                <a:solidFill>
                  <a:schemeClr val="bg1">
                    <a:lumMod val="50000"/>
                  </a:schemeClr>
                </a:solidFill>
              </a:rPr>
              <a:t> benefits lead to higher rates of short-acting reversible contraceptive continuation for adolescents and young adult women? Contraception 2015;91:380-385.</a:t>
            </a:r>
            <a:endParaRPr lang="en-GB" sz="1100" i="1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12" name="Titre 1"/>
          <p:cNvSpPr txBox="1">
            <a:spLocks/>
          </p:cNvSpPr>
          <p:nvPr/>
        </p:nvSpPr>
        <p:spPr>
          <a:xfrm>
            <a:off x="846667" y="178419"/>
            <a:ext cx="9863666" cy="9222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609459" rtl="0" eaLnBrk="1" latinLnBrk="0" hangingPunct="1">
              <a:spcBef>
                <a:spcPct val="0"/>
              </a:spcBef>
              <a:buNone/>
              <a:defRPr sz="4800" b="1" kern="1200">
                <a:solidFill>
                  <a:srgbClr val="1571BB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b="0" dirty="0"/>
              <a:t>Hormonal contraceptives</a:t>
            </a:r>
            <a:br>
              <a:rPr lang="en-GB" sz="2800" b="0" dirty="0"/>
            </a:br>
            <a:r>
              <a:rPr lang="en-GB" sz="3200" dirty="0">
                <a:solidFill>
                  <a:srgbClr val="31859C"/>
                </a:solidFill>
              </a:rPr>
              <a:t>SARC – </a:t>
            </a:r>
            <a:r>
              <a:rPr lang="en-GB" sz="2800" b="0" dirty="0">
                <a:solidFill>
                  <a:srgbClr val="31859C"/>
                </a:solidFill>
              </a:rPr>
              <a:t>SHORT-ACTIVE REVERSIBLE CONTRACEPTION </a:t>
            </a:r>
          </a:p>
        </p:txBody>
      </p:sp>
    </p:spTree>
    <p:extLst>
      <p:ext uri="{BB962C8B-B14F-4D97-AF65-F5344CB8AC3E}">
        <p14:creationId xmlns:p14="http://schemas.microsoft.com/office/powerpoint/2010/main" val="20649842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/>
          <p:cNvSpPr txBox="1">
            <a:spLocks/>
          </p:cNvSpPr>
          <p:nvPr/>
        </p:nvSpPr>
        <p:spPr>
          <a:xfrm>
            <a:off x="846667" y="178419"/>
            <a:ext cx="9863666" cy="9222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609459" rtl="0" eaLnBrk="1" latinLnBrk="0" hangingPunct="1">
              <a:spcBef>
                <a:spcPct val="0"/>
              </a:spcBef>
              <a:buNone/>
              <a:defRPr sz="4800" b="1" kern="1200">
                <a:solidFill>
                  <a:srgbClr val="1571BB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b="0" dirty="0"/>
              <a:t>Hormonal contraceptives</a:t>
            </a:r>
            <a:br>
              <a:rPr lang="en-GB" sz="2800" b="0" dirty="0"/>
            </a:br>
            <a:r>
              <a:rPr lang="en-GB" sz="3200" dirty="0">
                <a:solidFill>
                  <a:srgbClr val="31859C"/>
                </a:solidFill>
              </a:rPr>
              <a:t>SARC – </a:t>
            </a:r>
            <a:r>
              <a:rPr lang="en-GB" sz="2800" b="0" dirty="0">
                <a:solidFill>
                  <a:srgbClr val="31859C"/>
                </a:solidFill>
              </a:rPr>
              <a:t>SHORT-ACTIVE REVERSIBLE CONTRACEPTION </a:t>
            </a:r>
          </a:p>
        </p:txBody>
      </p:sp>
      <p:sp>
        <p:nvSpPr>
          <p:cNvPr id="8" name="Rectangle 7"/>
          <p:cNvSpPr/>
          <p:nvPr/>
        </p:nvSpPr>
        <p:spPr>
          <a:xfrm>
            <a:off x="839036" y="1574580"/>
            <a:ext cx="11226688" cy="16758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b="1" dirty="0">
                <a:solidFill>
                  <a:schemeClr val="accent5">
                    <a:lumMod val="75000"/>
                  </a:schemeClr>
                </a:solidFill>
              </a:rPr>
              <a:t>Patch or vaginal ring </a:t>
            </a:r>
            <a:r>
              <a:rPr lang="en-GB" sz="2400" b="1" baseline="30000" dirty="0">
                <a:solidFill>
                  <a:schemeClr val="accent5">
                    <a:lumMod val="75000"/>
                  </a:schemeClr>
                </a:solidFill>
              </a:rPr>
              <a:t>(1,2,3)</a:t>
            </a:r>
          </a:p>
          <a:p>
            <a:pPr marL="342900" indent="-342900">
              <a:lnSpc>
                <a:spcPct val="110000"/>
              </a:lnSpc>
              <a:buFont typeface="Arial"/>
              <a:buChar char="•"/>
            </a:pPr>
            <a:r>
              <a:rPr lang="en-GB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Release of </a:t>
            </a:r>
            <a:r>
              <a:rPr lang="en-GB" sz="1800" b="1" dirty="0">
                <a:solidFill>
                  <a:schemeClr val="accent6">
                    <a:lumMod val="75000"/>
                  </a:schemeClr>
                </a:solidFill>
              </a:rPr>
              <a:t>progestin + oestrogen </a:t>
            </a:r>
            <a:r>
              <a:rPr lang="en-GB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for 1 (patch) or 3 weeks (ring)</a:t>
            </a:r>
          </a:p>
          <a:p>
            <a:pPr marL="342900" indent="-342900">
              <a:lnSpc>
                <a:spcPct val="110000"/>
              </a:lnSpc>
              <a:buFont typeface="Arial"/>
              <a:buChar char="•"/>
            </a:pPr>
            <a:r>
              <a:rPr lang="en-GB" sz="1800" b="1" dirty="0">
                <a:solidFill>
                  <a:srgbClr val="000000"/>
                </a:solidFill>
              </a:rPr>
              <a:t>Inhibition of ovulation, </a:t>
            </a:r>
            <a:r>
              <a:rPr lang="en-GB" sz="1800" dirty="0">
                <a:solidFill>
                  <a:srgbClr val="000000"/>
                </a:solidFill>
              </a:rPr>
              <a:t>modification of the </a:t>
            </a:r>
            <a:r>
              <a:rPr lang="en-GB" sz="1800" b="1" dirty="0">
                <a:solidFill>
                  <a:srgbClr val="000000"/>
                </a:solidFill>
              </a:rPr>
              <a:t>cervical mucus and endometrium</a:t>
            </a:r>
          </a:p>
          <a:p>
            <a:pPr marL="342900" indent="-342900">
              <a:lnSpc>
                <a:spcPct val="110000"/>
              </a:lnSpc>
              <a:buFont typeface="Arial"/>
              <a:buChar char="•"/>
            </a:pPr>
            <a:r>
              <a:rPr lang="en-GB" sz="1800" b="1" dirty="0">
                <a:solidFill>
                  <a:srgbClr val="660066"/>
                </a:solidFill>
              </a:rPr>
              <a:t>The risk of VTE </a:t>
            </a:r>
            <a:r>
              <a:rPr lang="en-GB" sz="1800" dirty="0"/>
              <a:t>with the contraceptive patch or ring is </a:t>
            </a:r>
            <a:r>
              <a:rPr lang="en-GB" sz="1800" b="1" dirty="0">
                <a:solidFill>
                  <a:srgbClr val="660066"/>
                </a:solidFill>
              </a:rPr>
              <a:t>THE SAME AS THAT OF THE THIRD-GENERATION CHCs</a:t>
            </a:r>
          </a:p>
          <a:p>
            <a:pPr marL="342900" indent="-342900">
              <a:lnSpc>
                <a:spcPct val="110000"/>
              </a:lnSpc>
              <a:buFont typeface="Arial"/>
              <a:buChar char="•"/>
            </a:pPr>
            <a:endParaRPr lang="en-GB" sz="1800" b="1" dirty="0">
              <a:solidFill>
                <a:srgbClr val="660066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AF16FAF-013C-B046-9459-732BB0B5D9BF}"/>
              </a:ext>
            </a:extLst>
          </p:cNvPr>
          <p:cNvSpPr/>
          <p:nvPr/>
        </p:nvSpPr>
        <p:spPr>
          <a:xfrm>
            <a:off x="457200" y="6050557"/>
            <a:ext cx="11125200" cy="577077"/>
          </a:xfrm>
          <a:prstGeom prst="rect">
            <a:avLst/>
          </a:prstGeom>
        </p:spPr>
        <p:txBody>
          <a:bodyPr wrap="square" lIns="91424" tIns="45718" rIns="91424" bIns="45718">
            <a:spAutoFit/>
          </a:bodyPr>
          <a:lstStyle/>
          <a:p>
            <a:r>
              <a:rPr lang="en-GB" sz="1050" i="1" dirty="0">
                <a:solidFill>
                  <a:prstClr val="white">
                    <a:lumMod val="50000"/>
                  </a:prstClr>
                </a:solidFill>
              </a:rPr>
              <a:t>(1) Family planning. A global handbook for providers. Edition 2018. WHO.; (2) HAS. Document de </a:t>
            </a:r>
            <a:r>
              <a:rPr lang="en-GB" sz="1050" i="1" dirty="0" err="1">
                <a:solidFill>
                  <a:prstClr val="white">
                    <a:lumMod val="50000"/>
                  </a:prstClr>
                </a:solidFill>
              </a:rPr>
              <a:t>synthèse</a:t>
            </a:r>
            <a:r>
              <a:rPr lang="en-GB" sz="1050" i="1" dirty="0">
                <a:solidFill>
                  <a:prstClr val="white">
                    <a:lumMod val="50000"/>
                  </a:prstClr>
                </a:solidFill>
              </a:rPr>
              <a:t>. </a:t>
            </a:r>
            <a:r>
              <a:rPr lang="en-GB" sz="1050" i="1" dirty="0" err="1">
                <a:solidFill>
                  <a:prstClr val="white">
                    <a:lumMod val="50000"/>
                  </a:prstClr>
                </a:solidFill>
              </a:rPr>
              <a:t>Méthodes</a:t>
            </a:r>
            <a:r>
              <a:rPr lang="en-GB" sz="1050" i="1" dirty="0">
                <a:solidFill>
                  <a:prstClr val="white">
                    <a:lumMod val="50000"/>
                  </a:prstClr>
                </a:solidFill>
              </a:rPr>
              <a:t> contraceptives. Focus sur les </a:t>
            </a:r>
            <a:r>
              <a:rPr lang="en-GB" sz="1050" i="1" dirty="0" err="1">
                <a:solidFill>
                  <a:prstClr val="white">
                    <a:lumMod val="50000"/>
                  </a:prstClr>
                </a:solidFill>
              </a:rPr>
              <a:t>méthodes</a:t>
            </a:r>
            <a:r>
              <a:rPr lang="en-GB" sz="1050" i="1" dirty="0">
                <a:solidFill>
                  <a:prstClr val="white">
                    <a:lumMod val="50000"/>
                  </a:prstClr>
                </a:solidFill>
              </a:rPr>
              <a:t> les plus </a:t>
            </a:r>
            <a:r>
              <a:rPr lang="en-GB" sz="1050" i="1" dirty="0" err="1">
                <a:solidFill>
                  <a:prstClr val="white">
                    <a:lumMod val="50000"/>
                  </a:prstClr>
                </a:solidFill>
              </a:rPr>
              <a:t>efficaces</a:t>
            </a:r>
            <a:r>
              <a:rPr lang="en-GB" sz="1050" i="1" dirty="0">
                <a:solidFill>
                  <a:prstClr val="white">
                    <a:lumMod val="50000"/>
                  </a:prstClr>
                </a:solidFill>
              </a:rPr>
              <a:t> </a:t>
            </a:r>
            <a:r>
              <a:rPr lang="en-GB" sz="1050" i="1" dirty="0" err="1">
                <a:solidFill>
                  <a:prstClr val="white">
                    <a:lumMod val="50000"/>
                  </a:prstClr>
                </a:solidFill>
              </a:rPr>
              <a:t>disponibles</a:t>
            </a:r>
            <a:r>
              <a:rPr lang="en-GB" sz="1050" i="1" dirty="0">
                <a:solidFill>
                  <a:prstClr val="white">
                    <a:lumMod val="50000"/>
                  </a:prstClr>
                </a:solidFill>
              </a:rPr>
              <a:t>. Mars 2013. </a:t>
            </a:r>
            <a:r>
              <a:rPr lang="en-GB" sz="1050" i="1" dirty="0" err="1">
                <a:solidFill>
                  <a:prstClr val="white">
                    <a:lumMod val="50000"/>
                  </a:prstClr>
                </a:solidFill>
              </a:rPr>
              <a:t>Dernière</a:t>
            </a:r>
            <a:r>
              <a:rPr lang="en-GB" sz="1050" i="1" dirty="0">
                <a:solidFill>
                  <a:prstClr val="white">
                    <a:lumMod val="50000"/>
                  </a:prstClr>
                </a:solidFill>
              </a:rPr>
              <a:t> modification </a:t>
            </a:r>
            <a:r>
              <a:rPr lang="en-GB" sz="1050" i="1" dirty="0" err="1">
                <a:solidFill>
                  <a:prstClr val="white">
                    <a:lumMod val="50000"/>
                  </a:prstClr>
                </a:solidFill>
              </a:rPr>
              <a:t>novembre</a:t>
            </a:r>
            <a:r>
              <a:rPr lang="en-GB" sz="1050" i="1" dirty="0">
                <a:solidFill>
                  <a:prstClr val="white">
                    <a:lumMod val="50000"/>
                  </a:prstClr>
                </a:solidFill>
              </a:rPr>
              <a:t> 2017. ; (3) </a:t>
            </a:r>
            <a:r>
              <a:rPr lang="en-GB" sz="1050" i="1" dirty="0" err="1">
                <a:solidFill>
                  <a:srgbClr val="7F7F7F"/>
                </a:solidFill>
              </a:rPr>
              <a:t>Chabbert</a:t>
            </a:r>
            <a:r>
              <a:rPr lang="en-GB" sz="1050" i="1" dirty="0">
                <a:solidFill>
                  <a:srgbClr val="7F7F7F"/>
                </a:solidFill>
              </a:rPr>
              <a:t>-Buffet N et al. Clinical practice guidelines for contraception of the French National College of </a:t>
            </a:r>
            <a:r>
              <a:rPr lang="en-GB" sz="1050" i="1" dirty="0" err="1">
                <a:solidFill>
                  <a:srgbClr val="7F7F7F"/>
                </a:solidFill>
              </a:rPr>
              <a:t>Gynecologists</a:t>
            </a:r>
            <a:r>
              <a:rPr lang="en-GB" sz="1050" i="1" dirty="0">
                <a:solidFill>
                  <a:srgbClr val="7F7F7F"/>
                </a:solidFill>
              </a:rPr>
              <a:t> and Obstetricians (CNGOF). J </a:t>
            </a:r>
            <a:r>
              <a:rPr lang="en-GB" sz="1050" i="1" dirty="0" err="1">
                <a:solidFill>
                  <a:srgbClr val="7F7F7F"/>
                </a:solidFill>
              </a:rPr>
              <a:t>Gynecol</a:t>
            </a:r>
            <a:r>
              <a:rPr lang="en-GB" sz="1050" i="1" dirty="0">
                <a:solidFill>
                  <a:srgbClr val="7F7F7F"/>
                </a:solidFill>
              </a:rPr>
              <a:t> </a:t>
            </a:r>
            <a:r>
              <a:rPr lang="en-GB" sz="1050" i="1" dirty="0" err="1">
                <a:solidFill>
                  <a:srgbClr val="7F7F7F"/>
                </a:solidFill>
              </a:rPr>
              <a:t>Obstet</a:t>
            </a:r>
            <a:r>
              <a:rPr lang="en-GB" sz="1050" i="1" dirty="0">
                <a:solidFill>
                  <a:srgbClr val="7F7F7F"/>
                </a:solidFill>
              </a:rPr>
              <a:t> Hum </a:t>
            </a:r>
            <a:r>
              <a:rPr lang="en-GB" sz="1050" i="1" dirty="0" err="1">
                <a:solidFill>
                  <a:srgbClr val="7F7F7F"/>
                </a:solidFill>
              </a:rPr>
              <a:t>Reprod</a:t>
            </a:r>
            <a:r>
              <a:rPr lang="en-GB" sz="1050" i="1" dirty="0">
                <a:solidFill>
                  <a:srgbClr val="7F7F7F"/>
                </a:solidFill>
              </a:rPr>
              <a:t> 2019;48(7):441-454. </a:t>
            </a:r>
            <a:endParaRPr lang="en-GB" sz="1050" i="1" dirty="0"/>
          </a:p>
        </p:txBody>
      </p:sp>
      <p:pic>
        <p:nvPicPr>
          <p:cNvPr id="16" name="Image 15" descr="Capture d’écran 2019-10-14 à 17.02.23.png"/>
          <p:cNvPicPr>
            <a:picLocks noChangeAspect="1"/>
          </p:cNvPicPr>
          <p:nvPr/>
        </p:nvPicPr>
        <p:blipFill rotWithShape="1"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61" t="6933" b="30873"/>
          <a:stretch/>
        </p:blipFill>
        <p:spPr>
          <a:xfrm>
            <a:off x="2759207" y="3127216"/>
            <a:ext cx="1255546" cy="131270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504C5F5-B4E4-9649-8739-5BF7370A7EB3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50727" y="3250423"/>
            <a:ext cx="1304793" cy="125112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79120" y="5678398"/>
            <a:ext cx="6096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000" i="1" dirty="0">
                <a:solidFill>
                  <a:schemeClr val="bg1">
                    <a:lumMod val="50000"/>
                  </a:schemeClr>
                </a:solidFill>
              </a:rPr>
              <a:t> VTE: venous thromboembolism ; CHC: combined hormonal contraceptives </a:t>
            </a:r>
          </a:p>
        </p:txBody>
      </p:sp>
    </p:spTree>
    <p:extLst>
      <p:ext uri="{BB962C8B-B14F-4D97-AF65-F5344CB8AC3E}">
        <p14:creationId xmlns:p14="http://schemas.microsoft.com/office/powerpoint/2010/main" val="2864888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F313-627C-6349-86EF-577085777D3C}" type="slidenum">
              <a:rPr lang="fr-FR" smtClean="0"/>
              <a:t>12</a:t>
            </a:fld>
            <a:endParaRPr lang="fr-FR"/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1828800" y="2314318"/>
            <a:ext cx="9448800" cy="1774679"/>
          </a:xfrm>
        </p:spPr>
        <p:txBody>
          <a:bodyPr/>
          <a:lstStyle/>
          <a:p>
            <a:r>
              <a:rPr lang="fr-FR" dirty="0"/>
              <a:t>HORMONAL CONTRACEPTION </a:t>
            </a:r>
            <a:br>
              <a:rPr lang="fr-FR" dirty="0"/>
            </a:br>
            <a:r>
              <a:rPr lang="fr-FR" dirty="0"/>
              <a:t>&amp;  RISK OF THROMBOEMBOLISM</a:t>
            </a:r>
          </a:p>
        </p:txBody>
      </p:sp>
    </p:spTree>
    <p:extLst>
      <p:ext uri="{BB962C8B-B14F-4D97-AF65-F5344CB8AC3E}">
        <p14:creationId xmlns:p14="http://schemas.microsoft.com/office/powerpoint/2010/main" val="9089651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5735" y="293871"/>
            <a:ext cx="10966668" cy="658684"/>
          </a:xfrm>
        </p:spPr>
        <p:txBody>
          <a:bodyPr>
            <a:noAutofit/>
          </a:bodyPr>
          <a:lstStyle/>
          <a:p>
            <a:r>
              <a:rPr lang="en-GB" sz="2400" b="0" dirty="0">
                <a:solidFill>
                  <a:schemeClr val="bg1">
                    <a:lumMod val="50000"/>
                  </a:schemeClr>
                </a:solidFill>
              </a:rPr>
              <a:t>RISK OF THROMBOEMBOLISM</a:t>
            </a:r>
            <a:br>
              <a:rPr lang="en-GB" sz="2400" b="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n-GB" sz="2700" dirty="0"/>
              <a:t>Progestin-only contraceptives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F313-627C-6349-86EF-577085777D3C}" type="slidenum">
              <a:rPr lang="en-GB" smtClean="0"/>
              <a:t>13</a:t>
            </a:fld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1218721" y="1731857"/>
            <a:ext cx="10058883" cy="255043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121898" tIns="60949" rIns="121898" bIns="60949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GB" sz="2400" dirty="0">
                <a:solidFill>
                  <a:srgbClr val="FFFF00"/>
                </a:solidFill>
              </a:rPr>
              <a:t>Progestin-only contraceptives*, orally</a:t>
            </a:r>
            <a:r>
              <a:rPr lang="en-GB" sz="2400" dirty="0">
                <a:solidFill>
                  <a:srgbClr val="FFE441"/>
                </a:solidFill>
              </a:rPr>
              <a:t> </a:t>
            </a:r>
            <a:r>
              <a:rPr lang="en-GB" sz="2400" dirty="0"/>
              <a:t>or as </a:t>
            </a:r>
            <a:r>
              <a:rPr lang="en-GB" sz="2400" dirty="0">
                <a:solidFill>
                  <a:srgbClr val="FFFF00"/>
                </a:solidFill>
              </a:rPr>
              <a:t>implants </a:t>
            </a:r>
          </a:p>
          <a:p>
            <a:pPr algn="ctr">
              <a:lnSpc>
                <a:spcPct val="120000"/>
              </a:lnSpc>
            </a:pPr>
            <a:r>
              <a:rPr lang="en-GB" sz="2400" dirty="0"/>
              <a:t>or </a:t>
            </a:r>
            <a:r>
              <a:rPr lang="en-GB" sz="2400" dirty="0">
                <a:solidFill>
                  <a:srgbClr val="FFFF00"/>
                </a:solidFill>
              </a:rPr>
              <a:t>LNG IUDs</a:t>
            </a:r>
            <a:r>
              <a:rPr lang="en-GB" sz="2400" dirty="0"/>
              <a:t>,</a:t>
            </a:r>
          </a:p>
          <a:p>
            <a:pPr algn="ctr">
              <a:lnSpc>
                <a:spcPct val="120000"/>
              </a:lnSpc>
            </a:pPr>
            <a:r>
              <a:rPr lang="en-GB" sz="2400" dirty="0"/>
              <a:t>are </a:t>
            </a:r>
            <a:r>
              <a:rPr lang="en-GB" sz="2400" b="1" dirty="0">
                <a:solidFill>
                  <a:srgbClr val="FFFF00"/>
                </a:solidFill>
              </a:rPr>
              <a:t>NOT ASSOCIATED WITH ANY INCREASE IN THE RISK OF VTD</a:t>
            </a:r>
            <a:r>
              <a:rPr lang="en-GB" sz="2400" dirty="0"/>
              <a:t>,</a:t>
            </a:r>
          </a:p>
          <a:p>
            <a:pPr algn="ctr">
              <a:lnSpc>
                <a:spcPct val="120000"/>
              </a:lnSpc>
            </a:pPr>
            <a:r>
              <a:rPr lang="en-GB" sz="2000" dirty="0"/>
              <a:t>contrary to progestin-only contraception </a:t>
            </a:r>
            <a:br>
              <a:rPr lang="en-GB" sz="2000" dirty="0"/>
            </a:br>
            <a:r>
              <a:rPr lang="en-GB" sz="2000" dirty="0"/>
              <a:t>with intramuscular (IM) medroxyprogesterone acetate </a:t>
            </a:r>
            <a:br>
              <a:rPr lang="en-GB" sz="2000" dirty="0"/>
            </a:br>
            <a:r>
              <a:rPr lang="en-GB" sz="2000" dirty="0"/>
              <a:t>(RR 2.6, 95% CI 1.8–3.8) </a:t>
            </a:r>
            <a:r>
              <a:rPr lang="en-GB" sz="2000" b="1" baseline="30000" dirty="0"/>
              <a:t>(1)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97849" y="5570580"/>
            <a:ext cx="10984079" cy="1277251"/>
          </a:xfrm>
          <a:prstGeom prst="rect">
            <a:avLst/>
          </a:prstGeom>
        </p:spPr>
        <p:txBody>
          <a:bodyPr wrap="square" lIns="121898" tIns="60949" rIns="121898" bIns="60949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i="1" dirty="0">
                <a:solidFill>
                  <a:schemeClr val="bg1">
                    <a:lumMod val="50000"/>
                  </a:schemeClr>
                </a:solidFill>
              </a:rPr>
              <a:t>The most frequent used: CERAZETTE® (</a:t>
            </a:r>
            <a:r>
              <a:rPr lang="en-GB" sz="1200" i="1" dirty="0" err="1">
                <a:solidFill>
                  <a:schemeClr val="bg1">
                    <a:lumMod val="50000"/>
                  </a:schemeClr>
                </a:solidFill>
              </a:rPr>
              <a:t>desogestrel</a:t>
            </a:r>
            <a:r>
              <a:rPr lang="en-GB" sz="1200" i="1" dirty="0">
                <a:solidFill>
                  <a:schemeClr val="bg1">
                    <a:lumMod val="50000"/>
                  </a:schemeClr>
                </a:solidFill>
              </a:rPr>
              <a:t> 0,075 mg), MICROVAL® (levonorgestrel 0,030 mg) </a:t>
            </a:r>
            <a:r>
              <a:rPr lang="en-GB" sz="1200" i="1" baseline="30000" dirty="0">
                <a:solidFill>
                  <a:schemeClr val="bg1">
                    <a:lumMod val="50000"/>
                  </a:schemeClr>
                </a:solidFill>
              </a:rPr>
              <a:t>(3) </a:t>
            </a:r>
            <a:br>
              <a:rPr lang="en-GB" sz="1200" i="1" baseline="30000" dirty="0">
                <a:solidFill>
                  <a:schemeClr val="bg1">
                    <a:lumMod val="50000"/>
                  </a:schemeClr>
                </a:solidFill>
              </a:rPr>
            </a:br>
            <a:br>
              <a:rPr lang="en-GB" sz="1200" i="1" baseline="3000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n-GB" sz="1100" i="1" dirty="0">
                <a:solidFill>
                  <a:schemeClr val="bg1">
                    <a:lumMod val="50000"/>
                  </a:schemeClr>
                </a:solidFill>
              </a:rPr>
              <a:t>CNGOF: Collège National des </a:t>
            </a:r>
            <a:r>
              <a:rPr lang="en-GB" sz="1100" i="1" dirty="0" err="1">
                <a:solidFill>
                  <a:schemeClr val="bg1">
                    <a:lumMod val="50000"/>
                  </a:schemeClr>
                </a:solidFill>
              </a:rPr>
              <a:t>Gynécologues</a:t>
            </a:r>
            <a:r>
              <a:rPr lang="en-GB" sz="1100" i="1" dirty="0">
                <a:solidFill>
                  <a:schemeClr val="bg1">
                    <a:lumMod val="50000"/>
                  </a:schemeClr>
                </a:solidFill>
              </a:rPr>
              <a:t> et </a:t>
            </a:r>
            <a:r>
              <a:rPr lang="en-GB" sz="1100" i="1" dirty="0" err="1">
                <a:solidFill>
                  <a:schemeClr val="bg1">
                    <a:lumMod val="50000"/>
                  </a:schemeClr>
                </a:solidFill>
              </a:rPr>
              <a:t>Obstétriciens</a:t>
            </a:r>
            <a:r>
              <a:rPr lang="en-GB" sz="11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sz="1100" i="1" dirty="0" err="1">
                <a:solidFill>
                  <a:schemeClr val="bg1">
                    <a:lumMod val="50000"/>
                  </a:schemeClr>
                </a:solidFill>
              </a:rPr>
              <a:t>Français</a:t>
            </a:r>
            <a:r>
              <a:rPr lang="en-GB" sz="1100" i="1" dirty="0">
                <a:solidFill>
                  <a:schemeClr val="bg1">
                    <a:lumMod val="50000"/>
                  </a:schemeClr>
                </a:solidFill>
              </a:rPr>
              <a:t> – IM: intramuscular – VTD: venous thromboembolic diseases – LNG IUDs: levonorgestrel intrauterine devices</a:t>
            </a:r>
            <a:br>
              <a:rPr lang="en-GB" sz="1100" i="1" dirty="0">
                <a:solidFill>
                  <a:schemeClr val="bg1">
                    <a:lumMod val="50000"/>
                  </a:schemeClr>
                </a:solidFill>
              </a:rPr>
            </a:br>
            <a:endParaRPr lang="en-GB" sz="1100" i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GB" sz="1100" i="1" dirty="0">
                <a:solidFill>
                  <a:schemeClr val="bg1">
                    <a:lumMod val="50000"/>
                  </a:schemeClr>
                </a:solidFill>
              </a:rPr>
              <a:t>(1) </a:t>
            </a:r>
            <a:r>
              <a:rPr lang="en-GB" sz="1100" i="1" dirty="0" err="1">
                <a:solidFill>
                  <a:schemeClr val="bg1">
                    <a:lumMod val="50000"/>
                  </a:schemeClr>
                </a:solidFill>
              </a:rPr>
              <a:t>Chabbert</a:t>
            </a:r>
            <a:r>
              <a:rPr lang="en-GB" sz="1100" i="1" dirty="0">
                <a:solidFill>
                  <a:schemeClr val="bg1">
                    <a:lumMod val="50000"/>
                  </a:schemeClr>
                </a:solidFill>
              </a:rPr>
              <a:t>-Buffet N et al. Clinical practice guidelines for contraception of the French National College of </a:t>
            </a:r>
            <a:r>
              <a:rPr lang="en-GB" sz="1100" i="1" dirty="0" err="1">
                <a:solidFill>
                  <a:schemeClr val="bg1">
                    <a:lumMod val="50000"/>
                  </a:schemeClr>
                </a:solidFill>
              </a:rPr>
              <a:t>Gynecologists</a:t>
            </a:r>
            <a:r>
              <a:rPr lang="en-GB" sz="1100" i="1" dirty="0">
                <a:solidFill>
                  <a:schemeClr val="bg1">
                    <a:lumMod val="50000"/>
                  </a:schemeClr>
                </a:solidFill>
              </a:rPr>
              <a:t> and Obstetricians (CNGOF). J </a:t>
            </a:r>
            <a:r>
              <a:rPr lang="en-GB" sz="1100" i="1" dirty="0" err="1">
                <a:solidFill>
                  <a:schemeClr val="bg1">
                    <a:lumMod val="50000"/>
                  </a:schemeClr>
                </a:solidFill>
              </a:rPr>
              <a:t>Gynecol</a:t>
            </a:r>
            <a:r>
              <a:rPr lang="en-GB" sz="11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sz="1100" i="1" dirty="0" err="1">
                <a:solidFill>
                  <a:schemeClr val="bg1">
                    <a:lumMod val="50000"/>
                  </a:schemeClr>
                </a:solidFill>
              </a:rPr>
              <a:t>Obstet</a:t>
            </a:r>
            <a:r>
              <a:rPr lang="en-GB" sz="1100" i="1" dirty="0">
                <a:solidFill>
                  <a:schemeClr val="bg1">
                    <a:lumMod val="50000"/>
                  </a:schemeClr>
                </a:solidFill>
              </a:rPr>
              <a:t> Hum </a:t>
            </a:r>
            <a:r>
              <a:rPr lang="en-GB" sz="1100" i="1" dirty="0" err="1">
                <a:solidFill>
                  <a:schemeClr val="bg1">
                    <a:lumMod val="50000"/>
                  </a:schemeClr>
                </a:solidFill>
              </a:rPr>
              <a:t>Reprod</a:t>
            </a:r>
            <a:r>
              <a:rPr lang="en-GB" sz="1100" i="1" dirty="0">
                <a:solidFill>
                  <a:schemeClr val="bg1">
                    <a:lumMod val="50000"/>
                  </a:schemeClr>
                </a:solidFill>
              </a:rPr>
              <a:t> 2019;48(7):441-454. ; (2) </a:t>
            </a:r>
            <a:r>
              <a:rPr lang="en-GB" sz="1100" i="1" dirty="0" err="1">
                <a:solidFill>
                  <a:schemeClr val="bg1">
                    <a:lumMod val="50000"/>
                  </a:schemeClr>
                </a:solidFill>
              </a:rPr>
              <a:t>Plu</a:t>
            </a:r>
            <a:r>
              <a:rPr lang="en-GB" sz="1100" i="1" dirty="0">
                <a:solidFill>
                  <a:schemeClr val="bg1">
                    <a:lumMod val="50000"/>
                  </a:schemeClr>
                </a:solidFill>
              </a:rPr>
              <a:t>-Bureau G et al. Hormonal contraception and vascular risk: CNGOF Contraception Guidelines 2018;46(12):823-833. ; (3) </a:t>
            </a:r>
            <a:r>
              <a:rPr lang="en-GB" sz="1100" i="1" dirty="0">
                <a:solidFill>
                  <a:prstClr val="white">
                    <a:lumMod val="50000"/>
                  </a:prstClr>
                </a:solidFill>
              </a:rPr>
              <a:t>HAS. Document de </a:t>
            </a:r>
            <a:r>
              <a:rPr lang="en-GB" sz="1100" i="1" dirty="0" err="1">
                <a:solidFill>
                  <a:prstClr val="white">
                    <a:lumMod val="50000"/>
                  </a:prstClr>
                </a:solidFill>
              </a:rPr>
              <a:t>synthèse</a:t>
            </a:r>
            <a:r>
              <a:rPr lang="en-GB" sz="1100" i="1" dirty="0">
                <a:solidFill>
                  <a:prstClr val="white">
                    <a:lumMod val="50000"/>
                  </a:prstClr>
                </a:solidFill>
              </a:rPr>
              <a:t>. </a:t>
            </a:r>
            <a:r>
              <a:rPr lang="en-GB" sz="1100" i="1" dirty="0" err="1">
                <a:solidFill>
                  <a:prstClr val="white">
                    <a:lumMod val="50000"/>
                  </a:prstClr>
                </a:solidFill>
              </a:rPr>
              <a:t>Méthodes</a:t>
            </a:r>
            <a:r>
              <a:rPr lang="en-GB" sz="1100" i="1" dirty="0">
                <a:solidFill>
                  <a:prstClr val="white">
                    <a:lumMod val="50000"/>
                  </a:prstClr>
                </a:solidFill>
              </a:rPr>
              <a:t> contraceptives. Focus sur les </a:t>
            </a:r>
            <a:r>
              <a:rPr lang="en-GB" sz="1100" i="1" dirty="0" err="1">
                <a:solidFill>
                  <a:prstClr val="white">
                    <a:lumMod val="50000"/>
                  </a:prstClr>
                </a:solidFill>
              </a:rPr>
              <a:t>méthodes</a:t>
            </a:r>
            <a:r>
              <a:rPr lang="en-GB" sz="1100" i="1" dirty="0">
                <a:solidFill>
                  <a:prstClr val="white">
                    <a:lumMod val="50000"/>
                  </a:prstClr>
                </a:solidFill>
              </a:rPr>
              <a:t> les plus </a:t>
            </a:r>
            <a:r>
              <a:rPr lang="en-GB" sz="1100" i="1" dirty="0" err="1">
                <a:solidFill>
                  <a:prstClr val="white">
                    <a:lumMod val="50000"/>
                  </a:prstClr>
                </a:solidFill>
              </a:rPr>
              <a:t>efficaces</a:t>
            </a:r>
            <a:r>
              <a:rPr lang="en-GB" sz="1100" i="1" dirty="0">
                <a:solidFill>
                  <a:prstClr val="white">
                    <a:lumMod val="50000"/>
                  </a:prstClr>
                </a:solidFill>
              </a:rPr>
              <a:t> </a:t>
            </a:r>
            <a:r>
              <a:rPr lang="en-GB" sz="1100" i="1" dirty="0" err="1">
                <a:solidFill>
                  <a:prstClr val="white">
                    <a:lumMod val="50000"/>
                  </a:prstClr>
                </a:solidFill>
              </a:rPr>
              <a:t>disponibles</a:t>
            </a:r>
            <a:r>
              <a:rPr lang="en-GB" sz="1100" i="1" dirty="0">
                <a:solidFill>
                  <a:prstClr val="white">
                    <a:lumMod val="50000"/>
                  </a:prstClr>
                </a:solidFill>
              </a:rPr>
              <a:t>. Mars 2013. </a:t>
            </a:r>
            <a:r>
              <a:rPr lang="en-GB" sz="1100" i="1" dirty="0" err="1">
                <a:solidFill>
                  <a:prstClr val="white">
                    <a:lumMod val="50000"/>
                  </a:prstClr>
                </a:solidFill>
              </a:rPr>
              <a:t>Dernière</a:t>
            </a:r>
            <a:r>
              <a:rPr lang="en-GB" sz="1100" i="1" dirty="0">
                <a:solidFill>
                  <a:prstClr val="white">
                    <a:lumMod val="50000"/>
                  </a:prstClr>
                </a:solidFill>
              </a:rPr>
              <a:t> modification </a:t>
            </a:r>
            <a:r>
              <a:rPr lang="en-GB" sz="1100" i="1" dirty="0" err="1">
                <a:solidFill>
                  <a:prstClr val="white">
                    <a:lumMod val="50000"/>
                  </a:prstClr>
                </a:solidFill>
              </a:rPr>
              <a:t>novembre</a:t>
            </a:r>
            <a:r>
              <a:rPr lang="en-GB" sz="1100" i="1" dirty="0">
                <a:solidFill>
                  <a:prstClr val="white">
                    <a:lumMod val="50000"/>
                  </a:prstClr>
                </a:solidFill>
              </a:rPr>
              <a:t> 2017.</a:t>
            </a:r>
            <a:endParaRPr lang="en-GB" sz="11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1" name="Image 30" descr="Capture d’écran 2019-10-18 à 12.30.3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0883" y="3136788"/>
            <a:ext cx="595608" cy="707672"/>
          </a:xfrm>
          <a:prstGeom prst="rect">
            <a:avLst/>
          </a:prstGeom>
        </p:spPr>
      </p:pic>
      <p:sp>
        <p:nvSpPr>
          <p:cNvPr id="33" name="Rectangle 32"/>
          <p:cNvSpPr/>
          <p:nvPr/>
        </p:nvSpPr>
        <p:spPr>
          <a:xfrm>
            <a:off x="1218723" y="4804988"/>
            <a:ext cx="9973188" cy="738656"/>
          </a:xfrm>
          <a:prstGeom prst="rect">
            <a:avLst/>
          </a:prstGeom>
        </p:spPr>
        <p:txBody>
          <a:bodyPr wrap="square" lIns="121898" tIns="60949" rIns="121898" bIns="60949">
            <a:spAutoFit/>
          </a:bodyPr>
          <a:lstStyle/>
          <a:p>
            <a:pPr algn="ctr"/>
            <a:r>
              <a:rPr lang="en-GB" sz="2000" dirty="0"/>
              <a:t>In women at higher vascular risk, progestin-only contraceptives </a:t>
            </a:r>
            <a:br>
              <a:rPr lang="en-GB" sz="2000" dirty="0"/>
            </a:br>
            <a:r>
              <a:rPr lang="en-GB" sz="2000" dirty="0"/>
              <a:t>(administered by oral, sous-cutaneous or intra-uterine routes) can be prescribed </a:t>
            </a:r>
            <a:r>
              <a:rPr lang="en-GB" sz="2000" baseline="30000" dirty="0"/>
              <a:t>(2) </a:t>
            </a:r>
          </a:p>
        </p:txBody>
      </p:sp>
      <p:sp>
        <p:nvSpPr>
          <p:cNvPr id="34" name="Signalisation droite 33"/>
          <p:cNvSpPr/>
          <p:nvPr/>
        </p:nvSpPr>
        <p:spPr>
          <a:xfrm rot="5400000">
            <a:off x="6112696" y="4060719"/>
            <a:ext cx="270933" cy="938460"/>
          </a:xfrm>
          <a:prstGeom prst="homePlate">
            <a:avLst/>
          </a:prstGeom>
          <a:solidFill>
            <a:srgbClr val="FFD85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8" tIns="60949" rIns="121898" bIns="60949" spcCol="0" rtlCol="0" anchor="ctr"/>
          <a:lstStyle/>
          <a:p>
            <a:pPr algn="ctr"/>
            <a:endParaRPr lang="en-GB"/>
          </a:p>
        </p:txBody>
      </p:sp>
      <p:sp>
        <p:nvSpPr>
          <p:cNvPr id="35" name="ZoneTexte 34"/>
          <p:cNvSpPr txBox="1"/>
          <p:nvPr/>
        </p:nvSpPr>
        <p:spPr>
          <a:xfrm>
            <a:off x="1133029" y="1388610"/>
            <a:ext cx="10058883" cy="415495"/>
          </a:xfrm>
          <a:prstGeom prst="rect">
            <a:avLst/>
          </a:prstGeom>
          <a:noFill/>
        </p:spPr>
        <p:txBody>
          <a:bodyPr wrap="square" lIns="121898" tIns="60949" rIns="121898" bIns="60949" rtlCol="0">
            <a:spAutoFit/>
          </a:bodyPr>
          <a:lstStyle/>
          <a:p>
            <a:r>
              <a:rPr lang="en-GB" dirty="0">
                <a:solidFill>
                  <a:srgbClr val="376092"/>
                </a:solidFill>
              </a:rPr>
              <a:t>CNGOF GUIDELINES 2018 &amp; 2019</a:t>
            </a:r>
          </a:p>
        </p:txBody>
      </p:sp>
    </p:spTree>
    <p:extLst>
      <p:ext uri="{BB962C8B-B14F-4D97-AF65-F5344CB8AC3E}">
        <p14:creationId xmlns:p14="http://schemas.microsoft.com/office/powerpoint/2010/main" val="36247795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F313-627C-6349-86EF-577085777D3C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615735" y="293871"/>
            <a:ext cx="10966668" cy="658684"/>
          </a:xfrm>
          <a:prstGeom prst="rect">
            <a:avLst/>
          </a:prstGeom>
        </p:spPr>
        <p:txBody>
          <a:bodyPr vert="horz" lIns="91424" tIns="45718" rIns="91424" bIns="45718" rtlCol="0" anchor="ctr">
            <a:noAutofit/>
          </a:bodyPr>
          <a:lstStyle>
            <a:lvl1pPr algn="l" defTabSz="609539" rtl="0" eaLnBrk="1" latinLnBrk="0" hangingPunct="1">
              <a:spcBef>
                <a:spcPct val="0"/>
              </a:spcBef>
              <a:buNone/>
              <a:defRPr sz="4800" b="1" kern="1200">
                <a:solidFill>
                  <a:srgbClr val="1571BB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b="0" dirty="0">
                <a:solidFill>
                  <a:schemeClr val="bg1">
                    <a:lumMod val="50000"/>
                  </a:schemeClr>
                </a:solidFill>
              </a:rPr>
              <a:t>RISK OF THROMBOEMBOLISM</a:t>
            </a:r>
            <a:br>
              <a:rPr lang="en-GB" sz="2400" b="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n-GB" sz="2700" dirty="0"/>
              <a:t>Combined hormonal contraceptives (CHCs)</a:t>
            </a:r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615736" y="1199377"/>
            <a:ext cx="6058821" cy="33794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vert="horz" lIns="121898" tIns="60949" rIns="121898" bIns="60949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1571BB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100" dirty="0">
                <a:solidFill>
                  <a:schemeClr val="bg1"/>
                </a:solidFill>
              </a:rPr>
              <a:t>DO CHCs HAVE AN IMPACT ON HAEMOSTASIS? </a:t>
            </a:r>
            <a:r>
              <a:rPr lang="en-GB" sz="2100" baseline="30000" dirty="0">
                <a:solidFill>
                  <a:schemeClr val="bg1"/>
                </a:solidFill>
              </a:rPr>
              <a:t>(1)</a:t>
            </a:r>
          </a:p>
        </p:txBody>
      </p:sp>
      <p:sp>
        <p:nvSpPr>
          <p:cNvPr id="8" name="Rectangle 7"/>
          <p:cNvSpPr/>
          <p:nvPr/>
        </p:nvSpPr>
        <p:spPr>
          <a:xfrm>
            <a:off x="1171225" y="2973224"/>
            <a:ext cx="61062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400" i="1" dirty="0">
                <a:solidFill>
                  <a:schemeClr val="bg1">
                    <a:lumMod val="50000"/>
                  </a:schemeClr>
                </a:solidFill>
              </a:rPr>
              <a:t>Effects of oral contraceptives on haemostatic parameters. Adapted from (3)</a:t>
            </a:r>
          </a:p>
        </p:txBody>
      </p:sp>
      <p:sp>
        <p:nvSpPr>
          <p:cNvPr id="13" name="Espace réservé du contenu 12"/>
          <p:cNvSpPr txBox="1">
            <a:spLocks/>
          </p:cNvSpPr>
          <p:nvPr/>
        </p:nvSpPr>
        <p:spPr>
          <a:xfrm>
            <a:off x="747892" y="1663401"/>
            <a:ext cx="11211817" cy="1921490"/>
          </a:xfrm>
          <a:prstGeom prst="rect">
            <a:avLst/>
          </a:prstGeom>
        </p:spPr>
        <p:txBody>
          <a:bodyPr>
            <a:noAutofit/>
          </a:bodyPr>
          <a:lstStyle>
            <a:lvl1pPr marL="457095" indent="-457095" algn="l" defTabSz="609459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196D8"/>
                </a:solidFill>
                <a:latin typeface="+mn-lt"/>
                <a:ea typeface="+mn-ea"/>
                <a:cs typeface="+mn-cs"/>
              </a:defRPr>
            </a:lvl1pPr>
            <a:lvl2pPr marL="990382" indent="-380916" algn="l" defTabSz="609459" rtl="0" eaLnBrk="1" latinLnBrk="0" hangingPunct="1">
              <a:spcBef>
                <a:spcPct val="20000"/>
              </a:spcBef>
              <a:buFont typeface="Arial"/>
              <a:buChar char="–"/>
              <a:defRPr sz="27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523659" indent="-304728" algn="l" defTabSz="609459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133120" indent="-304728" algn="l" defTabSz="609459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742586" indent="-304728" algn="l" defTabSz="609459" rtl="0" eaLnBrk="1" latinLnBrk="0" hangingPunct="1">
              <a:spcBef>
                <a:spcPct val="20000"/>
              </a:spcBef>
              <a:buFont typeface="Arial"/>
              <a:buChar char="»"/>
              <a:defRPr sz="2100" kern="1200">
                <a:solidFill>
                  <a:srgbClr val="2196D8"/>
                </a:solidFill>
                <a:latin typeface="+mn-lt"/>
                <a:ea typeface="+mn-ea"/>
                <a:cs typeface="+mn-cs"/>
              </a:defRPr>
            </a:lvl5pPr>
            <a:lvl6pPr marL="3352044" indent="-304728" algn="l" defTabSz="609459" rtl="0" eaLnBrk="1" latinLnBrk="0" hangingPunct="1">
              <a:spcBef>
                <a:spcPct val="20000"/>
              </a:spcBef>
              <a:buFont typeface="Arial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512" indent="-304728" algn="l" defTabSz="609459" rtl="0" eaLnBrk="1" latinLnBrk="0" hangingPunct="1">
              <a:spcBef>
                <a:spcPct val="20000"/>
              </a:spcBef>
              <a:buFont typeface="Arial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0974" indent="-304728" algn="l" defTabSz="609459" rtl="0" eaLnBrk="1" latinLnBrk="0" hangingPunct="1">
              <a:spcBef>
                <a:spcPct val="20000"/>
              </a:spcBef>
              <a:buFont typeface="Arial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436" indent="-304728" algn="l" defTabSz="609459" rtl="0" eaLnBrk="1" latinLnBrk="0" hangingPunct="1">
              <a:spcBef>
                <a:spcPct val="20000"/>
              </a:spcBef>
              <a:buFont typeface="Arial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700" b="1" dirty="0"/>
              <a:t>Several pro-coagulant </a:t>
            </a:r>
            <a:r>
              <a:rPr lang="en-GB" sz="1700" dirty="0"/>
              <a:t>changes in blood proteins reported in CHC users </a:t>
            </a:r>
            <a:r>
              <a:rPr lang="en-GB" sz="1700" baseline="30000" dirty="0"/>
              <a:t>(1)</a:t>
            </a:r>
          </a:p>
          <a:p>
            <a:r>
              <a:rPr lang="en-GB" sz="1700" b="1" dirty="0"/>
              <a:t>First-pass hepatic metabolism </a:t>
            </a:r>
            <a:r>
              <a:rPr lang="en-GB" sz="1700" dirty="0"/>
              <a:t>of oral oestrogen leads to increased hepatic synthesis of factor VII, X, and fibrinogen </a:t>
            </a:r>
            <a:r>
              <a:rPr lang="en-GB" sz="1700" baseline="30000" dirty="0"/>
              <a:t>(1)</a:t>
            </a:r>
          </a:p>
          <a:p>
            <a:r>
              <a:rPr lang="en-GB" sz="1700" b="1" dirty="0"/>
              <a:t>Women with thrombophilia syndromes </a:t>
            </a:r>
            <a:r>
              <a:rPr lang="en-GB" sz="1700" dirty="0"/>
              <a:t>have a several-fold increase risk of VTE, therefore, the CDC does not recommend screening for </a:t>
            </a:r>
            <a:r>
              <a:rPr lang="en-GB" sz="1700" dirty="0" err="1"/>
              <a:t>thrombophilias</a:t>
            </a:r>
            <a:r>
              <a:rPr lang="en-GB" sz="1700" dirty="0"/>
              <a:t> with laboratory testing during routine care </a:t>
            </a:r>
            <a:r>
              <a:rPr lang="en-GB" sz="1700" baseline="30000" dirty="0"/>
              <a:t>(2,3)</a:t>
            </a:r>
          </a:p>
          <a:p>
            <a:endParaRPr lang="en-GB" sz="1700" baseline="30000" dirty="0"/>
          </a:p>
          <a:p>
            <a:endParaRPr lang="en-GB" sz="1700" baseline="30000" dirty="0"/>
          </a:p>
        </p:txBody>
      </p:sp>
      <p:graphicFrame>
        <p:nvGraphicFramePr>
          <p:cNvPr id="14" name="3 Marcador de contenido">
            <a:extLst>
              <a:ext uri="{FF2B5EF4-FFF2-40B4-BE49-F238E27FC236}">
                <a16:creationId xmlns:a16="http://schemas.microsoft.com/office/drawing/2014/main" id="{A51C7967-F72F-4085-86E1-C82099EEE3D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5558401"/>
              </p:ext>
            </p:extLst>
          </p:nvPr>
        </p:nvGraphicFramePr>
        <p:xfrm>
          <a:off x="747892" y="3036119"/>
          <a:ext cx="10682358" cy="2926080"/>
        </p:xfrm>
        <a:graphic>
          <a:graphicData uri="http://schemas.openxmlformats.org/drawingml/2006/table">
            <a:tbl>
              <a:tblPr firstRow="1" bandRow="1">
                <a:tableStyleId>{08FB837D-C827-4EFA-A057-4D05807E0F7C}</a:tableStyleId>
              </a:tblPr>
              <a:tblGrid>
                <a:gridCol w="35607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607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607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3196">
                <a:tc>
                  <a:txBody>
                    <a:bodyPr/>
                    <a:lstStyle>
                      <a:lvl1pPr marL="0" algn="l" defTabSz="609459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Perpetua"/>
                        </a:defRPr>
                      </a:lvl1pPr>
                      <a:lvl2pPr marL="609459" algn="l" defTabSz="609459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Perpetua"/>
                        </a:defRPr>
                      </a:lvl2pPr>
                      <a:lvl3pPr marL="1218930" algn="l" defTabSz="609459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Perpetua"/>
                        </a:defRPr>
                      </a:lvl3pPr>
                      <a:lvl4pPr marL="1828392" algn="l" defTabSz="609459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Perpetua"/>
                        </a:defRPr>
                      </a:lvl4pPr>
                      <a:lvl5pPr marL="2437858" algn="l" defTabSz="609459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Perpetua"/>
                        </a:defRPr>
                      </a:lvl5pPr>
                      <a:lvl6pPr marL="3047316" algn="l" defTabSz="609459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Perpetua"/>
                        </a:defRPr>
                      </a:lvl6pPr>
                      <a:lvl7pPr marL="3656775" algn="l" defTabSz="609459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Perpetua"/>
                        </a:defRPr>
                      </a:lvl7pPr>
                      <a:lvl8pPr marL="4266240" algn="l" defTabSz="609459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Perpetua"/>
                        </a:defRPr>
                      </a:lvl8pPr>
                      <a:lvl9pPr marL="4875703" algn="l" defTabSz="609459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Perpetua"/>
                        </a:defRPr>
                      </a:lvl9pPr>
                    </a:lstStyle>
                    <a:p>
                      <a:endParaRPr lang="en-US" sz="1200" noProof="0" dirty="0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609459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Perpetua"/>
                        </a:defRPr>
                      </a:lvl1pPr>
                      <a:lvl2pPr marL="609459" algn="l" defTabSz="609459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Perpetua"/>
                        </a:defRPr>
                      </a:lvl2pPr>
                      <a:lvl3pPr marL="1218930" algn="l" defTabSz="609459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Perpetua"/>
                        </a:defRPr>
                      </a:lvl3pPr>
                      <a:lvl4pPr marL="1828392" algn="l" defTabSz="609459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Perpetua"/>
                        </a:defRPr>
                      </a:lvl4pPr>
                      <a:lvl5pPr marL="2437858" algn="l" defTabSz="609459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Perpetua"/>
                        </a:defRPr>
                      </a:lvl5pPr>
                      <a:lvl6pPr marL="3047316" algn="l" defTabSz="609459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Perpetua"/>
                        </a:defRPr>
                      </a:lvl6pPr>
                      <a:lvl7pPr marL="3656775" algn="l" defTabSz="609459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Perpetua"/>
                        </a:defRPr>
                      </a:lvl7pPr>
                      <a:lvl8pPr marL="4266240" algn="l" defTabSz="609459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Perpetua"/>
                        </a:defRPr>
                      </a:lvl8pPr>
                      <a:lvl9pPr marL="4875703" algn="l" defTabSz="609459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Perpetua"/>
                        </a:defRPr>
                      </a:lvl9pPr>
                    </a:lstStyle>
                    <a:p>
                      <a:pPr algn="ctr"/>
                      <a:r>
                        <a:rPr lang="en-US" sz="1200" noProof="0" dirty="0"/>
                        <a:t>SECOND  GENERATION ORAL CONTRACEPTIVES</a:t>
                      </a:r>
                    </a:p>
                  </a:txBody>
                  <a:tcPr>
                    <a:solidFill>
                      <a:srgbClr val="8EB4E3"/>
                    </a:solidFill>
                  </a:tcPr>
                </a:tc>
                <a:tc>
                  <a:txBody>
                    <a:bodyPr/>
                    <a:lstStyle>
                      <a:lvl1pPr marL="0" algn="l" defTabSz="609459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Perpetua"/>
                        </a:defRPr>
                      </a:lvl1pPr>
                      <a:lvl2pPr marL="609459" algn="l" defTabSz="609459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Perpetua"/>
                        </a:defRPr>
                      </a:lvl2pPr>
                      <a:lvl3pPr marL="1218930" algn="l" defTabSz="609459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Perpetua"/>
                        </a:defRPr>
                      </a:lvl3pPr>
                      <a:lvl4pPr marL="1828392" algn="l" defTabSz="609459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Perpetua"/>
                        </a:defRPr>
                      </a:lvl4pPr>
                      <a:lvl5pPr marL="2437858" algn="l" defTabSz="609459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Perpetua"/>
                        </a:defRPr>
                      </a:lvl5pPr>
                      <a:lvl6pPr marL="3047316" algn="l" defTabSz="609459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Perpetua"/>
                        </a:defRPr>
                      </a:lvl6pPr>
                      <a:lvl7pPr marL="3656775" algn="l" defTabSz="609459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Perpetua"/>
                        </a:defRPr>
                      </a:lvl7pPr>
                      <a:lvl8pPr marL="4266240" algn="l" defTabSz="609459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Perpetua"/>
                        </a:defRPr>
                      </a:lvl8pPr>
                      <a:lvl9pPr marL="4875703" algn="l" defTabSz="609459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Perpetua"/>
                        </a:defRPr>
                      </a:lvl9pPr>
                    </a:lstStyle>
                    <a:p>
                      <a:pPr marL="0" marR="0" indent="0" algn="ctr" defTabSz="6094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noProof="0" dirty="0"/>
                        <a:t>THIRD GENERATION ORAL CONTRACEPTIVES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10516">
                <a:tc>
                  <a:txBody>
                    <a:bodyPr/>
                    <a:lstStyle>
                      <a:lvl1pPr marL="0" algn="l" defTabSz="609459" rtl="0" eaLnBrk="1" latinLnBrk="0" hangingPunct="1">
                        <a:defRPr sz="2400" kern="1200">
                          <a:solidFill>
                            <a:schemeClr val="lt1"/>
                          </a:solidFill>
                          <a:latin typeface="Perpetua"/>
                        </a:defRPr>
                      </a:lvl1pPr>
                      <a:lvl2pPr marL="609459" algn="l" defTabSz="609459" rtl="0" eaLnBrk="1" latinLnBrk="0" hangingPunct="1">
                        <a:defRPr sz="2400" kern="1200">
                          <a:solidFill>
                            <a:schemeClr val="lt1"/>
                          </a:solidFill>
                          <a:latin typeface="Perpetua"/>
                        </a:defRPr>
                      </a:lvl2pPr>
                      <a:lvl3pPr marL="1218930" algn="l" defTabSz="609459" rtl="0" eaLnBrk="1" latinLnBrk="0" hangingPunct="1">
                        <a:defRPr sz="2400" kern="1200">
                          <a:solidFill>
                            <a:schemeClr val="lt1"/>
                          </a:solidFill>
                          <a:latin typeface="Perpetua"/>
                        </a:defRPr>
                      </a:lvl3pPr>
                      <a:lvl4pPr marL="1828392" algn="l" defTabSz="609459" rtl="0" eaLnBrk="1" latinLnBrk="0" hangingPunct="1">
                        <a:defRPr sz="2400" kern="1200">
                          <a:solidFill>
                            <a:schemeClr val="lt1"/>
                          </a:solidFill>
                          <a:latin typeface="Perpetua"/>
                        </a:defRPr>
                      </a:lvl4pPr>
                      <a:lvl5pPr marL="2437858" algn="l" defTabSz="609459" rtl="0" eaLnBrk="1" latinLnBrk="0" hangingPunct="1">
                        <a:defRPr sz="2400" kern="1200">
                          <a:solidFill>
                            <a:schemeClr val="lt1"/>
                          </a:solidFill>
                          <a:latin typeface="Perpetua"/>
                        </a:defRPr>
                      </a:lvl5pPr>
                      <a:lvl6pPr marL="3047316" algn="l" defTabSz="609459" rtl="0" eaLnBrk="1" latinLnBrk="0" hangingPunct="1">
                        <a:defRPr sz="2400" kern="1200">
                          <a:solidFill>
                            <a:schemeClr val="lt1"/>
                          </a:solidFill>
                          <a:latin typeface="Perpetua"/>
                        </a:defRPr>
                      </a:lvl6pPr>
                      <a:lvl7pPr marL="3656775" algn="l" defTabSz="609459" rtl="0" eaLnBrk="1" latinLnBrk="0" hangingPunct="1">
                        <a:defRPr sz="2400" kern="1200">
                          <a:solidFill>
                            <a:schemeClr val="lt1"/>
                          </a:solidFill>
                          <a:latin typeface="Perpetua"/>
                        </a:defRPr>
                      </a:lvl7pPr>
                      <a:lvl8pPr marL="4266240" algn="l" defTabSz="609459" rtl="0" eaLnBrk="1" latinLnBrk="0" hangingPunct="1">
                        <a:defRPr sz="2400" kern="1200">
                          <a:solidFill>
                            <a:schemeClr val="lt1"/>
                          </a:solidFill>
                          <a:latin typeface="Perpetua"/>
                        </a:defRPr>
                      </a:lvl8pPr>
                      <a:lvl9pPr marL="4875703" algn="l" defTabSz="609459" rtl="0" eaLnBrk="1" latinLnBrk="0" hangingPunct="1">
                        <a:defRPr sz="2400" kern="1200">
                          <a:solidFill>
                            <a:schemeClr val="lt1"/>
                          </a:solidFill>
                          <a:latin typeface="Perpetua"/>
                        </a:defRPr>
                      </a:lvl9pPr>
                    </a:lstStyle>
                    <a:p>
                      <a:r>
                        <a:rPr lang="en-US" sz="1200" b="1" noProof="0" dirty="0" err="1"/>
                        <a:t>Procoagulatory</a:t>
                      </a:r>
                      <a:r>
                        <a:rPr lang="en-US" sz="1200" b="1" noProof="0" dirty="0"/>
                        <a:t> factors</a:t>
                      </a:r>
                    </a:p>
                    <a:p>
                      <a:r>
                        <a:rPr lang="en-US" sz="1200" noProof="0" dirty="0"/>
                        <a:t>      Prothrombin</a:t>
                      </a:r>
                    </a:p>
                    <a:p>
                      <a:r>
                        <a:rPr lang="en-US" sz="1200" noProof="0" dirty="0"/>
                        <a:t>      Fibrinogen</a:t>
                      </a:r>
                    </a:p>
                    <a:p>
                      <a:r>
                        <a:rPr lang="en-US" sz="1200" baseline="0" noProof="0" dirty="0"/>
                        <a:t>      F VII</a:t>
                      </a:r>
                    </a:p>
                    <a:p>
                      <a:r>
                        <a:rPr lang="en-US" sz="1200" baseline="0" noProof="0" dirty="0"/>
                        <a:t>      F VIII</a:t>
                      </a:r>
                    </a:p>
                    <a:p>
                      <a:r>
                        <a:rPr lang="en-US" sz="1200" baseline="0" noProof="0" dirty="0"/>
                        <a:t>      F X</a:t>
                      </a:r>
                      <a:endParaRPr lang="en-US" sz="1200" b="1" noProof="0" dirty="0"/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609459" rtl="0" eaLnBrk="1" latinLnBrk="0" hangingPunct="1">
                        <a:defRPr sz="2400" kern="1200">
                          <a:solidFill>
                            <a:schemeClr val="lt1"/>
                          </a:solidFill>
                          <a:latin typeface="Perpetua"/>
                        </a:defRPr>
                      </a:lvl1pPr>
                      <a:lvl2pPr marL="609459" algn="l" defTabSz="609459" rtl="0" eaLnBrk="1" latinLnBrk="0" hangingPunct="1">
                        <a:defRPr sz="2400" kern="1200">
                          <a:solidFill>
                            <a:schemeClr val="lt1"/>
                          </a:solidFill>
                          <a:latin typeface="Perpetua"/>
                        </a:defRPr>
                      </a:lvl2pPr>
                      <a:lvl3pPr marL="1218930" algn="l" defTabSz="609459" rtl="0" eaLnBrk="1" latinLnBrk="0" hangingPunct="1">
                        <a:defRPr sz="2400" kern="1200">
                          <a:solidFill>
                            <a:schemeClr val="lt1"/>
                          </a:solidFill>
                          <a:latin typeface="Perpetua"/>
                        </a:defRPr>
                      </a:lvl3pPr>
                      <a:lvl4pPr marL="1828392" algn="l" defTabSz="609459" rtl="0" eaLnBrk="1" latinLnBrk="0" hangingPunct="1">
                        <a:defRPr sz="2400" kern="1200">
                          <a:solidFill>
                            <a:schemeClr val="lt1"/>
                          </a:solidFill>
                          <a:latin typeface="Perpetua"/>
                        </a:defRPr>
                      </a:lvl4pPr>
                      <a:lvl5pPr marL="2437858" algn="l" defTabSz="609459" rtl="0" eaLnBrk="1" latinLnBrk="0" hangingPunct="1">
                        <a:defRPr sz="2400" kern="1200">
                          <a:solidFill>
                            <a:schemeClr val="lt1"/>
                          </a:solidFill>
                          <a:latin typeface="Perpetua"/>
                        </a:defRPr>
                      </a:lvl5pPr>
                      <a:lvl6pPr marL="3047316" algn="l" defTabSz="609459" rtl="0" eaLnBrk="1" latinLnBrk="0" hangingPunct="1">
                        <a:defRPr sz="2400" kern="1200">
                          <a:solidFill>
                            <a:schemeClr val="lt1"/>
                          </a:solidFill>
                          <a:latin typeface="Perpetua"/>
                        </a:defRPr>
                      </a:lvl6pPr>
                      <a:lvl7pPr marL="3656775" algn="l" defTabSz="609459" rtl="0" eaLnBrk="1" latinLnBrk="0" hangingPunct="1">
                        <a:defRPr sz="2400" kern="1200">
                          <a:solidFill>
                            <a:schemeClr val="lt1"/>
                          </a:solidFill>
                          <a:latin typeface="Perpetua"/>
                        </a:defRPr>
                      </a:lvl7pPr>
                      <a:lvl8pPr marL="4266240" algn="l" defTabSz="609459" rtl="0" eaLnBrk="1" latinLnBrk="0" hangingPunct="1">
                        <a:defRPr sz="2400" kern="1200">
                          <a:solidFill>
                            <a:schemeClr val="lt1"/>
                          </a:solidFill>
                          <a:latin typeface="Perpetua"/>
                        </a:defRPr>
                      </a:lvl8pPr>
                      <a:lvl9pPr marL="4875703" algn="l" defTabSz="609459" rtl="0" eaLnBrk="1" latinLnBrk="0" hangingPunct="1">
                        <a:defRPr sz="2400" kern="1200">
                          <a:solidFill>
                            <a:schemeClr val="lt1"/>
                          </a:solidFill>
                          <a:latin typeface="Perpetua"/>
                        </a:defRPr>
                      </a:lvl9pPr>
                    </a:lstStyle>
                    <a:p>
                      <a:endParaRPr lang="en-US" sz="1200" noProof="0" dirty="0"/>
                    </a:p>
                    <a:p>
                      <a:pPr algn="ctr"/>
                      <a:r>
                        <a:rPr lang="en-US" sz="1200" noProof="0" dirty="0"/>
                        <a:t>↑</a:t>
                      </a:r>
                    </a:p>
                    <a:p>
                      <a:pPr algn="ctr"/>
                      <a:r>
                        <a:rPr lang="en-US" sz="1200" noProof="0" dirty="0"/>
                        <a:t>↑</a:t>
                      </a:r>
                    </a:p>
                    <a:p>
                      <a:pPr algn="ctr"/>
                      <a:r>
                        <a:rPr lang="en-US" sz="1200" noProof="0" dirty="0"/>
                        <a:t>↑</a:t>
                      </a:r>
                    </a:p>
                    <a:p>
                      <a:pPr algn="ctr"/>
                      <a:r>
                        <a:rPr lang="en-US" sz="1200" noProof="0" dirty="0"/>
                        <a:t> =</a:t>
                      </a:r>
                    </a:p>
                    <a:p>
                      <a:pPr algn="ctr"/>
                      <a:r>
                        <a:rPr lang="en-US" sz="1200" noProof="0" dirty="0"/>
                        <a:t>↑</a:t>
                      </a:r>
                    </a:p>
                  </a:txBody>
                  <a:tcPr>
                    <a:solidFill>
                      <a:srgbClr val="8EB4E3"/>
                    </a:solidFill>
                  </a:tcPr>
                </a:tc>
                <a:tc>
                  <a:txBody>
                    <a:bodyPr/>
                    <a:lstStyle>
                      <a:lvl1pPr marL="0" algn="l" defTabSz="609459" rtl="0" eaLnBrk="1" latinLnBrk="0" hangingPunct="1">
                        <a:defRPr sz="2400" kern="1200">
                          <a:solidFill>
                            <a:schemeClr val="lt1"/>
                          </a:solidFill>
                          <a:latin typeface="Perpetua"/>
                        </a:defRPr>
                      </a:lvl1pPr>
                      <a:lvl2pPr marL="609459" algn="l" defTabSz="609459" rtl="0" eaLnBrk="1" latinLnBrk="0" hangingPunct="1">
                        <a:defRPr sz="2400" kern="1200">
                          <a:solidFill>
                            <a:schemeClr val="lt1"/>
                          </a:solidFill>
                          <a:latin typeface="Perpetua"/>
                        </a:defRPr>
                      </a:lvl2pPr>
                      <a:lvl3pPr marL="1218930" algn="l" defTabSz="609459" rtl="0" eaLnBrk="1" latinLnBrk="0" hangingPunct="1">
                        <a:defRPr sz="2400" kern="1200">
                          <a:solidFill>
                            <a:schemeClr val="lt1"/>
                          </a:solidFill>
                          <a:latin typeface="Perpetua"/>
                        </a:defRPr>
                      </a:lvl3pPr>
                      <a:lvl4pPr marL="1828392" algn="l" defTabSz="609459" rtl="0" eaLnBrk="1" latinLnBrk="0" hangingPunct="1">
                        <a:defRPr sz="2400" kern="1200">
                          <a:solidFill>
                            <a:schemeClr val="lt1"/>
                          </a:solidFill>
                          <a:latin typeface="Perpetua"/>
                        </a:defRPr>
                      </a:lvl4pPr>
                      <a:lvl5pPr marL="2437858" algn="l" defTabSz="609459" rtl="0" eaLnBrk="1" latinLnBrk="0" hangingPunct="1">
                        <a:defRPr sz="2400" kern="1200">
                          <a:solidFill>
                            <a:schemeClr val="lt1"/>
                          </a:solidFill>
                          <a:latin typeface="Perpetua"/>
                        </a:defRPr>
                      </a:lvl5pPr>
                      <a:lvl6pPr marL="3047316" algn="l" defTabSz="609459" rtl="0" eaLnBrk="1" latinLnBrk="0" hangingPunct="1">
                        <a:defRPr sz="2400" kern="1200">
                          <a:solidFill>
                            <a:schemeClr val="lt1"/>
                          </a:solidFill>
                          <a:latin typeface="Perpetua"/>
                        </a:defRPr>
                      </a:lvl6pPr>
                      <a:lvl7pPr marL="3656775" algn="l" defTabSz="609459" rtl="0" eaLnBrk="1" latinLnBrk="0" hangingPunct="1">
                        <a:defRPr sz="2400" kern="1200">
                          <a:solidFill>
                            <a:schemeClr val="lt1"/>
                          </a:solidFill>
                          <a:latin typeface="Perpetua"/>
                        </a:defRPr>
                      </a:lvl7pPr>
                      <a:lvl8pPr marL="4266240" algn="l" defTabSz="609459" rtl="0" eaLnBrk="1" latinLnBrk="0" hangingPunct="1">
                        <a:defRPr sz="2400" kern="1200">
                          <a:solidFill>
                            <a:schemeClr val="lt1"/>
                          </a:solidFill>
                          <a:latin typeface="Perpetua"/>
                        </a:defRPr>
                      </a:lvl8pPr>
                      <a:lvl9pPr marL="4875703" algn="l" defTabSz="609459" rtl="0" eaLnBrk="1" latinLnBrk="0" hangingPunct="1">
                        <a:defRPr sz="2400" kern="1200">
                          <a:solidFill>
                            <a:schemeClr val="lt1"/>
                          </a:solidFill>
                          <a:latin typeface="Perpetua"/>
                        </a:defRPr>
                      </a:lvl9pPr>
                    </a:lstStyle>
                    <a:p>
                      <a:pPr algn="ctr"/>
                      <a:endParaRPr lang="en-US" sz="1200" noProof="0" dirty="0"/>
                    </a:p>
                    <a:p>
                      <a:pPr algn="ctr"/>
                      <a:r>
                        <a:rPr lang="en-US" sz="1200" noProof="0" dirty="0"/>
                        <a:t>  ↑*</a:t>
                      </a:r>
                    </a:p>
                    <a:p>
                      <a:pPr algn="ctr"/>
                      <a:r>
                        <a:rPr lang="en-US" sz="1200" noProof="0" dirty="0"/>
                        <a:t>↑</a:t>
                      </a:r>
                    </a:p>
                    <a:p>
                      <a:pPr algn="ctr"/>
                      <a:r>
                        <a:rPr lang="en-US" sz="1200" noProof="0" dirty="0"/>
                        <a:t>  ↑*</a:t>
                      </a:r>
                    </a:p>
                    <a:p>
                      <a:pPr algn="ctr"/>
                      <a:r>
                        <a:rPr lang="en-US" sz="1200" noProof="0" dirty="0"/>
                        <a:t>↑</a:t>
                      </a:r>
                    </a:p>
                    <a:p>
                      <a:pPr algn="ctr"/>
                      <a:r>
                        <a:rPr lang="en-US" sz="1200" noProof="0" dirty="0"/>
                        <a:t>↑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5052">
                <a:tc>
                  <a:txBody>
                    <a:bodyPr/>
                    <a:lstStyle>
                      <a:lvl1pPr marL="0" algn="l" defTabSz="609459" rtl="0" eaLnBrk="1" latinLnBrk="0" hangingPunct="1">
                        <a:defRPr sz="2400" kern="1200">
                          <a:solidFill>
                            <a:schemeClr val="lt1"/>
                          </a:solidFill>
                          <a:latin typeface="Perpetua"/>
                        </a:defRPr>
                      </a:lvl1pPr>
                      <a:lvl2pPr marL="609459" algn="l" defTabSz="609459" rtl="0" eaLnBrk="1" latinLnBrk="0" hangingPunct="1">
                        <a:defRPr sz="2400" kern="1200">
                          <a:solidFill>
                            <a:schemeClr val="lt1"/>
                          </a:solidFill>
                          <a:latin typeface="Perpetua"/>
                        </a:defRPr>
                      </a:lvl2pPr>
                      <a:lvl3pPr marL="1218930" algn="l" defTabSz="609459" rtl="0" eaLnBrk="1" latinLnBrk="0" hangingPunct="1">
                        <a:defRPr sz="2400" kern="1200">
                          <a:solidFill>
                            <a:schemeClr val="lt1"/>
                          </a:solidFill>
                          <a:latin typeface="Perpetua"/>
                        </a:defRPr>
                      </a:lvl3pPr>
                      <a:lvl4pPr marL="1828392" algn="l" defTabSz="609459" rtl="0" eaLnBrk="1" latinLnBrk="0" hangingPunct="1">
                        <a:defRPr sz="2400" kern="1200">
                          <a:solidFill>
                            <a:schemeClr val="lt1"/>
                          </a:solidFill>
                          <a:latin typeface="Perpetua"/>
                        </a:defRPr>
                      </a:lvl4pPr>
                      <a:lvl5pPr marL="2437858" algn="l" defTabSz="609459" rtl="0" eaLnBrk="1" latinLnBrk="0" hangingPunct="1">
                        <a:defRPr sz="2400" kern="1200">
                          <a:solidFill>
                            <a:schemeClr val="lt1"/>
                          </a:solidFill>
                          <a:latin typeface="Perpetua"/>
                        </a:defRPr>
                      </a:lvl5pPr>
                      <a:lvl6pPr marL="3047316" algn="l" defTabSz="609459" rtl="0" eaLnBrk="1" latinLnBrk="0" hangingPunct="1">
                        <a:defRPr sz="2400" kern="1200">
                          <a:solidFill>
                            <a:schemeClr val="lt1"/>
                          </a:solidFill>
                          <a:latin typeface="Perpetua"/>
                        </a:defRPr>
                      </a:lvl6pPr>
                      <a:lvl7pPr marL="3656775" algn="l" defTabSz="609459" rtl="0" eaLnBrk="1" latinLnBrk="0" hangingPunct="1">
                        <a:defRPr sz="2400" kern="1200">
                          <a:solidFill>
                            <a:schemeClr val="lt1"/>
                          </a:solidFill>
                          <a:latin typeface="Perpetua"/>
                        </a:defRPr>
                      </a:lvl7pPr>
                      <a:lvl8pPr marL="4266240" algn="l" defTabSz="609459" rtl="0" eaLnBrk="1" latinLnBrk="0" hangingPunct="1">
                        <a:defRPr sz="2400" kern="1200">
                          <a:solidFill>
                            <a:schemeClr val="lt1"/>
                          </a:solidFill>
                          <a:latin typeface="Perpetua"/>
                        </a:defRPr>
                      </a:lvl8pPr>
                      <a:lvl9pPr marL="4875703" algn="l" defTabSz="609459" rtl="0" eaLnBrk="1" latinLnBrk="0" hangingPunct="1">
                        <a:defRPr sz="2400" kern="1200">
                          <a:solidFill>
                            <a:schemeClr val="lt1"/>
                          </a:solidFill>
                          <a:latin typeface="Perpetua"/>
                        </a:defRPr>
                      </a:lvl9pPr>
                    </a:lstStyle>
                    <a:p>
                      <a:r>
                        <a:rPr lang="en-US" sz="1200" b="1" noProof="0" dirty="0" err="1"/>
                        <a:t>Anticoagulatory</a:t>
                      </a:r>
                      <a:r>
                        <a:rPr lang="en-US" sz="1200" b="1" noProof="0" dirty="0"/>
                        <a:t> factors</a:t>
                      </a:r>
                    </a:p>
                    <a:p>
                      <a:r>
                        <a:rPr lang="en-US" sz="1200" noProof="0" dirty="0"/>
                        <a:t>      </a:t>
                      </a:r>
                      <a:r>
                        <a:rPr lang="en-US" sz="1200" noProof="0" dirty="0" err="1"/>
                        <a:t>Antithrombin</a:t>
                      </a:r>
                      <a:endParaRPr lang="en-US" sz="1200" noProof="0" dirty="0"/>
                    </a:p>
                    <a:p>
                      <a:r>
                        <a:rPr lang="en-US" sz="1200" noProof="0" dirty="0"/>
                        <a:t>      Protein C</a:t>
                      </a:r>
                    </a:p>
                    <a:p>
                      <a:r>
                        <a:rPr lang="en-US" sz="1200" noProof="0" dirty="0"/>
                        <a:t>      Protein S</a:t>
                      </a:r>
                    </a:p>
                    <a:p>
                      <a:r>
                        <a:rPr lang="en-US" sz="1200" noProof="0" dirty="0"/>
                        <a:t>      </a:t>
                      </a:r>
                      <a:r>
                        <a:rPr lang="en-US" sz="1200" noProof="0" dirty="0" err="1"/>
                        <a:t>APCsr</a:t>
                      </a:r>
                      <a:r>
                        <a:rPr lang="en-US" sz="1200" noProof="0" dirty="0"/>
                        <a:t>**</a:t>
                      </a:r>
                      <a:endParaRPr lang="en-US" sz="1200" b="1" noProof="0" dirty="0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609459" rtl="0" eaLnBrk="1" latinLnBrk="0" hangingPunct="1">
                        <a:defRPr sz="2400" kern="1200">
                          <a:solidFill>
                            <a:schemeClr val="lt1"/>
                          </a:solidFill>
                          <a:latin typeface="Perpetua"/>
                        </a:defRPr>
                      </a:lvl1pPr>
                      <a:lvl2pPr marL="609459" algn="l" defTabSz="609459" rtl="0" eaLnBrk="1" latinLnBrk="0" hangingPunct="1">
                        <a:defRPr sz="2400" kern="1200">
                          <a:solidFill>
                            <a:schemeClr val="lt1"/>
                          </a:solidFill>
                          <a:latin typeface="Perpetua"/>
                        </a:defRPr>
                      </a:lvl2pPr>
                      <a:lvl3pPr marL="1218930" algn="l" defTabSz="609459" rtl="0" eaLnBrk="1" latinLnBrk="0" hangingPunct="1">
                        <a:defRPr sz="2400" kern="1200">
                          <a:solidFill>
                            <a:schemeClr val="lt1"/>
                          </a:solidFill>
                          <a:latin typeface="Perpetua"/>
                        </a:defRPr>
                      </a:lvl3pPr>
                      <a:lvl4pPr marL="1828392" algn="l" defTabSz="609459" rtl="0" eaLnBrk="1" latinLnBrk="0" hangingPunct="1">
                        <a:defRPr sz="2400" kern="1200">
                          <a:solidFill>
                            <a:schemeClr val="lt1"/>
                          </a:solidFill>
                          <a:latin typeface="Perpetua"/>
                        </a:defRPr>
                      </a:lvl4pPr>
                      <a:lvl5pPr marL="2437858" algn="l" defTabSz="609459" rtl="0" eaLnBrk="1" latinLnBrk="0" hangingPunct="1">
                        <a:defRPr sz="2400" kern="1200">
                          <a:solidFill>
                            <a:schemeClr val="lt1"/>
                          </a:solidFill>
                          <a:latin typeface="Perpetua"/>
                        </a:defRPr>
                      </a:lvl5pPr>
                      <a:lvl6pPr marL="3047316" algn="l" defTabSz="609459" rtl="0" eaLnBrk="1" latinLnBrk="0" hangingPunct="1">
                        <a:defRPr sz="2400" kern="1200">
                          <a:solidFill>
                            <a:schemeClr val="lt1"/>
                          </a:solidFill>
                          <a:latin typeface="Perpetua"/>
                        </a:defRPr>
                      </a:lvl6pPr>
                      <a:lvl7pPr marL="3656775" algn="l" defTabSz="609459" rtl="0" eaLnBrk="1" latinLnBrk="0" hangingPunct="1">
                        <a:defRPr sz="2400" kern="1200">
                          <a:solidFill>
                            <a:schemeClr val="lt1"/>
                          </a:solidFill>
                          <a:latin typeface="Perpetua"/>
                        </a:defRPr>
                      </a:lvl7pPr>
                      <a:lvl8pPr marL="4266240" algn="l" defTabSz="609459" rtl="0" eaLnBrk="1" latinLnBrk="0" hangingPunct="1">
                        <a:defRPr sz="2400" kern="1200">
                          <a:solidFill>
                            <a:schemeClr val="lt1"/>
                          </a:solidFill>
                          <a:latin typeface="Perpetua"/>
                        </a:defRPr>
                      </a:lvl8pPr>
                      <a:lvl9pPr marL="4875703" algn="l" defTabSz="609459" rtl="0" eaLnBrk="1" latinLnBrk="0" hangingPunct="1">
                        <a:defRPr sz="2400" kern="1200">
                          <a:solidFill>
                            <a:schemeClr val="lt1"/>
                          </a:solidFill>
                          <a:latin typeface="Perpetua"/>
                        </a:defRPr>
                      </a:lvl9pPr>
                    </a:lstStyle>
                    <a:p>
                      <a:pPr algn="ctr"/>
                      <a:endParaRPr lang="en-US" sz="1200" noProof="0" dirty="0"/>
                    </a:p>
                    <a:p>
                      <a:pPr algn="ctr"/>
                      <a:r>
                        <a:rPr lang="en-US" sz="1200" noProof="0" dirty="0"/>
                        <a:t> =</a:t>
                      </a:r>
                    </a:p>
                    <a:p>
                      <a:pPr algn="ctr"/>
                      <a:r>
                        <a:rPr lang="en-US" sz="1200" noProof="0" dirty="0"/>
                        <a:t>↑</a:t>
                      </a:r>
                    </a:p>
                    <a:p>
                      <a:pPr algn="ctr"/>
                      <a:r>
                        <a:rPr lang="en-US" sz="1200" noProof="0" dirty="0"/>
                        <a:t>↓</a:t>
                      </a:r>
                    </a:p>
                    <a:p>
                      <a:pPr marL="0" marR="0" lvl="0" indent="0" algn="ctr" defTabSz="6094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noProof="0" dirty="0"/>
                        <a:t> ↑</a:t>
                      </a:r>
                    </a:p>
                  </a:txBody>
                  <a:tcPr>
                    <a:solidFill>
                      <a:srgbClr val="8EB4E3"/>
                    </a:solidFill>
                  </a:tcPr>
                </a:tc>
                <a:tc>
                  <a:txBody>
                    <a:bodyPr/>
                    <a:lstStyle>
                      <a:lvl1pPr marL="0" algn="l" defTabSz="609459" rtl="0" eaLnBrk="1" latinLnBrk="0" hangingPunct="1">
                        <a:defRPr sz="2400" kern="1200">
                          <a:solidFill>
                            <a:schemeClr val="lt1"/>
                          </a:solidFill>
                          <a:latin typeface="Perpetua"/>
                        </a:defRPr>
                      </a:lvl1pPr>
                      <a:lvl2pPr marL="609459" algn="l" defTabSz="609459" rtl="0" eaLnBrk="1" latinLnBrk="0" hangingPunct="1">
                        <a:defRPr sz="2400" kern="1200">
                          <a:solidFill>
                            <a:schemeClr val="lt1"/>
                          </a:solidFill>
                          <a:latin typeface="Perpetua"/>
                        </a:defRPr>
                      </a:lvl2pPr>
                      <a:lvl3pPr marL="1218930" algn="l" defTabSz="609459" rtl="0" eaLnBrk="1" latinLnBrk="0" hangingPunct="1">
                        <a:defRPr sz="2400" kern="1200">
                          <a:solidFill>
                            <a:schemeClr val="lt1"/>
                          </a:solidFill>
                          <a:latin typeface="Perpetua"/>
                        </a:defRPr>
                      </a:lvl3pPr>
                      <a:lvl4pPr marL="1828392" algn="l" defTabSz="609459" rtl="0" eaLnBrk="1" latinLnBrk="0" hangingPunct="1">
                        <a:defRPr sz="2400" kern="1200">
                          <a:solidFill>
                            <a:schemeClr val="lt1"/>
                          </a:solidFill>
                          <a:latin typeface="Perpetua"/>
                        </a:defRPr>
                      </a:lvl4pPr>
                      <a:lvl5pPr marL="2437858" algn="l" defTabSz="609459" rtl="0" eaLnBrk="1" latinLnBrk="0" hangingPunct="1">
                        <a:defRPr sz="2400" kern="1200">
                          <a:solidFill>
                            <a:schemeClr val="lt1"/>
                          </a:solidFill>
                          <a:latin typeface="Perpetua"/>
                        </a:defRPr>
                      </a:lvl5pPr>
                      <a:lvl6pPr marL="3047316" algn="l" defTabSz="609459" rtl="0" eaLnBrk="1" latinLnBrk="0" hangingPunct="1">
                        <a:defRPr sz="2400" kern="1200">
                          <a:solidFill>
                            <a:schemeClr val="lt1"/>
                          </a:solidFill>
                          <a:latin typeface="Perpetua"/>
                        </a:defRPr>
                      </a:lvl6pPr>
                      <a:lvl7pPr marL="3656775" algn="l" defTabSz="609459" rtl="0" eaLnBrk="1" latinLnBrk="0" hangingPunct="1">
                        <a:defRPr sz="2400" kern="1200">
                          <a:solidFill>
                            <a:schemeClr val="lt1"/>
                          </a:solidFill>
                          <a:latin typeface="Perpetua"/>
                        </a:defRPr>
                      </a:lvl7pPr>
                      <a:lvl8pPr marL="4266240" algn="l" defTabSz="609459" rtl="0" eaLnBrk="1" latinLnBrk="0" hangingPunct="1">
                        <a:defRPr sz="2400" kern="1200">
                          <a:solidFill>
                            <a:schemeClr val="lt1"/>
                          </a:solidFill>
                          <a:latin typeface="Perpetua"/>
                        </a:defRPr>
                      </a:lvl8pPr>
                      <a:lvl9pPr marL="4875703" algn="l" defTabSz="609459" rtl="0" eaLnBrk="1" latinLnBrk="0" hangingPunct="1">
                        <a:defRPr sz="2400" kern="1200">
                          <a:solidFill>
                            <a:schemeClr val="lt1"/>
                          </a:solidFill>
                          <a:latin typeface="Perpetua"/>
                        </a:defRPr>
                      </a:lvl9pPr>
                    </a:lstStyle>
                    <a:p>
                      <a:pPr algn="ctr"/>
                      <a:endParaRPr lang="en-US" sz="1200" noProof="0" dirty="0"/>
                    </a:p>
                    <a:p>
                      <a:pPr algn="ctr"/>
                      <a:r>
                        <a:rPr lang="en-US" sz="1200" noProof="0" dirty="0"/>
                        <a:t>↓</a:t>
                      </a:r>
                    </a:p>
                    <a:p>
                      <a:pPr algn="ctr"/>
                      <a:r>
                        <a:rPr lang="en-US" sz="1200" noProof="0" dirty="0"/>
                        <a:t>↑</a:t>
                      </a:r>
                    </a:p>
                    <a:p>
                      <a:pPr algn="ctr"/>
                      <a:r>
                        <a:rPr lang="en-US" sz="1200" noProof="0" dirty="0"/>
                        <a:t>  ↓*</a:t>
                      </a:r>
                    </a:p>
                    <a:p>
                      <a:pPr algn="ctr"/>
                      <a:r>
                        <a:rPr lang="en-US" sz="1200" noProof="0" dirty="0"/>
                        <a:t>↑*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8660">
                <a:tc>
                  <a:txBody>
                    <a:bodyPr/>
                    <a:lstStyle>
                      <a:lvl1pPr marL="0" algn="l" defTabSz="609459" rtl="0" eaLnBrk="1" latinLnBrk="0" hangingPunct="1">
                        <a:defRPr sz="2400" kern="1200">
                          <a:solidFill>
                            <a:schemeClr val="lt1"/>
                          </a:solidFill>
                          <a:latin typeface="Perpetua"/>
                        </a:defRPr>
                      </a:lvl1pPr>
                      <a:lvl2pPr marL="609459" algn="l" defTabSz="609459" rtl="0" eaLnBrk="1" latinLnBrk="0" hangingPunct="1">
                        <a:defRPr sz="2400" kern="1200">
                          <a:solidFill>
                            <a:schemeClr val="lt1"/>
                          </a:solidFill>
                          <a:latin typeface="Perpetua"/>
                        </a:defRPr>
                      </a:lvl2pPr>
                      <a:lvl3pPr marL="1218930" algn="l" defTabSz="609459" rtl="0" eaLnBrk="1" latinLnBrk="0" hangingPunct="1">
                        <a:defRPr sz="2400" kern="1200">
                          <a:solidFill>
                            <a:schemeClr val="lt1"/>
                          </a:solidFill>
                          <a:latin typeface="Perpetua"/>
                        </a:defRPr>
                      </a:lvl3pPr>
                      <a:lvl4pPr marL="1828392" algn="l" defTabSz="609459" rtl="0" eaLnBrk="1" latinLnBrk="0" hangingPunct="1">
                        <a:defRPr sz="2400" kern="1200">
                          <a:solidFill>
                            <a:schemeClr val="lt1"/>
                          </a:solidFill>
                          <a:latin typeface="Perpetua"/>
                        </a:defRPr>
                      </a:lvl4pPr>
                      <a:lvl5pPr marL="2437858" algn="l" defTabSz="609459" rtl="0" eaLnBrk="1" latinLnBrk="0" hangingPunct="1">
                        <a:defRPr sz="2400" kern="1200">
                          <a:solidFill>
                            <a:schemeClr val="lt1"/>
                          </a:solidFill>
                          <a:latin typeface="Perpetua"/>
                        </a:defRPr>
                      </a:lvl5pPr>
                      <a:lvl6pPr marL="3047316" algn="l" defTabSz="609459" rtl="0" eaLnBrk="1" latinLnBrk="0" hangingPunct="1">
                        <a:defRPr sz="2400" kern="1200">
                          <a:solidFill>
                            <a:schemeClr val="lt1"/>
                          </a:solidFill>
                          <a:latin typeface="Perpetua"/>
                        </a:defRPr>
                      </a:lvl6pPr>
                      <a:lvl7pPr marL="3656775" algn="l" defTabSz="609459" rtl="0" eaLnBrk="1" latinLnBrk="0" hangingPunct="1">
                        <a:defRPr sz="2400" kern="1200">
                          <a:solidFill>
                            <a:schemeClr val="lt1"/>
                          </a:solidFill>
                          <a:latin typeface="Perpetua"/>
                        </a:defRPr>
                      </a:lvl7pPr>
                      <a:lvl8pPr marL="4266240" algn="l" defTabSz="609459" rtl="0" eaLnBrk="1" latinLnBrk="0" hangingPunct="1">
                        <a:defRPr sz="2400" kern="1200">
                          <a:solidFill>
                            <a:schemeClr val="lt1"/>
                          </a:solidFill>
                          <a:latin typeface="Perpetua"/>
                        </a:defRPr>
                      </a:lvl8pPr>
                      <a:lvl9pPr marL="4875703" algn="l" defTabSz="609459" rtl="0" eaLnBrk="1" latinLnBrk="0" hangingPunct="1">
                        <a:defRPr sz="2400" kern="1200">
                          <a:solidFill>
                            <a:schemeClr val="lt1"/>
                          </a:solidFill>
                          <a:latin typeface="Perpetua"/>
                        </a:defRPr>
                      </a:lvl9pPr>
                    </a:lstStyle>
                    <a:p>
                      <a:r>
                        <a:rPr lang="en-US" sz="1200" b="1" noProof="0" dirty="0"/>
                        <a:t>Fibrinolysis</a:t>
                      </a:r>
                    </a:p>
                    <a:p>
                      <a:r>
                        <a:rPr lang="en-US" sz="1200" noProof="0" dirty="0"/>
                        <a:t>      TAFI</a:t>
                      </a:r>
                      <a:endParaRPr lang="en-US" sz="1200" b="1" noProof="0" dirty="0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609459" rtl="0" eaLnBrk="1" latinLnBrk="0" hangingPunct="1">
                        <a:defRPr sz="2400" kern="1200">
                          <a:solidFill>
                            <a:schemeClr val="lt1"/>
                          </a:solidFill>
                          <a:latin typeface="Perpetua"/>
                        </a:defRPr>
                      </a:lvl1pPr>
                      <a:lvl2pPr marL="609459" algn="l" defTabSz="609459" rtl="0" eaLnBrk="1" latinLnBrk="0" hangingPunct="1">
                        <a:defRPr sz="2400" kern="1200">
                          <a:solidFill>
                            <a:schemeClr val="lt1"/>
                          </a:solidFill>
                          <a:latin typeface="Perpetua"/>
                        </a:defRPr>
                      </a:lvl2pPr>
                      <a:lvl3pPr marL="1218930" algn="l" defTabSz="609459" rtl="0" eaLnBrk="1" latinLnBrk="0" hangingPunct="1">
                        <a:defRPr sz="2400" kern="1200">
                          <a:solidFill>
                            <a:schemeClr val="lt1"/>
                          </a:solidFill>
                          <a:latin typeface="Perpetua"/>
                        </a:defRPr>
                      </a:lvl3pPr>
                      <a:lvl4pPr marL="1828392" algn="l" defTabSz="609459" rtl="0" eaLnBrk="1" latinLnBrk="0" hangingPunct="1">
                        <a:defRPr sz="2400" kern="1200">
                          <a:solidFill>
                            <a:schemeClr val="lt1"/>
                          </a:solidFill>
                          <a:latin typeface="Perpetua"/>
                        </a:defRPr>
                      </a:lvl4pPr>
                      <a:lvl5pPr marL="2437858" algn="l" defTabSz="609459" rtl="0" eaLnBrk="1" latinLnBrk="0" hangingPunct="1">
                        <a:defRPr sz="2400" kern="1200">
                          <a:solidFill>
                            <a:schemeClr val="lt1"/>
                          </a:solidFill>
                          <a:latin typeface="Perpetua"/>
                        </a:defRPr>
                      </a:lvl5pPr>
                      <a:lvl6pPr marL="3047316" algn="l" defTabSz="609459" rtl="0" eaLnBrk="1" latinLnBrk="0" hangingPunct="1">
                        <a:defRPr sz="2400" kern="1200">
                          <a:solidFill>
                            <a:schemeClr val="lt1"/>
                          </a:solidFill>
                          <a:latin typeface="Perpetua"/>
                        </a:defRPr>
                      </a:lvl6pPr>
                      <a:lvl7pPr marL="3656775" algn="l" defTabSz="609459" rtl="0" eaLnBrk="1" latinLnBrk="0" hangingPunct="1">
                        <a:defRPr sz="2400" kern="1200">
                          <a:solidFill>
                            <a:schemeClr val="lt1"/>
                          </a:solidFill>
                          <a:latin typeface="Perpetua"/>
                        </a:defRPr>
                      </a:lvl7pPr>
                      <a:lvl8pPr marL="4266240" algn="l" defTabSz="609459" rtl="0" eaLnBrk="1" latinLnBrk="0" hangingPunct="1">
                        <a:defRPr sz="2400" kern="1200">
                          <a:solidFill>
                            <a:schemeClr val="lt1"/>
                          </a:solidFill>
                          <a:latin typeface="Perpetua"/>
                        </a:defRPr>
                      </a:lvl8pPr>
                      <a:lvl9pPr marL="4875703" algn="l" defTabSz="609459" rtl="0" eaLnBrk="1" latinLnBrk="0" hangingPunct="1">
                        <a:defRPr sz="2400" kern="1200">
                          <a:solidFill>
                            <a:schemeClr val="lt1"/>
                          </a:solidFill>
                          <a:latin typeface="Perpetua"/>
                        </a:defRPr>
                      </a:lvl9pPr>
                    </a:lstStyle>
                    <a:p>
                      <a:pPr algn="ctr"/>
                      <a:r>
                        <a:rPr lang="en-US" sz="1200" noProof="0" dirty="0"/>
                        <a:t>↑</a:t>
                      </a:r>
                    </a:p>
                  </a:txBody>
                  <a:tcPr>
                    <a:solidFill>
                      <a:srgbClr val="8EB4E3"/>
                    </a:solidFill>
                  </a:tcPr>
                </a:tc>
                <a:tc>
                  <a:txBody>
                    <a:bodyPr/>
                    <a:lstStyle>
                      <a:lvl1pPr marL="0" algn="l" defTabSz="609459" rtl="0" eaLnBrk="1" latinLnBrk="0" hangingPunct="1">
                        <a:defRPr sz="2400" kern="1200">
                          <a:solidFill>
                            <a:schemeClr val="lt1"/>
                          </a:solidFill>
                          <a:latin typeface="Perpetua"/>
                        </a:defRPr>
                      </a:lvl1pPr>
                      <a:lvl2pPr marL="609459" algn="l" defTabSz="609459" rtl="0" eaLnBrk="1" latinLnBrk="0" hangingPunct="1">
                        <a:defRPr sz="2400" kern="1200">
                          <a:solidFill>
                            <a:schemeClr val="lt1"/>
                          </a:solidFill>
                          <a:latin typeface="Perpetua"/>
                        </a:defRPr>
                      </a:lvl2pPr>
                      <a:lvl3pPr marL="1218930" algn="l" defTabSz="609459" rtl="0" eaLnBrk="1" latinLnBrk="0" hangingPunct="1">
                        <a:defRPr sz="2400" kern="1200">
                          <a:solidFill>
                            <a:schemeClr val="lt1"/>
                          </a:solidFill>
                          <a:latin typeface="Perpetua"/>
                        </a:defRPr>
                      </a:lvl3pPr>
                      <a:lvl4pPr marL="1828392" algn="l" defTabSz="609459" rtl="0" eaLnBrk="1" latinLnBrk="0" hangingPunct="1">
                        <a:defRPr sz="2400" kern="1200">
                          <a:solidFill>
                            <a:schemeClr val="lt1"/>
                          </a:solidFill>
                          <a:latin typeface="Perpetua"/>
                        </a:defRPr>
                      </a:lvl4pPr>
                      <a:lvl5pPr marL="2437858" algn="l" defTabSz="609459" rtl="0" eaLnBrk="1" latinLnBrk="0" hangingPunct="1">
                        <a:defRPr sz="2400" kern="1200">
                          <a:solidFill>
                            <a:schemeClr val="lt1"/>
                          </a:solidFill>
                          <a:latin typeface="Perpetua"/>
                        </a:defRPr>
                      </a:lvl5pPr>
                      <a:lvl6pPr marL="3047316" algn="l" defTabSz="609459" rtl="0" eaLnBrk="1" latinLnBrk="0" hangingPunct="1">
                        <a:defRPr sz="2400" kern="1200">
                          <a:solidFill>
                            <a:schemeClr val="lt1"/>
                          </a:solidFill>
                          <a:latin typeface="Perpetua"/>
                        </a:defRPr>
                      </a:lvl6pPr>
                      <a:lvl7pPr marL="3656775" algn="l" defTabSz="609459" rtl="0" eaLnBrk="1" latinLnBrk="0" hangingPunct="1">
                        <a:defRPr sz="2400" kern="1200">
                          <a:solidFill>
                            <a:schemeClr val="lt1"/>
                          </a:solidFill>
                          <a:latin typeface="Perpetua"/>
                        </a:defRPr>
                      </a:lvl7pPr>
                      <a:lvl8pPr marL="4266240" algn="l" defTabSz="609459" rtl="0" eaLnBrk="1" latinLnBrk="0" hangingPunct="1">
                        <a:defRPr sz="2400" kern="1200">
                          <a:solidFill>
                            <a:schemeClr val="lt1"/>
                          </a:solidFill>
                          <a:latin typeface="Perpetua"/>
                        </a:defRPr>
                      </a:lvl8pPr>
                      <a:lvl9pPr marL="4875703" algn="l" defTabSz="609459" rtl="0" eaLnBrk="1" latinLnBrk="0" hangingPunct="1">
                        <a:defRPr sz="2400" kern="1200">
                          <a:solidFill>
                            <a:schemeClr val="lt1"/>
                          </a:solidFill>
                          <a:latin typeface="Perpetua"/>
                        </a:defRPr>
                      </a:lvl9pPr>
                    </a:lstStyle>
                    <a:p>
                      <a:pPr algn="ctr"/>
                      <a:r>
                        <a:rPr lang="en-US" sz="1200" noProof="0" dirty="0"/>
                        <a:t>↑*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5" name="Rectangle 14">
            <a:extLst>
              <a:ext uri="{FF2B5EF4-FFF2-40B4-BE49-F238E27FC236}">
                <a16:creationId xmlns:a16="http://schemas.microsoft.com/office/drawing/2014/main" id="{EEF480C1-6E49-4564-9680-22E41C2AD9EE}"/>
              </a:ext>
            </a:extLst>
          </p:cNvPr>
          <p:cNvSpPr/>
          <p:nvPr/>
        </p:nvSpPr>
        <p:spPr>
          <a:xfrm>
            <a:off x="1086556" y="6025340"/>
            <a:ext cx="10343694" cy="438580"/>
          </a:xfrm>
          <a:prstGeom prst="rect">
            <a:avLst/>
          </a:prstGeom>
        </p:spPr>
        <p:txBody>
          <a:bodyPr wrap="square" lIns="68579" tIns="34289" rIns="68579" bIns="34289">
            <a:spAutoFit/>
          </a:bodyPr>
          <a:lstStyle/>
          <a:p>
            <a:pPr defTabSz="685647"/>
            <a:r>
              <a:rPr lang="en-GB" sz="800" i="1" dirty="0">
                <a:solidFill>
                  <a:srgbClr val="7F7F7F"/>
                </a:solidFill>
                <a:latin typeface="Calibri"/>
              </a:rPr>
              <a:t>* </a:t>
            </a:r>
            <a:r>
              <a:rPr lang="en-GB" sz="1200" i="1" dirty="0">
                <a:solidFill>
                  <a:srgbClr val="7F7F7F"/>
                </a:solidFill>
                <a:latin typeface="Calibri"/>
              </a:rPr>
              <a:t>Significant differences between users of second (2</a:t>
            </a:r>
            <a:r>
              <a:rPr lang="en-GB" sz="1200" i="1" baseline="30000" dirty="0">
                <a:solidFill>
                  <a:srgbClr val="7F7F7F"/>
                </a:solidFill>
                <a:latin typeface="Calibri"/>
              </a:rPr>
              <a:t>nd</a:t>
            </a:r>
            <a:r>
              <a:rPr lang="en-GB" sz="1200" i="1" dirty="0">
                <a:solidFill>
                  <a:srgbClr val="7F7F7F"/>
                </a:solidFill>
                <a:latin typeface="Calibri"/>
              </a:rPr>
              <a:t> gen) and third (3</a:t>
            </a:r>
            <a:r>
              <a:rPr lang="en-GB" sz="1200" i="1" baseline="30000" dirty="0">
                <a:solidFill>
                  <a:srgbClr val="7F7F7F"/>
                </a:solidFill>
                <a:latin typeface="Calibri"/>
              </a:rPr>
              <a:t>rd</a:t>
            </a:r>
            <a:r>
              <a:rPr lang="en-GB" sz="1200" i="1" dirty="0">
                <a:solidFill>
                  <a:srgbClr val="7F7F7F"/>
                </a:solidFill>
                <a:latin typeface="Calibri"/>
              </a:rPr>
              <a:t> gen) generation oral contraceptives (p&lt;0.05). ;** APC: activated protein C sensitivity ratio </a:t>
            </a:r>
            <a:br>
              <a:rPr lang="en-GB" sz="1200" i="1" dirty="0">
                <a:solidFill>
                  <a:srgbClr val="7F7F7F"/>
                </a:solidFill>
                <a:latin typeface="Calibri"/>
              </a:rPr>
            </a:br>
            <a:endParaRPr lang="en-GB" sz="1200" i="1" dirty="0">
              <a:solidFill>
                <a:srgbClr val="7F7F7F"/>
              </a:solidFill>
              <a:latin typeface="Calibri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9B742C9-D40E-4E8D-A2E8-46820A86671E}"/>
              </a:ext>
            </a:extLst>
          </p:cNvPr>
          <p:cNvSpPr/>
          <p:nvPr/>
        </p:nvSpPr>
        <p:spPr>
          <a:xfrm>
            <a:off x="455685" y="2785474"/>
            <a:ext cx="611591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i="1" dirty="0" err="1">
                <a:solidFill>
                  <a:schemeClr val="bg1">
                    <a:lumMod val="50000"/>
                  </a:schemeClr>
                </a:solidFill>
              </a:rPr>
              <a:t>Effects</a:t>
            </a:r>
            <a:r>
              <a:rPr lang="fr-FR" sz="1400" i="1" dirty="0">
                <a:solidFill>
                  <a:schemeClr val="bg1">
                    <a:lumMod val="50000"/>
                  </a:schemeClr>
                </a:solidFill>
              </a:rPr>
              <a:t> of oral contraceptives on </a:t>
            </a:r>
            <a:r>
              <a:rPr lang="fr-FR" sz="1400" i="1" dirty="0" err="1">
                <a:solidFill>
                  <a:schemeClr val="bg1">
                    <a:lumMod val="50000"/>
                  </a:schemeClr>
                </a:solidFill>
              </a:rPr>
              <a:t>haemostatic</a:t>
            </a:r>
            <a:r>
              <a:rPr lang="fr-FR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FR" sz="1400" i="1" dirty="0" err="1">
                <a:solidFill>
                  <a:schemeClr val="bg1">
                    <a:lumMod val="50000"/>
                  </a:schemeClr>
                </a:solidFill>
              </a:rPr>
              <a:t>parameters</a:t>
            </a:r>
            <a:r>
              <a:rPr lang="fr-FR" sz="1400" i="1" dirty="0">
                <a:solidFill>
                  <a:schemeClr val="bg1">
                    <a:lumMod val="50000"/>
                  </a:schemeClr>
                </a:solidFill>
              </a:rPr>
              <a:t>. </a:t>
            </a:r>
            <a:r>
              <a:rPr lang="fr-FR" sz="1400" i="1" dirty="0" err="1">
                <a:solidFill>
                  <a:schemeClr val="bg1">
                    <a:lumMod val="50000"/>
                  </a:schemeClr>
                </a:solidFill>
              </a:rPr>
              <a:t>Adapted</a:t>
            </a:r>
            <a:r>
              <a:rPr lang="fr-FR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FR" sz="1400" i="1" dirty="0" err="1">
                <a:solidFill>
                  <a:schemeClr val="bg1">
                    <a:lumMod val="50000"/>
                  </a:schemeClr>
                </a:solidFill>
              </a:rPr>
              <a:t>from</a:t>
            </a:r>
            <a:r>
              <a:rPr lang="fr-FR" sz="1400" i="1" dirty="0">
                <a:solidFill>
                  <a:schemeClr val="bg1">
                    <a:lumMod val="50000"/>
                  </a:schemeClr>
                </a:solidFill>
              </a:rPr>
              <a:t> (4)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729F3E3-8BFE-43A7-8123-6A6101765FA1}"/>
              </a:ext>
            </a:extLst>
          </p:cNvPr>
          <p:cNvSpPr/>
          <p:nvPr/>
        </p:nvSpPr>
        <p:spPr>
          <a:xfrm>
            <a:off x="615734" y="6240869"/>
            <a:ext cx="1091187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50" i="1" dirty="0">
                <a:solidFill>
                  <a:srgbClr val="7F7F7F"/>
                </a:solidFill>
              </a:rPr>
              <a:t>CDC: </a:t>
            </a:r>
            <a:r>
              <a:rPr lang="en-GB" sz="1050" i="1" dirty="0" err="1">
                <a:solidFill>
                  <a:srgbClr val="7F7F7F"/>
                </a:solidFill>
              </a:rPr>
              <a:t>Centers</a:t>
            </a:r>
            <a:r>
              <a:rPr lang="en-GB" sz="1050" i="1" dirty="0">
                <a:solidFill>
                  <a:srgbClr val="7F7F7F"/>
                </a:solidFill>
              </a:rPr>
              <a:t> for Disease Control and Prevention ; (1) </a:t>
            </a:r>
            <a:r>
              <a:rPr lang="en-GB" sz="1050" i="1" dirty="0" err="1">
                <a:solidFill>
                  <a:srgbClr val="7F7F7F"/>
                </a:solidFill>
              </a:rPr>
              <a:t>Trenor</a:t>
            </a:r>
            <a:r>
              <a:rPr lang="en-GB" sz="1050" i="1" dirty="0">
                <a:solidFill>
                  <a:srgbClr val="7F7F7F"/>
                </a:solidFill>
              </a:rPr>
              <a:t> CC  et al. Hormonal Contraception and Thrombotic Risk: A Multidisciplinary Approach. PEDIATRICS 2011;127:347-357. ; (2) </a:t>
            </a:r>
            <a:r>
              <a:rPr lang="en-GB" sz="1050" i="1" dirty="0" err="1">
                <a:solidFill>
                  <a:schemeClr val="bg1">
                    <a:lumMod val="50000"/>
                  </a:schemeClr>
                </a:solidFill>
              </a:rPr>
              <a:t>Plu</a:t>
            </a:r>
            <a:r>
              <a:rPr lang="en-GB" sz="1050" i="1" dirty="0">
                <a:solidFill>
                  <a:schemeClr val="bg1">
                    <a:lumMod val="50000"/>
                  </a:schemeClr>
                </a:solidFill>
              </a:rPr>
              <a:t>-Bureau G et al. Hormonal contraception and vascular risk: CNGOF Contraception Guidelines 2018;46(12):823-833</a:t>
            </a:r>
            <a:r>
              <a:rPr lang="en-GB" sz="1050" i="1" dirty="0">
                <a:solidFill>
                  <a:srgbClr val="7F7F7F"/>
                </a:solidFill>
              </a:rPr>
              <a:t> ; (3) Practice Committee of the American Society for Reproductive Medicine. Combined hormonal contraception and the risk of venous thromboembolism: a guideline. </a:t>
            </a:r>
            <a:r>
              <a:rPr lang="en-GB" sz="1050" i="1" dirty="0" err="1">
                <a:solidFill>
                  <a:srgbClr val="7F7F7F"/>
                </a:solidFill>
              </a:rPr>
              <a:t>Fertil</a:t>
            </a:r>
            <a:r>
              <a:rPr lang="en-GB" sz="1050" i="1" dirty="0">
                <a:solidFill>
                  <a:srgbClr val="7F7F7F"/>
                </a:solidFill>
              </a:rPr>
              <a:t> </a:t>
            </a:r>
            <a:r>
              <a:rPr lang="en-GB" sz="1050" i="1" dirty="0" err="1">
                <a:solidFill>
                  <a:srgbClr val="7F7F7F"/>
                </a:solidFill>
              </a:rPr>
              <a:t>Steril</a:t>
            </a:r>
            <a:r>
              <a:rPr lang="en-GB" sz="1050" i="1" dirty="0">
                <a:solidFill>
                  <a:srgbClr val="7F7F7F"/>
                </a:solidFill>
              </a:rPr>
              <a:t> 2017;107(1):43-51. 4) </a:t>
            </a:r>
            <a:r>
              <a:rPr lang="en-GB" sz="1050" i="1" dirty="0" err="1">
                <a:solidFill>
                  <a:srgbClr val="7F7F7F"/>
                </a:solidFill>
              </a:rPr>
              <a:t>Tchaikovski</a:t>
            </a:r>
            <a:r>
              <a:rPr lang="en-GB" sz="1050" i="1" dirty="0">
                <a:solidFill>
                  <a:srgbClr val="7F7F7F"/>
                </a:solidFill>
              </a:rPr>
              <a:t> SN, </a:t>
            </a:r>
            <a:r>
              <a:rPr lang="en-GB" sz="1050" i="1" dirty="0" err="1">
                <a:solidFill>
                  <a:srgbClr val="7F7F7F"/>
                </a:solidFill>
              </a:rPr>
              <a:t>Rosing</a:t>
            </a:r>
            <a:r>
              <a:rPr lang="en-GB" sz="1050" i="1" dirty="0">
                <a:solidFill>
                  <a:srgbClr val="7F7F7F"/>
                </a:solidFill>
              </a:rPr>
              <a:t> J. Mechanisms of </a:t>
            </a:r>
            <a:r>
              <a:rPr lang="en-GB" sz="1050" i="1" dirty="0" err="1">
                <a:solidFill>
                  <a:srgbClr val="7F7F7F"/>
                </a:solidFill>
              </a:rPr>
              <a:t>Estrogen</a:t>
            </a:r>
            <a:r>
              <a:rPr lang="en-GB" sz="1050" i="1" dirty="0">
                <a:solidFill>
                  <a:srgbClr val="7F7F7F"/>
                </a:solidFill>
              </a:rPr>
              <a:t>-Induced Venous Thromboembolism. Thrombosis Research 2010;126:5–11. </a:t>
            </a:r>
          </a:p>
        </p:txBody>
      </p:sp>
    </p:spTree>
    <p:extLst>
      <p:ext uri="{BB962C8B-B14F-4D97-AF65-F5344CB8AC3E}">
        <p14:creationId xmlns:p14="http://schemas.microsoft.com/office/powerpoint/2010/main" val="39352979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F313-627C-6349-86EF-577085777D3C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tre 1"/>
          <p:cNvSpPr txBox="1">
            <a:spLocks/>
          </p:cNvSpPr>
          <p:nvPr/>
        </p:nvSpPr>
        <p:spPr>
          <a:xfrm>
            <a:off x="615736" y="1199377"/>
            <a:ext cx="6410097" cy="33794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vert="horz" lIns="121898" tIns="60949" rIns="121898" bIns="60949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1571BB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b="0" dirty="0">
                <a:solidFill>
                  <a:schemeClr val="bg1"/>
                </a:solidFill>
              </a:rPr>
              <a:t>HOW MANY VTEs ARE ATTRIBUABLE TO CHCs? </a:t>
            </a:r>
            <a:r>
              <a:rPr lang="en-GB" sz="2400" b="0" baseline="30000" dirty="0">
                <a:solidFill>
                  <a:schemeClr val="bg1"/>
                </a:solidFill>
              </a:rPr>
              <a:t>(1)</a:t>
            </a:r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615735" y="293871"/>
            <a:ext cx="10966668" cy="658684"/>
          </a:xfrm>
          <a:prstGeom prst="rect">
            <a:avLst/>
          </a:prstGeom>
        </p:spPr>
        <p:txBody>
          <a:bodyPr vert="horz" lIns="91424" tIns="45718" rIns="91424" bIns="45718" rtlCol="0" anchor="ctr">
            <a:noAutofit/>
          </a:bodyPr>
          <a:lstStyle>
            <a:lvl1pPr algn="l" defTabSz="609539" rtl="0" eaLnBrk="1" latinLnBrk="0" hangingPunct="1">
              <a:spcBef>
                <a:spcPct val="0"/>
              </a:spcBef>
              <a:buNone/>
              <a:defRPr sz="4800" b="1" kern="1200">
                <a:solidFill>
                  <a:srgbClr val="1571BB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b="0" dirty="0">
                <a:solidFill>
                  <a:schemeClr val="bg1">
                    <a:lumMod val="50000"/>
                  </a:schemeClr>
                </a:solidFill>
              </a:rPr>
              <a:t>RISK OF THROMBOEMBOLISM</a:t>
            </a:r>
            <a:br>
              <a:rPr lang="en-GB" sz="2400" b="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n-GB" sz="2700" dirty="0"/>
              <a:t>Combined hormonal contraceptives (CHCs)</a:t>
            </a:r>
          </a:p>
        </p:txBody>
      </p:sp>
      <p:pic>
        <p:nvPicPr>
          <p:cNvPr id="7" name="Image 6" descr="Capture d’écran 2019-10-23 à 10.43.5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807" y="1672416"/>
            <a:ext cx="8740423" cy="451088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336800" y="2966720"/>
            <a:ext cx="1046480" cy="34544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8" rIns="91430" bIns="45718" spcCol="0" rtlCol="0" anchor="ctr"/>
          <a:lstStyle/>
          <a:p>
            <a:pPr algn="ctr"/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CHC-user</a:t>
            </a:r>
          </a:p>
        </p:txBody>
      </p:sp>
      <p:sp>
        <p:nvSpPr>
          <p:cNvPr id="9" name="Rectangle 8"/>
          <p:cNvSpPr/>
          <p:nvPr/>
        </p:nvSpPr>
        <p:spPr>
          <a:xfrm>
            <a:off x="2164080" y="2712720"/>
            <a:ext cx="3332480" cy="873760"/>
          </a:xfrm>
          <a:prstGeom prst="rect">
            <a:avLst/>
          </a:prstGeom>
          <a:noFill/>
          <a:ln w="57150" cmpd="sng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8" rIns="91430" bIns="45718" spcCol="0"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497839" y="6089899"/>
            <a:ext cx="11461869" cy="577077"/>
          </a:xfrm>
          <a:prstGeom prst="rect">
            <a:avLst/>
          </a:prstGeom>
        </p:spPr>
        <p:txBody>
          <a:bodyPr wrap="square" lIns="91430" tIns="45718" rIns="91430" bIns="45718">
            <a:spAutoFit/>
          </a:bodyPr>
          <a:lstStyle/>
          <a:p>
            <a:r>
              <a:rPr lang="en-GB" sz="1050" i="1" baseline="30000" dirty="0">
                <a:solidFill>
                  <a:schemeClr val="bg1">
                    <a:lumMod val="50000"/>
                  </a:schemeClr>
                </a:solidFill>
              </a:rPr>
              <a:t>a</a:t>
            </a:r>
            <a:r>
              <a:rPr lang="en-GB" sz="1050" i="1" dirty="0">
                <a:solidFill>
                  <a:schemeClr val="bg1">
                    <a:lumMod val="50000"/>
                  </a:schemeClr>
                </a:solidFill>
              </a:rPr>
              <a:t> Pregnancy data based on actual duration of pregnancy in the reference studies. Based on a model assumption that pregnancy duration is 9 months, the rate is 7 to 27 per 10,000 WY.</a:t>
            </a:r>
            <a:br>
              <a:rPr lang="en-GB" sz="1050" i="1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n-GB" sz="1050" i="1" dirty="0">
                <a:solidFill>
                  <a:schemeClr val="bg1">
                    <a:lumMod val="50000"/>
                  </a:schemeClr>
                </a:solidFill>
              </a:rPr>
              <a:t>VTE: Venous </a:t>
            </a:r>
            <a:r>
              <a:rPr lang="en-GB" sz="1050" i="1" dirty="0" err="1">
                <a:solidFill>
                  <a:schemeClr val="bg1">
                    <a:lumMod val="50000"/>
                  </a:schemeClr>
                </a:solidFill>
              </a:rPr>
              <a:t>ThromboEmbolism</a:t>
            </a:r>
            <a:r>
              <a:rPr lang="en-GB" sz="105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br>
              <a:rPr lang="en-GB" sz="1050" i="1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n-GB" sz="1050" i="1" dirty="0">
                <a:solidFill>
                  <a:schemeClr val="bg1">
                    <a:lumMod val="50000"/>
                  </a:schemeClr>
                </a:solidFill>
              </a:rPr>
              <a:t>(1) </a:t>
            </a:r>
            <a:r>
              <a:rPr lang="en-GB" sz="1050" i="1" dirty="0">
                <a:solidFill>
                  <a:schemeClr val="bg1">
                    <a:lumMod val="50000"/>
                  </a:schemeClr>
                </a:solidFill>
                <a:hlinkClick r:id="rId3"/>
              </a:rPr>
              <a:t>https://www.acog.org/Clinical-Guidance-and-Publications/Committee-Opinions/Committee-on-Gynecologic-Practice/Risk-of-Venous-Thromboembolism?IsMobileSet=false</a:t>
            </a:r>
            <a:r>
              <a:rPr lang="en-GB" sz="1050" i="1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en-GB" sz="1050" i="1" dirty="0" err="1">
                <a:solidFill>
                  <a:schemeClr val="bg1">
                    <a:lumMod val="50000"/>
                  </a:schemeClr>
                </a:solidFill>
              </a:rPr>
              <a:t>consulté</a:t>
            </a:r>
            <a:r>
              <a:rPr lang="en-GB" sz="1050" i="1" dirty="0">
                <a:solidFill>
                  <a:schemeClr val="bg1">
                    <a:lumMod val="50000"/>
                  </a:schemeClr>
                </a:solidFill>
              </a:rPr>
              <a:t> le 28/10/2019</a:t>
            </a:r>
          </a:p>
        </p:txBody>
      </p:sp>
    </p:spTree>
    <p:extLst>
      <p:ext uri="{BB962C8B-B14F-4D97-AF65-F5344CB8AC3E}">
        <p14:creationId xmlns:p14="http://schemas.microsoft.com/office/powerpoint/2010/main" val="5571843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F313-627C-6349-86EF-577085777D3C}" type="slidenum">
              <a:rPr lang="en-GB" smtClean="0"/>
              <a:t>16</a:t>
            </a:fld>
            <a:endParaRPr lang="en-GB"/>
          </a:p>
        </p:txBody>
      </p:sp>
      <p:sp>
        <p:nvSpPr>
          <p:cNvPr id="20" name="Rectangle 19"/>
          <p:cNvSpPr/>
          <p:nvPr/>
        </p:nvSpPr>
        <p:spPr>
          <a:xfrm>
            <a:off x="503791" y="5850165"/>
            <a:ext cx="10956692" cy="630931"/>
          </a:xfrm>
          <a:prstGeom prst="rect">
            <a:avLst/>
          </a:prstGeom>
        </p:spPr>
        <p:txBody>
          <a:bodyPr wrap="square" lIns="121898" tIns="60949" rIns="121898" bIns="60949">
            <a:spAutoFit/>
          </a:bodyPr>
          <a:lstStyle/>
          <a:p>
            <a:r>
              <a:rPr lang="en-GB" sz="1100" i="1" dirty="0">
                <a:solidFill>
                  <a:srgbClr val="7F7F7F"/>
                </a:solidFill>
              </a:rPr>
              <a:t>VTE: venous thromboembolic diseases.</a:t>
            </a:r>
            <a:br>
              <a:rPr lang="en-GB" sz="1100" i="1" dirty="0">
                <a:solidFill>
                  <a:srgbClr val="7F7F7F"/>
                </a:solidFill>
              </a:rPr>
            </a:br>
            <a:endParaRPr lang="en-GB" sz="1100" i="1" dirty="0">
              <a:solidFill>
                <a:srgbClr val="7F7F7F"/>
              </a:solidFill>
            </a:endParaRPr>
          </a:p>
          <a:p>
            <a:r>
              <a:rPr lang="en-GB" sz="1100" i="1" dirty="0">
                <a:solidFill>
                  <a:srgbClr val="7F7F7F"/>
                </a:solidFill>
              </a:rPr>
              <a:t>(1) </a:t>
            </a:r>
            <a:r>
              <a:rPr lang="en-GB" sz="1100" i="1" dirty="0" err="1">
                <a:solidFill>
                  <a:schemeClr val="bg1">
                    <a:lumMod val="50000"/>
                  </a:schemeClr>
                </a:solidFill>
              </a:rPr>
              <a:t>Plu</a:t>
            </a:r>
            <a:r>
              <a:rPr lang="en-GB" sz="1100" i="1" dirty="0">
                <a:solidFill>
                  <a:schemeClr val="bg1">
                    <a:lumMod val="50000"/>
                  </a:schemeClr>
                </a:solidFill>
              </a:rPr>
              <a:t>-Bureau G et al. Hormonal contraception and vascular risk: CNGOF Contraception Guidelines 2018;46(12):823-833.</a:t>
            </a:r>
          </a:p>
        </p:txBody>
      </p:sp>
      <p:grpSp>
        <p:nvGrpSpPr>
          <p:cNvPr id="2" name="Grouper 1"/>
          <p:cNvGrpSpPr/>
          <p:nvPr/>
        </p:nvGrpSpPr>
        <p:grpSpPr>
          <a:xfrm>
            <a:off x="2791948" y="2573392"/>
            <a:ext cx="7090921" cy="2518843"/>
            <a:chOff x="1517991" y="1491630"/>
            <a:chExt cx="5825754" cy="2290452"/>
          </a:xfrm>
        </p:grpSpPr>
        <p:sp>
          <p:nvSpPr>
            <p:cNvPr id="16" name="Rectangle à coins arrondis 15"/>
            <p:cNvSpPr/>
            <p:nvPr/>
          </p:nvSpPr>
          <p:spPr>
            <a:xfrm>
              <a:off x="1517991" y="1491630"/>
              <a:ext cx="2245360" cy="1026160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GB" sz="2000" b="1" dirty="0"/>
                <a:t>CHC use increases </a:t>
              </a:r>
              <a:br>
                <a:rPr lang="en-GB" sz="2000" b="1" dirty="0"/>
              </a:br>
              <a:r>
                <a:rPr lang="en-GB" sz="2000" b="1" dirty="0"/>
                <a:t>the risk of VTE </a:t>
              </a:r>
              <a:r>
                <a:rPr lang="en-GB" sz="2000" b="1" baseline="30000" dirty="0"/>
                <a:t>(1)</a:t>
              </a:r>
            </a:p>
          </p:txBody>
        </p:sp>
        <p:sp>
          <p:nvSpPr>
            <p:cNvPr id="17" name="Rectangle à coins arrondis 16"/>
            <p:cNvSpPr/>
            <p:nvPr/>
          </p:nvSpPr>
          <p:spPr>
            <a:xfrm>
              <a:off x="1517991" y="2755922"/>
              <a:ext cx="2245360" cy="1026160"/>
            </a:xfrm>
            <a:prstGeom prst="roundRect">
              <a:avLst/>
            </a:prstGeom>
            <a:solidFill>
              <a:srgbClr val="E46C0A"/>
            </a:solidFill>
            <a:ln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GB" sz="2000" b="1"/>
                <a:t>With a starter effect </a:t>
              </a:r>
              <a:r>
                <a:rPr lang="en-GB" sz="2000" b="1" baseline="30000"/>
                <a:t>(1)</a:t>
              </a:r>
            </a:p>
          </p:txBody>
        </p:sp>
        <p:sp>
          <p:nvSpPr>
            <p:cNvPr id="18" name="Rectangle à coins arrondis 17"/>
            <p:cNvSpPr/>
            <p:nvPr/>
          </p:nvSpPr>
          <p:spPr>
            <a:xfrm>
              <a:off x="4728225" y="1491630"/>
              <a:ext cx="2608989" cy="102616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200" dirty="0">
                  <a:solidFill>
                    <a:schemeClr val="accent6">
                      <a:lumMod val="75000"/>
                    </a:schemeClr>
                  </a:solidFill>
                </a:rPr>
                <a:t>Risk </a:t>
              </a:r>
              <a:r>
                <a:rPr lang="en-GB" sz="3200" b="1" dirty="0">
                  <a:solidFill>
                    <a:schemeClr val="accent6">
                      <a:lumMod val="75000"/>
                    </a:schemeClr>
                  </a:solidFill>
                </a:rPr>
                <a:t>x3</a:t>
              </a:r>
              <a:r>
                <a:rPr lang="en-GB" sz="3200" dirty="0">
                  <a:solidFill>
                    <a:schemeClr val="accent6">
                      <a:lumMod val="75000"/>
                    </a:schemeClr>
                  </a:solidFill>
                </a:rPr>
                <a:t> to </a:t>
              </a:r>
              <a:r>
                <a:rPr lang="en-GB" sz="3200" b="1" dirty="0">
                  <a:solidFill>
                    <a:schemeClr val="accent6">
                      <a:lumMod val="75000"/>
                    </a:schemeClr>
                  </a:solidFill>
                </a:rPr>
                <a:t>x6 </a:t>
              </a:r>
              <a:br>
                <a:rPr lang="en-GB" sz="3200" dirty="0">
                  <a:solidFill>
                    <a:schemeClr val="accent6">
                      <a:lumMod val="75000"/>
                    </a:schemeClr>
                  </a:solidFill>
                </a:rPr>
              </a:br>
              <a:r>
                <a:rPr lang="en-GB" i="1" dirty="0">
                  <a:solidFill>
                    <a:schemeClr val="accent6">
                      <a:lumMod val="75000"/>
                    </a:schemeClr>
                  </a:solidFill>
                </a:rPr>
                <a:t>vs. </a:t>
              </a:r>
              <a:r>
                <a:rPr lang="en-GB" dirty="0">
                  <a:solidFill>
                    <a:schemeClr val="accent6">
                      <a:lumMod val="75000"/>
                    </a:schemeClr>
                  </a:solidFill>
                </a:rPr>
                <a:t>non-users of CHC</a:t>
              </a:r>
            </a:p>
          </p:txBody>
        </p:sp>
        <p:sp>
          <p:nvSpPr>
            <p:cNvPr id="19" name="Rectangle à coins arrondis 18"/>
            <p:cNvSpPr/>
            <p:nvPr/>
          </p:nvSpPr>
          <p:spPr>
            <a:xfrm>
              <a:off x="4734756" y="2755922"/>
              <a:ext cx="2608989" cy="102616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>
                  <a:solidFill>
                    <a:schemeClr val="accent6">
                      <a:lumMod val="75000"/>
                    </a:schemeClr>
                  </a:solidFill>
                </a:rPr>
                <a:t>The risk is </a:t>
              </a:r>
              <a:br>
                <a:rPr lang="en-GB">
                  <a:solidFill>
                    <a:schemeClr val="accent6">
                      <a:lumMod val="75000"/>
                    </a:schemeClr>
                  </a:solidFill>
                </a:rPr>
              </a:br>
              <a:r>
                <a:rPr lang="en-GB" sz="2700" b="1">
                  <a:solidFill>
                    <a:schemeClr val="accent6">
                      <a:lumMod val="75000"/>
                    </a:schemeClr>
                  </a:solidFill>
                </a:rPr>
                <a:t>highest during </a:t>
              </a:r>
            </a:p>
            <a:p>
              <a:pPr algn="ctr"/>
              <a:r>
                <a:rPr lang="en-GB" sz="2700" b="1">
                  <a:solidFill>
                    <a:schemeClr val="accent6">
                      <a:lumMod val="75000"/>
                    </a:schemeClr>
                  </a:solidFill>
                </a:rPr>
                <a:t>the first year </a:t>
              </a:r>
              <a:r>
                <a:rPr lang="en-GB">
                  <a:solidFill>
                    <a:schemeClr val="accent6">
                      <a:lumMod val="75000"/>
                    </a:schemeClr>
                  </a:solidFill>
                </a:rPr>
                <a:t>of use</a:t>
              </a:r>
            </a:p>
          </p:txBody>
        </p:sp>
        <p:sp>
          <p:nvSpPr>
            <p:cNvPr id="22" name="Flèche vers la droite 21"/>
            <p:cNvSpPr/>
            <p:nvPr/>
          </p:nvSpPr>
          <p:spPr>
            <a:xfrm>
              <a:off x="3913295" y="1892950"/>
              <a:ext cx="650240" cy="223520"/>
            </a:xfrm>
            <a:prstGeom prst="rightArrow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Flèche vers la droite 22"/>
            <p:cNvSpPr/>
            <p:nvPr/>
          </p:nvSpPr>
          <p:spPr>
            <a:xfrm>
              <a:off x="3943775" y="3157242"/>
              <a:ext cx="650240" cy="223520"/>
            </a:xfrm>
            <a:prstGeom prst="rightArrow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5" name="Image 14" descr="Capture d’écran 2019-10-18 à 12.30.3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0614" y="3308219"/>
            <a:ext cx="900169" cy="1069537"/>
          </a:xfrm>
          <a:prstGeom prst="rect">
            <a:avLst/>
          </a:prstGeom>
        </p:spPr>
      </p:pic>
      <p:sp>
        <p:nvSpPr>
          <p:cNvPr id="21" name="Titre 1"/>
          <p:cNvSpPr txBox="1">
            <a:spLocks/>
          </p:cNvSpPr>
          <p:nvPr/>
        </p:nvSpPr>
        <p:spPr>
          <a:xfrm>
            <a:off x="615735" y="293871"/>
            <a:ext cx="10966668" cy="658684"/>
          </a:xfrm>
          <a:prstGeom prst="rect">
            <a:avLst/>
          </a:prstGeom>
        </p:spPr>
        <p:txBody>
          <a:bodyPr vert="horz" lIns="91424" tIns="45718" rIns="91424" bIns="45718" rtlCol="0" anchor="ctr">
            <a:noAutofit/>
          </a:bodyPr>
          <a:lstStyle>
            <a:lvl1pPr algn="l" defTabSz="609539" rtl="0" eaLnBrk="1" latinLnBrk="0" hangingPunct="1">
              <a:spcBef>
                <a:spcPct val="0"/>
              </a:spcBef>
              <a:buNone/>
              <a:defRPr sz="4800" b="1" kern="1200">
                <a:solidFill>
                  <a:srgbClr val="1571BB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b="0" dirty="0">
                <a:solidFill>
                  <a:schemeClr val="bg1">
                    <a:lumMod val="50000"/>
                  </a:schemeClr>
                </a:solidFill>
              </a:rPr>
              <a:t>RISK OF THROMBOEMBOLISM</a:t>
            </a:r>
            <a:br>
              <a:rPr lang="en-GB" sz="2400" b="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n-GB" sz="2700" dirty="0"/>
              <a:t>Combined hormonal contraceptives (CHCs)</a:t>
            </a: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615736" y="1199377"/>
            <a:ext cx="6058821" cy="33794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vert="horz" lIns="121898" tIns="60949" rIns="121898" bIns="60949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1571BB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2400" b="0" dirty="0">
                <a:solidFill>
                  <a:schemeClr val="bg1"/>
                </a:solidFill>
              </a:rPr>
              <a:t>WHAT IS THE RISK? </a:t>
            </a:r>
          </a:p>
        </p:txBody>
      </p:sp>
    </p:spTree>
    <p:extLst>
      <p:ext uri="{BB962C8B-B14F-4D97-AF65-F5344CB8AC3E}">
        <p14:creationId xmlns:p14="http://schemas.microsoft.com/office/powerpoint/2010/main" val="12749440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F313-627C-6349-86EF-577085777D3C}" type="slidenum">
              <a:rPr lang="en-GB" smtClean="0"/>
              <a:t>17</a:t>
            </a:fld>
            <a:endParaRPr lang="en-GB"/>
          </a:p>
        </p:txBody>
      </p:sp>
      <p:sp>
        <p:nvSpPr>
          <p:cNvPr id="5" name="Rectangle à coins arrondis 4"/>
          <p:cNvSpPr/>
          <p:nvPr/>
        </p:nvSpPr>
        <p:spPr>
          <a:xfrm>
            <a:off x="4849862" y="2771779"/>
            <a:ext cx="2492277" cy="1733973"/>
          </a:xfrm>
          <a:prstGeom prst="roundRect">
            <a:avLst/>
          </a:prstGeom>
          <a:solidFill>
            <a:srgbClr val="255880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8" tIns="60949" rIns="121898" bIns="60949" rtlCol="0" anchor="ctr"/>
          <a:lstStyle/>
          <a:p>
            <a:pPr algn="ctr"/>
            <a:r>
              <a:rPr lang="en-GB" sz="2000" dirty="0"/>
              <a:t>The EE dose </a:t>
            </a:r>
            <a:r>
              <a:rPr lang="en-GB" sz="2000" baseline="30000" dirty="0"/>
              <a:t>(1)</a:t>
            </a:r>
          </a:p>
        </p:txBody>
      </p:sp>
      <p:sp>
        <p:nvSpPr>
          <p:cNvPr id="14" name="Rectangle à coins arrondis 13"/>
          <p:cNvSpPr/>
          <p:nvPr/>
        </p:nvSpPr>
        <p:spPr>
          <a:xfrm>
            <a:off x="8376557" y="2771777"/>
            <a:ext cx="2492277" cy="1733973"/>
          </a:xfrm>
          <a:prstGeom prst="roundRect">
            <a:avLst/>
          </a:prstGeom>
          <a:solidFill>
            <a:srgbClr val="3178B0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8" tIns="60949" rIns="121898" bIns="60949" rtlCol="0" anchor="ctr"/>
          <a:lstStyle/>
          <a:p>
            <a:pPr algn="ctr"/>
            <a:r>
              <a:rPr lang="en-GB" sz="2000" dirty="0"/>
              <a:t>The specific progestin use </a:t>
            </a:r>
            <a:r>
              <a:rPr lang="en-GB" sz="2000" baseline="30000" dirty="0"/>
              <a:t>(1)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25981" y="5850167"/>
            <a:ext cx="10934511" cy="969484"/>
          </a:xfrm>
          <a:prstGeom prst="rect">
            <a:avLst/>
          </a:prstGeom>
        </p:spPr>
        <p:txBody>
          <a:bodyPr wrap="square" lIns="121898" tIns="60949" rIns="121898" bIns="60949">
            <a:spAutoFit/>
          </a:bodyPr>
          <a:lstStyle/>
          <a:p>
            <a:r>
              <a:rPr lang="en-GB" sz="1100" i="1" dirty="0">
                <a:solidFill>
                  <a:srgbClr val="7F7F7F"/>
                </a:solidFill>
              </a:rPr>
              <a:t>EE: </a:t>
            </a:r>
            <a:r>
              <a:rPr lang="en-GB" sz="1100" i="1" dirty="0" err="1">
                <a:solidFill>
                  <a:srgbClr val="7F7F7F"/>
                </a:solidFill>
              </a:rPr>
              <a:t>ethinylestradiol</a:t>
            </a:r>
            <a:r>
              <a:rPr lang="en-GB" sz="1100" i="1" dirty="0">
                <a:solidFill>
                  <a:srgbClr val="7F7F7F"/>
                </a:solidFill>
              </a:rPr>
              <a:t> </a:t>
            </a:r>
            <a:br>
              <a:rPr lang="en-GB" sz="1100" i="1" dirty="0">
                <a:solidFill>
                  <a:srgbClr val="7F7F7F"/>
                </a:solidFill>
              </a:rPr>
            </a:br>
            <a:endParaRPr lang="en-GB" sz="1100" i="1" dirty="0">
              <a:solidFill>
                <a:srgbClr val="7F7F7F"/>
              </a:solidFill>
            </a:endParaRPr>
          </a:p>
          <a:p>
            <a:r>
              <a:rPr lang="en-GB" sz="1100" i="1" dirty="0">
                <a:solidFill>
                  <a:srgbClr val="7F7F7F"/>
                </a:solidFill>
              </a:rPr>
              <a:t>(1) </a:t>
            </a:r>
            <a:r>
              <a:rPr lang="en-GB" sz="1100" i="1" dirty="0" err="1">
                <a:solidFill>
                  <a:srgbClr val="7F7F7F"/>
                </a:solidFill>
              </a:rPr>
              <a:t>Chabbert</a:t>
            </a:r>
            <a:r>
              <a:rPr lang="en-GB" sz="1100" i="1" dirty="0">
                <a:solidFill>
                  <a:srgbClr val="7F7F7F"/>
                </a:solidFill>
              </a:rPr>
              <a:t>-Buffet N et al. Clinical practice guidelines for contraception of the French National College of </a:t>
            </a:r>
            <a:r>
              <a:rPr lang="en-GB" sz="1100" i="1" dirty="0" err="1">
                <a:solidFill>
                  <a:srgbClr val="7F7F7F"/>
                </a:solidFill>
              </a:rPr>
              <a:t>Gynecologists</a:t>
            </a:r>
            <a:r>
              <a:rPr lang="en-GB" sz="1100" i="1" dirty="0">
                <a:solidFill>
                  <a:srgbClr val="7F7F7F"/>
                </a:solidFill>
              </a:rPr>
              <a:t> and Obstetricians (CNGOF). J </a:t>
            </a:r>
            <a:r>
              <a:rPr lang="en-GB" sz="1100" i="1" dirty="0" err="1">
                <a:solidFill>
                  <a:srgbClr val="7F7F7F"/>
                </a:solidFill>
              </a:rPr>
              <a:t>Gynecol</a:t>
            </a:r>
            <a:r>
              <a:rPr lang="en-GB" sz="1100" i="1" dirty="0">
                <a:solidFill>
                  <a:srgbClr val="7F7F7F"/>
                </a:solidFill>
              </a:rPr>
              <a:t> </a:t>
            </a:r>
            <a:r>
              <a:rPr lang="en-GB" sz="1100" i="1" dirty="0" err="1">
                <a:solidFill>
                  <a:srgbClr val="7F7F7F"/>
                </a:solidFill>
              </a:rPr>
              <a:t>Obstet</a:t>
            </a:r>
            <a:r>
              <a:rPr lang="en-GB" sz="1100" i="1" dirty="0">
                <a:solidFill>
                  <a:srgbClr val="7F7F7F"/>
                </a:solidFill>
              </a:rPr>
              <a:t> Hum </a:t>
            </a:r>
            <a:r>
              <a:rPr lang="en-GB" sz="1100" i="1" dirty="0" err="1">
                <a:solidFill>
                  <a:srgbClr val="7F7F7F"/>
                </a:solidFill>
              </a:rPr>
              <a:t>Reprod</a:t>
            </a:r>
            <a:r>
              <a:rPr lang="en-GB" sz="1100" i="1" dirty="0">
                <a:solidFill>
                  <a:srgbClr val="7F7F7F"/>
                </a:solidFill>
              </a:rPr>
              <a:t> 2019;48(7):441-454.</a:t>
            </a:r>
          </a:p>
          <a:p>
            <a:r>
              <a:rPr lang="en-GB" sz="1100" i="1" dirty="0">
                <a:solidFill>
                  <a:srgbClr val="7F7F7F"/>
                </a:solidFill>
              </a:rPr>
              <a:t> </a:t>
            </a:r>
          </a:p>
        </p:txBody>
      </p:sp>
      <p:sp>
        <p:nvSpPr>
          <p:cNvPr id="11" name="Titre 1"/>
          <p:cNvSpPr txBox="1">
            <a:spLocks/>
          </p:cNvSpPr>
          <p:nvPr/>
        </p:nvSpPr>
        <p:spPr>
          <a:xfrm>
            <a:off x="525977" y="1199377"/>
            <a:ext cx="6630197" cy="33794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vert="horz" lIns="121898" tIns="60949" rIns="121898" bIns="60949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1571BB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b="0" dirty="0">
                <a:solidFill>
                  <a:schemeClr val="bg1"/>
                </a:solidFill>
              </a:rPr>
              <a:t>WHAT DOES THE INCREASING RISK DEPEND ON? </a:t>
            </a:r>
          </a:p>
        </p:txBody>
      </p:sp>
      <p:sp>
        <p:nvSpPr>
          <p:cNvPr id="13" name="Rectangle à coins arrondis 12"/>
          <p:cNvSpPr/>
          <p:nvPr/>
        </p:nvSpPr>
        <p:spPr>
          <a:xfrm>
            <a:off x="624967" y="2296970"/>
            <a:ext cx="3190477" cy="2208781"/>
          </a:xfrm>
          <a:prstGeom prst="roundRect">
            <a:avLst/>
          </a:prstGeom>
          <a:solidFill>
            <a:srgbClr val="42A3F3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8" tIns="60949" rIns="121898" bIns="60949" rtlCol="0" anchor="ctr"/>
          <a:lstStyle/>
          <a:p>
            <a:pPr algn="ctr"/>
            <a:r>
              <a:rPr lang="en-GB" sz="2000" b="1" dirty="0">
                <a:solidFill>
                  <a:srgbClr val="FFFFFF"/>
                </a:solidFill>
              </a:rPr>
              <a:t>The associated risk factors </a:t>
            </a:r>
            <a:endParaRPr lang="en-GB" sz="2000" b="1" baseline="30000" dirty="0">
              <a:solidFill>
                <a:srgbClr val="FF0000"/>
              </a:solidFill>
            </a:endParaRPr>
          </a:p>
        </p:txBody>
      </p:sp>
      <p:sp>
        <p:nvSpPr>
          <p:cNvPr id="15" name="Titre 1"/>
          <p:cNvSpPr txBox="1">
            <a:spLocks/>
          </p:cNvSpPr>
          <p:nvPr/>
        </p:nvSpPr>
        <p:spPr>
          <a:xfrm>
            <a:off x="525975" y="293871"/>
            <a:ext cx="10966668" cy="658684"/>
          </a:xfrm>
          <a:prstGeom prst="rect">
            <a:avLst/>
          </a:prstGeom>
        </p:spPr>
        <p:txBody>
          <a:bodyPr vert="horz" lIns="91424" tIns="45718" rIns="91424" bIns="45718" rtlCol="0" anchor="ctr">
            <a:noAutofit/>
          </a:bodyPr>
          <a:lstStyle>
            <a:lvl1pPr algn="l" defTabSz="609539" rtl="0" eaLnBrk="1" latinLnBrk="0" hangingPunct="1">
              <a:spcBef>
                <a:spcPct val="0"/>
              </a:spcBef>
              <a:buNone/>
              <a:defRPr sz="4800" b="1" kern="1200">
                <a:solidFill>
                  <a:srgbClr val="1571BB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b="0" dirty="0">
                <a:solidFill>
                  <a:schemeClr val="bg1">
                    <a:lumMod val="50000"/>
                  </a:schemeClr>
                </a:solidFill>
              </a:rPr>
              <a:t>RISK OF THROMBOEMBOLISM</a:t>
            </a:r>
            <a:br>
              <a:rPr lang="en-GB" sz="2400" b="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n-GB" sz="2700" dirty="0"/>
              <a:t>Combined hormonal contraceptives (CHCs)</a:t>
            </a:r>
          </a:p>
        </p:txBody>
      </p:sp>
    </p:spTree>
    <p:extLst>
      <p:ext uri="{BB962C8B-B14F-4D97-AF65-F5344CB8AC3E}">
        <p14:creationId xmlns:p14="http://schemas.microsoft.com/office/powerpoint/2010/main" val="33810852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F313-627C-6349-86EF-577085777D3C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tre 1"/>
          <p:cNvSpPr txBox="1">
            <a:spLocks/>
          </p:cNvSpPr>
          <p:nvPr/>
        </p:nvSpPr>
        <p:spPr>
          <a:xfrm>
            <a:off x="525975" y="293871"/>
            <a:ext cx="10966668" cy="658684"/>
          </a:xfrm>
          <a:prstGeom prst="rect">
            <a:avLst/>
          </a:prstGeom>
        </p:spPr>
        <p:txBody>
          <a:bodyPr vert="horz" lIns="91424" tIns="45718" rIns="91424" bIns="45718" rtlCol="0" anchor="ctr">
            <a:noAutofit/>
          </a:bodyPr>
          <a:lstStyle>
            <a:lvl1pPr algn="l" defTabSz="609539" rtl="0" eaLnBrk="1" latinLnBrk="0" hangingPunct="1">
              <a:spcBef>
                <a:spcPct val="0"/>
              </a:spcBef>
              <a:buNone/>
              <a:defRPr sz="4800" b="1" kern="1200">
                <a:solidFill>
                  <a:srgbClr val="1571BB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b="0" dirty="0">
                <a:solidFill>
                  <a:schemeClr val="bg1">
                    <a:lumMod val="50000"/>
                  </a:schemeClr>
                </a:solidFill>
              </a:rPr>
              <a:t>RISK OF THROMBOEMBOLISM</a:t>
            </a:r>
            <a:br>
              <a:rPr lang="en-GB" sz="2400" b="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n-GB" sz="2700" dirty="0"/>
              <a:t>Combined hormonal contraceptives (CHCs)</a:t>
            </a:r>
          </a:p>
        </p:txBody>
      </p:sp>
      <p:sp>
        <p:nvSpPr>
          <p:cNvPr id="4" name="Rectangle 3"/>
          <p:cNvSpPr/>
          <p:nvPr/>
        </p:nvSpPr>
        <p:spPr>
          <a:xfrm>
            <a:off x="525977" y="6384996"/>
            <a:ext cx="10858139" cy="292376"/>
          </a:xfrm>
          <a:prstGeom prst="rect">
            <a:avLst/>
          </a:prstGeom>
          <a:solidFill>
            <a:srgbClr val="FFE441"/>
          </a:solidFill>
        </p:spPr>
        <p:txBody>
          <a:bodyPr wrap="square" lIns="121898" tIns="60949" rIns="121898" bIns="60949">
            <a:spAutoFit/>
          </a:bodyPr>
          <a:lstStyle/>
          <a:p>
            <a:r>
              <a:rPr lang="en-GB" sz="1100" i="1" dirty="0">
                <a:solidFill>
                  <a:srgbClr val="7F7F7F"/>
                </a:solidFill>
              </a:rPr>
              <a:t>(1) From Dinger 2011. Oral presentation </a:t>
            </a:r>
          </a:p>
        </p:txBody>
      </p:sp>
      <p:sp>
        <p:nvSpPr>
          <p:cNvPr id="10" name="Rectangle 9"/>
          <p:cNvSpPr/>
          <p:nvPr/>
        </p:nvSpPr>
        <p:spPr>
          <a:xfrm>
            <a:off x="525976" y="1123832"/>
            <a:ext cx="5218659" cy="400105"/>
          </a:xfrm>
          <a:prstGeom prst="rect">
            <a:avLst/>
          </a:prstGeom>
          <a:solidFill>
            <a:srgbClr val="42A3F3"/>
          </a:solidFill>
        </p:spPr>
        <p:txBody>
          <a:bodyPr wrap="square" lIns="91430" tIns="45718" rIns="91430" bIns="45718" anchor="ctr">
            <a:spAutoFit/>
          </a:bodyPr>
          <a:lstStyle/>
          <a:p>
            <a:r>
              <a:rPr lang="en-GB" sz="2000" b="1" dirty="0">
                <a:solidFill>
                  <a:srgbClr val="FFFFFF"/>
                </a:solidFill>
                <a:latin typeface="Calibri"/>
              </a:rPr>
              <a:t>=&gt; </a:t>
            </a:r>
            <a:r>
              <a:rPr lang="en-GB" sz="2000" b="1" dirty="0">
                <a:solidFill>
                  <a:srgbClr val="FFFFFF"/>
                </a:solidFill>
              </a:rPr>
              <a:t>IMPACT</a:t>
            </a:r>
            <a:r>
              <a:rPr lang="en-GB" sz="2000" b="1" dirty="0">
                <a:solidFill>
                  <a:srgbClr val="FFFFFF"/>
                </a:solidFill>
                <a:latin typeface="Calibri"/>
              </a:rPr>
              <a:t> OF </a:t>
            </a:r>
            <a:r>
              <a:rPr lang="en-GB" sz="2000" b="1" dirty="0">
                <a:solidFill>
                  <a:srgbClr val="FFFFFF"/>
                </a:solidFill>
              </a:rPr>
              <a:t>RISK FACTORS (RF) ON VTE RISK</a:t>
            </a:r>
          </a:p>
        </p:txBody>
      </p:sp>
      <p:sp>
        <p:nvSpPr>
          <p:cNvPr id="105" name="Rectangle 104"/>
          <p:cNvSpPr/>
          <p:nvPr/>
        </p:nvSpPr>
        <p:spPr>
          <a:xfrm>
            <a:off x="525976" y="6110147"/>
            <a:ext cx="6096000" cy="261608"/>
          </a:xfrm>
          <a:prstGeom prst="rect">
            <a:avLst/>
          </a:prstGeom>
        </p:spPr>
        <p:txBody>
          <a:bodyPr lIns="91430" tIns="45718" rIns="91430" bIns="45718">
            <a:spAutoFit/>
          </a:bodyPr>
          <a:lstStyle/>
          <a:p>
            <a:r>
              <a:rPr lang="en-GB" sz="1100" i="1" dirty="0">
                <a:solidFill>
                  <a:srgbClr val="7F7F7F"/>
                </a:solidFill>
              </a:rPr>
              <a:t>VTE: venous thromboembolic diseases ; * First Grade relative ; </a:t>
            </a:r>
            <a:endParaRPr lang="en-GB" sz="1100" dirty="0"/>
          </a:p>
        </p:txBody>
      </p:sp>
      <p:grpSp>
        <p:nvGrpSpPr>
          <p:cNvPr id="122" name="Grouper 121"/>
          <p:cNvGrpSpPr/>
          <p:nvPr/>
        </p:nvGrpSpPr>
        <p:grpSpPr>
          <a:xfrm>
            <a:off x="148953" y="1758607"/>
            <a:ext cx="11343697" cy="4737211"/>
            <a:chOff x="148946" y="1637411"/>
            <a:chExt cx="11343697" cy="4831162"/>
          </a:xfrm>
        </p:grpSpPr>
        <p:sp>
          <p:nvSpPr>
            <p:cNvPr id="34" name="ZoneTexte 33"/>
            <p:cNvSpPr txBox="1"/>
            <p:nvPr/>
          </p:nvSpPr>
          <p:spPr>
            <a:xfrm rot="16200000">
              <a:off x="-896928" y="3422096"/>
              <a:ext cx="2476470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VTE/10,000 WY</a:t>
              </a:r>
            </a:p>
          </p:txBody>
        </p:sp>
        <p:cxnSp>
          <p:nvCxnSpPr>
            <p:cNvPr id="70" name="Connecteur droit 69"/>
            <p:cNvCxnSpPr/>
            <p:nvPr/>
          </p:nvCxnSpPr>
          <p:spPr>
            <a:xfrm>
              <a:off x="960927" y="4282471"/>
              <a:ext cx="9951761" cy="0"/>
            </a:xfrm>
            <a:prstGeom prst="line">
              <a:avLst/>
            </a:prstGeom>
            <a:ln w="6350" cmpd="sng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Connecteur droit 72"/>
            <p:cNvCxnSpPr/>
            <p:nvPr/>
          </p:nvCxnSpPr>
          <p:spPr>
            <a:xfrm>
              <a:off x="960927" y="3067987"/>
              <a:ext cx="9951761" cy="0"/>
            </a:xfrm>
            <a:prstGeom prst="line">
              <a:avLst/>
            </a:prstGeom>
            <a:ln w="6350" cmpd="sng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Connecteur droit 74"/>
            <p:cNvCxnSpPr>
              <a:endCxn id="103" idx="3"/>
            </p:cNvCxnSpPr>
            <p:nvPr/>
          </p:nvCxnSpPr>
          <p:spPr>
            <a:xfrm>
              <a:off x="960927" y="1853503"/>
              <a:ext cx="9984158" cy="25010"/>
            </a:xfrm>
            <a:prstGeom prst="line">
              <a:avLst/>
            </a:prstGeom>
            <a:ln w="6350" cmpd="sng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ZoneTexte 79"/>
            <p:cNvSpPr txBox="1"/>
            <p:nvPr/>
          </p:nvSpPr>
          <p:spPr>
            <a:xfrm>
              <a:off x="545022" y="4121213"/>
              <a:ext cx="851133" cy="3295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500">
                  <a:solidFill>
                    <a:schemeClr val="bg1">
                      <a:lumMod val="50000"/>
                    </a:schemeClr>
                  </a:solidFill>
                </a:rPr>
                <a:t>100</a:t>
              </a:r>
            </a:p>
          </p:txBody>
        </p:sp>
        <p:sp>
          <p:nvSpPr>
            <p:cNvPr id="82" name="Rectangle 81"/>
            <p:cNvSpPr/>
            <p:nvPr/>
          </p:nvSpPr>
          <p:spPr>
            <a:xfrm>
              <a:off x="1156476" y="5439366"/>
              <a:ext cx="612293" cy="50888"/>
            </a:xfrm>
            <a:prstGeom prst="rect">
              <a:avLst/>
            </a:prstGeom>
            <a:solidFill>
              <a:srgbClr val="008000"/>
            </a:solidFill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100"/>
            </a:p>
          </p:txBody>
        </p:sp>
        <p:sp>
          <p:nvSpPr>
            <p:cNvPr id="83" name="Rectangle 82"/>
            <p:cNvSpPr/>
            <p:nvPr/>
          </p:nvSpPr>
          <p:spPr>
            <a:xfrm>
              <a:off x="1921169" y="5235811"/>
              <a:ext cx="612293" cy="25444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/>
                <a:t>18</a:t>
              </a:r>
            </a:p>
          </p:txBody>
        </p:sp>
        <p:sp>
          <p:nvSpPr>
            <p:cNvPr id="84" name="Rectangle 83"/>
            <p:cNvSpPr/>
            <p:nvPr/>
          </p:nvSpPr>
          <p:spPr>
            <a:xfrm>
              <a:off x="2685862" y="5191819"/>
              <a:ext cx="612293" cy="298436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/>
                <a:t>21</a:t>
              </a:r>
            </a:p>
          </p:txBody>
        </p:sp>
        <p:sp>
          <p:nvSpPr>
            <p:cNvPr id="85" name="Rectangle 84"/>
            <p:cNvSpPr/>
            <p:nvPr/>
          </p:nvSpPr>
          <p:spPr>
            <a:xfrm>
              <a:off x="3450555" y="4868932"/>
              <a:ext cx="612293" cy="621324"/>
            </a:xfrm>
            <a:prstGeom prst="rect">
              <a:avLst/>
            </a:prstGeom>
            <a:solidFill>
              <a:srgbClr val="376092"/>
            </a:solidFill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GB"/>
                <a:t>50</a:t>
              </a:r>
            </a:p>
          </p:txBody>
        </p:sp>
        <p:sp>
          <p:nvSpPr>
            <p:cNvPr id="86" name="Rectangle 85"/>
            <p:cNvSpPr/>
            <p:nvPr/>
          </p:nvSpPr>
          <p:spPr>
            <a:xfrm>
              <a:off x="4377295" y="4201630"/>
              <a:ext cx="612293" cy="128862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GB" dirty="0"/>
                <a:t>105</a:t>
              </a:r>
            </a:p>
          </p:txBody>
        </p:sp>
        <p:sp>
          <p:nvSpPr>
            <p:cNvPr id="88" name="Rectangle 87"/>
            <p:cNvSpPr/>
            <p:nvPr/>
          </p:nvSpPr>
          <p:spPr>
            <a:xfrm>
              <a:off x="6289402" y="5115091"/>
              <a:ext cx="612293" cy="375163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GB"/>
                <a:t>27</a:t>
              </a:r>
            </a:p>
          </p:txBody>
        </p:sp>
        <p:sp>
          <p:nvSpPr>
            <p:cNvPr id="89" name="Rectangle 88"/>
            <p:cNvSpPr/>
            <p:nvPr/>
          </p:nvSpPr>
          <p:spPr>
            <a:xfrm>
              <a:off x="7274020" y="3736672"/>
              <a:ext cx="612293" cy="1753583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GB"/>
                <a:t>137</a:t>
              </a:r>
            </a:p>
          </p:txBody>
        </p:sp>
        <p:sp>
          <p:nvSpPr>
            <p:cNvPr id="90" name="Rectangle 89"/>
            <p:cNvSpPr/>
            <p:nvPr/>
          </p:nvSpPr>
          <p:spPr>
            <a:xfrm>
              <a:off x="8038713" y="3274835"/>
              <a:ext cx="612293" cy="221541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GB"/>
                <a:t>171</a:t>
              </a:r>
            </a:p>
          </p:txBody>
        </p:sp>
        <p:sp>
          <p:nvSpPr>
            <p:cNvPr id="91" name="Rectangle 90"/>
            <p:cNvSpPr/>
            <p:nvPr/>
          </p:nvSpPr>
          <p:spPr>
            <a:xfrm>
              <a:off x="8803406" y="4115526"/>
              <a:ext cx="612293" cy="137472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GB"/>
                <a:t>111</a:t>
              </a:r>
            </a:p>
          </p:txBody>
        </p:sp>
        <p:sp>
          <p:nvSpPr>
            <p:cNvPr id="92" name="Rectangle 91"/>
            <p:cNvSpPr/>
            <p:nvPr/>
          </p:nvSpPr>
          <p:spPr>
            <a:xfrm>
              <a:off x="9568099" y="2896964"/>
              <a:ext cx="612293" cy="2593291"/>
            </a:xfrm>
            <a:prstGeom prst="rect">
              <a:avLst/>
            </a:prstGeom>
            <a:solidFill>
              <a:srgbClr val="800000"/>
            </a:solidFill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GB"/>
                <a:t>216</a:t>
              </a:r>
            </a:p>
          </p:txBody>
        </p:sp>
        <p:sp>
          <p:nvSpPr>
            <p:cNvPr id="93" name="Rectangle 92"/>
            <p:cNvSpPr/>
            <p:nvPr/>
          </p:nvSpPr>
          <p:spPr>
            <a:xfrm>
              <a:off x="10332792" y="2277684"/>
              <a:ext cx="612293" cy="3212571"/>
            </a:xfrm>
            <a:prstGeom prst="rect">
              <a:avLst/>
            </a:prstGeom>
            <a:solidFill>
              <a:srgbClr val="800000"/>
            </a:solidFill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GB"/>
                <a:t>271</a:t>
              </a:r>
            </a:p>
          </p:txBody>
        </p:sp>
        <p:sp>
          <p:nvSpPr>
            <p:cNvPr id="94" name="Rectangle 93"/>
            <p:cNvSpPr/>
            <p:nvPr/>
          </p:nvSpPr>
          <p:spPr>
            <a:xfrm>
              <a:off x="5293220" y="4825880"/>
              <a:ext cx="612293" cy="664376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GB" dirty="0"/>
                <a:t>53</a:t>
              </a:r>
            </a:p>
          </p:txBody>
        </p:sp>
        <p:sp>
          <p:nvSpPr>
            <p:cNvPr id="95" name="Rectangle 94"/>
            <p:cNvSpPr/>
            <p:nvPr/>
          </p:nvSpPr>
          <p:spPr>
            <a:xfrm>
              <a:off x="1331972" y="5088501"/>
              <a:ext cx="312906" cy="3923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>
                  <a:solidFill>
                    <a:srgbClr val="008000"/>
                  </a:solidFill>
                </a:rPr>
                <a:t>4</a:t>
              </a:r>
            </a:p>
          </p:txBody>
        </p:sp>
        <p:cxnSp>
          <p:nvCxnSpPr>
            <p:cNvPr id="96" name="Connecteur droit avec flèche 95"/>
            <p:cNvCxnSpPr/>
            <p:nvPr/>
          </p:nvCxnSpPr>
          <p:spPr>
            <a:xfrm>
              <a:off x="957374" y="5500739"/>
              <a:ext cx="10535269" cy="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Connecteur droit avec flèche 96"/>
            <p:cNvCxnSpPr/>
            <p:nvPr/>
          </p:nvCxnSpPr>
          <p:spPr>
            <a:xfrm flipV="1">
              <a:off x="957374" y="1637411"/>
              <a:ext cx="0" cy="3863329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ZoneTexte 97"/>
            <p:cNvSpPr txBox="1"/>
            <p:nvPr/>
          </p:nvSpPr>
          <p:spPr>
            <a:xfrm>
              <a:off x="545022" y="2898291"/>
              <a:ext cx="851133" cy="3295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500">
                  <a:solidFill>
                    <a:schemeClr val="bg1">
                      <a:lumMod val="50000"/>
                    </a:schemeClr>
                  </a:solidFill>
                </a:rPr>
                <a:t>200</a:t>
              </a:r>
            </a:p>
          </p:txBody>
        </p:sp>
        <p:sp>
          <p:nvSpPr>
            <p:cNvPr id="99" name="ZoneTexte 98"/>
            <p:cNvSpPr txBox="1"/>
            <p:nvPr/>
          </p:nvSpPr>
          <p:spPr>
            <a:xfrm>
              <a:off x="545022" y="1675369"/>
              <a:ext cx="851133" cy="3295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500">
                  <a:solidFill>
                    <a:schemeClr val="bg1">
                      <a:lumMod val="50000"/>
                    </a:schemeClr>
                  </a:solidFill>
                </a:rPr>
                <a:t>300</a:t>
              </a:r>
            </a:p>
          </p:txBody>
        </p:sp>
        <p:sp>
          <p:nvSpPr>
            <p:cNvPr id="100" name="Rectangle 99"/>
            <p:cNvSpPr/>
            <p:nvPr/>
          </p:nvSpPr>
          <p:spPr>
            <a:xfrm>
              <a:off x="1070555" y="1773226"/>
              <a:ext cx="776678" cy="210574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500" b="1">
                  <a:solidFill>
                    <a:schemeClr val="bg1"/>
                  </a:solidFill>
                </a:rPr>
                <a:t>0 RF</a:t>
              </a:r>
            </a:p>
          </p:txBody>
        </p:sp>
        <p:sp>
          <p:nvSpPr>
            <p:cNvPr id="101" name="Rectangle 100"/>
            <p:cNvSpPr/>
            <p:nvPr/>
          </p:nvSpPr>
          <p:spPr>
            <a:xfrm>
              <a:off x="1931899" y="1762731"/>
              <a:ext cx="4351324" cy="199373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500" b="1" dirty="0">
                  <a:solidFill>
                    <a:schemeClr val="bg1"/>
                  </a:solidFill>
                </a:rPr>
                <a:t>1 RF</a:t>
              </a:r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6367889" y="1737526"/>
              <a:ext cx="3047811" cy="224578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500" b="1" dirty="0">
                  <a:solidFill>
                    <a:schemeClr val="bg1"/>
                  </a:solidFill>
                </a:rPr>
                <a:t>2 RF</a:t>
              </a:r>
            </a:p>
          </p:txBody>
        </p:sp>
        <p:sp>
          <p:nvSpPr>
            <p:cNvPr id="103" name="Rectangle 102"/>
            <p:cNvSpPr/>
            <p:nvPr/>
          </p:nvSpPr>
          <p:spPr>
            <a:xfrm>
              <a:off x="9568099" y="1773226"/>
              <a:ext cx="1376986" cy="210574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500" b="1">
                  <a:solidFill>
                    <a:schemeClr val="bg1"/>
                  </a:solidFill>
                </a:rPr>
                <a:t>3 RF</a:t>
              </a:r>
            </a:p>
          </p:txBody>
        </p:sp>
        <p:sp>
          <p:nvSpPr>
            <p:cNvPr id="106" name="ZoneTexte 105"/>
            <p:cNvSpPr txBox="1"/>
            <p:nvPr/>
          </p:nvSpPr>
          <p:spPr>
            <a:xfrm>
              <a:off x="1156474" y="5511237"/>
              <a:ext cx="612293" cy="2667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/>
                <a:t>No RF</a:t>
              </a:r>
            </a:p>
          </p:txBody>
        </p:sp>
        <p:sp>
          <p:nvSpPr>
            <p:cNvPr id="107" name="ZoneTexte 106"/>
            <p:cNvSpPr txBox="1"/>
            <p:nvPr/>
          </p:nvSpPr>
          <p:spPr>
            <a:xfrm>
              <a:off x="1800258" y="5511237"/>
              <a:ext cx="843621" cy="4394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dirty="0"/>
                <a:t>Obesity</a:t>
              </a:r>
              <a:br>
                <a:rPr lang="en-GB" sz="1100" dirty="0"/>
              </a:br>
              <a:r>
                <a:rPr lang="en-GB" sz="1100" dirty="0"/>
                <a:t>(BMI 30+)</a:t>
              </a:r>
            </a:p>
          </p:txBody>
        </p:sp>
        <p:sp>
          <p:nvSpPr>
            <p:cNvPr id="108" name="ZoneTexte 107"/>
            <p:cNvSpPr txBox="1"/>
            <p:nvPr/>
          </p:nvSpPr>
          <p:spPr>
            <a:xfrm>
              <a:off x="2612390" y="5511237"/>
              <a:ext cx="764693" cy="2667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dirty="0"/>
                <a:t>Age 40+</a:t>
              </a:r>
            </a:p>
          </p:txBody>
        </p:sp>
        <p:sp>
          <p:nvSpPr>
            <p:cNvPr id="109" name="ZoneTexte 108"/>
            <p:cNvSpPr txBox="1"/>
            <p:nvPr/>
          </p:nvSpPr>
          <p:spPr>
            <a:xfrm>
              <a:off x="3450556" y="5511237"/>
              <a:ext cx="612293" cy="6120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dirty="0"/>
                <a:t>Family</a:t>
              </a:r>
            </a:p>
            <a:p>
              <a:pPr algn="ctr"/>
              <a:r>
                <a:rPr lang="en-GB" sz="1100" dirty="0"/>
                <a:t>history of VTE</a:t>
              </a:r>
            </a:p>
          </p:txBody>
        </p:sp>
        <p:sp>
          <p:nvSpPr>
            <p:cNvPr id="110" name="ZoneTexte 109"/>
            <p:cNvSpPr txBox="1"/>
            <p:nvPr/>
          </p:nvSpPr>
          <p:spPr>
            <a:xfrm>
              <a:off x="4282834" y="5511237"/>
              <a:ext cx="764693" cy="6277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dirty="0"/>
                <a:t>Personal history of VTE *</a:t>
              </a:r>
            </a:p>
          </p:txBody>
        </p:sp>
        <p:sp>
          <p:nvSpPr>
            <p:cNvPr id="112" name="ZoneTexte 111"/>
            <p:cNvSpPr txBox="1"/>
            <p:nvPr/>
          </p:nvSpPr>
          <p:spPr>
            <a:xfrm>
              <a:off x="5208175" y="5511237"/>
              <a:ext cx="764693" cy="6277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dirty="0"/>
                <a:t>Pre</a:t>
              </a:r>
              <a:br>
                <a:rPr lang="en-GB" sz="1100" dirty="0"/>
              </a:br>
              <a:r>
                <a:rPr lang="en-GB" sz="1100" dirty="0"/>
                <a:t>existing cancer</a:t>
              </a:r>
            </a:p>
          </p:txBody>
        </p:sp>
        <p:sp>
          <p:nvSpPr>
            <p:cNvPr id="113" name="ZoneTexte 112"/>
            <p:cNvSpPr txBox="1"/>
            <p:nvPr/>
          </p:nvSpPr>
          <p:spPr>
            <a:xfrm>
              <a:off x="6283222" y="5511237"/>
              <a:ext cx="715931" cy="4394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dirty="0"/>
                <a:t>BMI 30+</a:t>
              </a:r>
              <a:br>
                <a:rPr lang="en-GB" sz="1100" dirty="0"/>
              </a:br>
              <a:r>
                <a:rPr lang="en-GB" sz="1100" dirty="0"/>
                <a:t>Age 40+</a:t>
              </a:r>
            </a:p>
          </p:txBody>
        </p:sp>
        <p:sp>
          <p:nvSpPr>
            <p:cNvPr id="114" name="ZoneTexte 113"/>
            <p:cNvSpPr txBox="1"/>
            <p:nvPr/>
          </p:nvSpPr>
          <p:spPr>
            <a:xfrm>
              <a:off x="7174100" y="5511237"/>
              <a:ext cx="764693" cy="6120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/>
                <a:t>BMI 25+</a:t>
              </a:r>
              <a:br>
                <a:rPr lang="en-GB" sz="1100"/>
              </a:br>
              <a:r>
                <a:rPr lang="en-GB" sz="1100"/>
                <a:t>VTE history **</a:t>
              </a:r>
            </a:p>
          </p:txBody>
        </p:sp>
        <p:sp>
          <p:nvSpPr>
            <p:cNvPr id="115" name="ZoneTexte 114"/>
            <p:cNvSpPr txBox="1"/>
            <p:nvPr/>
          </p:nvSpPr>
          <p:spPr>
            <a:xfrm>
              <a:off x="7975738" y="5511237"/>
              <a:ext cx="764693" cy="6120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/>
                <a:t>BMI 30+</a:t>
              </a:r>
              <a:br>
                <a:rPr lang="en-GB" sz="1100"/>
              </a:br>
              <a:r>
                <a:rPr lang="en-GB" sz="1100"/>
                <a:t>VTE history **</a:t>
              </a:r>
            </a:p>
          </p:txBody>
        </p:sp>
        <p:sp>
          <p:nvSpPr>
            <p:cNvPr id="116" name="ZoneTexte 115"/>
            <p:cNvSpPr txBox="1"/>
            <p:nvPr/>
          </p:nvSpPr>
          <p:spPr>
            <a:xfrm>
              <a:off x="8750926" y="5511237"/>
              <a:ext cx="764693" cy="6120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dirty="0"/>
                <a:t>Age 40+</a:t>
              </a:r>
              <a:br>
                <a:rPr lang="en-GB" sz="1100" dirty="0"/>
              </a:br>
              <a:r>
                <a:rPr lang="en-GB" sz="1100" dirty="0"/>
                <a:t>VTE history **</a:t>
              </a:r>
            </a:p>
          </p:txBody>
        </p:sp>
        <p:sp>
          <p:nvSpPr>
            <p:cNvPr id="117" name="ZoneTexte 116"/>
            <p:cNvSpPr txBox="1"/>
            <p:nvPr/>
          </p:nvSpPr>
          <p:spPr>
            <a:xfrm>
              <a:off x="9505123" y="5511237"/>
              <a:ext cx="764693" cy="7847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dirty="0"/>
                <a:t>BMI 25+</a:t>
              </a:r>
              <a:br>
                <a:rPr lang="en-GB" sz="1100" dirty="0"/>
              </a:br>
              <a:r>
                <a:rPr lang="en-GB" sz="1100" dirty="0"/>
                <a:t>Age 40+</a:t>
              </a:r>
              <a:br>
                <a:rPr lang="en-GB" sz="1100" dirty="0"/>
              </a:br>
              <a:r>
                <a:rPr lang="en-GB" sz="1100" dirty="0"/>
                <a:t>VTE history **</a:t>
              </a:r>
            </a:p>
          </p:txBody>
        </p:sp>
        <p:sp>
          <p:nvSpPr>
            <p:cNvPr id="118" name="ZoneTexte 117"/>
            <p:cNvSpPr txBox="1"/>
            <p:nvPr/>
          </p:nvSpPr>
          <p:spPr>
            <a:xfrm>
              <a:off x="10332792" y="5511237"/>
              <a:ext cx="708623" cy="9573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dirty="0"/>
                <a:t>BMI 30+</a:t>
              </a:r>
              <a:br>
                <a:rPr lang="en-GB" sz="1100" dirty="0"/>
              </a:br>
              <a:r>
                <a:rPr lang="en-GB" sz="1100" dirty="0"/>
                <a:t>Age 40+</a:t>
              </a:r>
              <a:br>
                <a:rPr lang="en-GB" sz="1100" dirty="0"/>
              </a:br>
              <a:r>
                <a:rPr lang="en-GB" sz="1100" dirty="0"/>
                <a:t>VTE history **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990466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F313-627C-6349-86EF-577085777D3C}" type="slidenum">
              <a:rPr lang="en-GB" smtClean="0"/>
              <a:t>19</a:t>
            </a:fld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0" y="5855538"/>
            <a:ext cx="11460483" cy="931002"/>
          </a:xfrm>
          <a:prstGeom prst="rect">
            <a:avLst/>
          </a:prstGeom>
        </p:spPr>
        <p:txBody>
          <a:bodyPr wrap="square" lIns="121898" tIns="60949" rIns="121898" bIns="60949">
            <a:spAutoFit/>
          </a:bodyPr>
          <a:lstStyle/>
          <a:p>
            <a:r>
              <a:rPr lang="en-GB" sz="1050" i="1" dirty="0">
                <a:solidFill>
                  <a:srgbClr val="7F7F7F"/>
                </a:solidFill>
              </a:rPr>
              <a:t>VTE: venous thromboembolic diseases – EE: </a:t>
            </a:r>
            <a:r>
              <a:rPr lang="en-GB" sz="1050" i="1" dirty="0" err="1">
                <a:solidFill>
                  <a:srgbClr val="7F7F7F"/>
                </a:solidFill>
              </a:rPr>
              <a:t>ethinylestradiol</a:t>
            </a:r>
            <a:r>
              <a:rPr lang="en-GB" sz="1050" i="1" dirty="0">
                <a:solidFill>
                  <a:srgbClr val="7F7F7F"/>
                </a:solidFill>
              </a:rPr>
              <a:t>.</a:t>
            </a:r>
            <a:br>
              <a:rPr lang="en-GB" sz="1050" i="1" dirty="0">
                <a:solidFill>
                  <a:srgbClr val="7F7F7F"/>
                </a:solidFill>
              </a:rPr>
            </a:br>
            <a:br>
              <a:rPr lang="en-GB" sz="1050" i="1" dirty="0">
                <a:solidFill>
                  <a:srgbClr val="7F7F7F"/>
                </a:solidFill>
              </a:rPr>
            </a:br>
            <a:r>
              <a:rPr lang="en-GB" sz="1050" i="1" dirty="0">
                <a:solidFill>
                  <a:srgbClr val="7F7F7F"/>
                </a:solidFill>
              </a:rPr>
              <a:t>(1) Practice Committee of the American Society for Reproductive Medicine. Combined hormonal contraception and the risk of venous thromboembolism: a guideline. </a:t>
            </a:r>
            <a:r>
              <a:rPr lang="en-GB" sz="1050" i="1" dirty="0" err="1">
                <a:solidFill>
                  <a:srgbClr val="7F7F7F"/>
                </a:solidFill>
              </a:rPr>
              <a:t>Fertil</a:t>
            </a:r>
            <a:r>
              <a:rPr lang="en-GB" sz="1050" i="1" dirty="0">
                <a:solidFill>
                  <a:srgbClr val="7F7F7F"/>
                </a:solidFill>
              </a:rPr>
              <a:t> </a:t>
            </a:r>
            <a:r>
              <a:rPr lang="en-GB" sz="1050" i="1" dirty="0" err="1">
                <a:solidFill>
                  <a:srgbClr val="7F7F7F"/>
                </a:solidFill>
              </a:rPr>
              <a:t>Steril</a:t>
            </a:r>
            <a:r>
              <a:rPr lang="en-GB" sz="1050" i="1" dirty="0">
                <a:solidFill>
                  <a:srgbClr val="7F7F7F"/>
                </a:solidFill>
              </a:rPr>
              <a:t> 2017;107(1):43-51. ; (2) </a:t>
            </a:r>
            <a:r>
              <a:rPr lang="en-GB" sz="1050" i="1" dirty="0" err="1">
                <a:solidFill>
                  <a:schemeClr val="bg1">
                    <a:lumMod val="50000"/>
                  </a:schemeClr>
                </a:solidFill>
              </a:rPr>
              <a:t>Plu</a:t>
            </a:r>
            <a:r>
              <a:rPr lang="en-GB" sz="1050" i="1" dirty="0">
                <a:solidFill>
                  <a:schemeClr val="bg1">
                    <a:lumMod val="50000"/>
                  </a:schemeClr>
                </a:solidFill>
              </a:rPr>
              <a:t>-Bureau G et al. Hormonal contraception and vascular risk: CNGOF Contraception Guidelines 2018;46(12):823-833</a:t>
            </a:r>
            <a:r>
              <a:rPr lang="en-GB" sz="1050" i="1" dirty="0">
                <a:solidFill>
                  <a:srgbClr val="7F7F7F"/>
                </a:solidFill>
              </a:rPr>
              <a:t> ; (3) </a:t>
            </a:r>
            <a:r>
              <a:rPr lang="en-GB" sz="1050" i="1" dirty="0" err="1">
                <a:solidFill>
                  <a:srgbClr val="7F7F7F"/>
                </a:solidFill>
              </a:rPr>
              <a:t>Chabbert</a:t>
            </a:r>
            <a:r>
              <a:rPr lang="en-GB" sz="1050" i="1" dirty="0">
                <a:solidFill>
                  <a:srgbClr val="7F7F7F"/>
                </a:solidFill>
              </a:rPr>
              <a:t>-Buffet N et al. Clinical practice guidelines for contraception of the French National College of </a:t>
            </a:r>
            <a:r>
              <a:rPr lang="en-GB" sz="1050" i="1" dirty="0" err="1">
                <a:solidFill>
                  <a:srgbClr val="7F7F7F"/>
                </a:solidFill>
              </a:rPr>
              <a:t>Gynecologists</a:t>
            </a:r>
            <a:r>
              <a:rPr lang="en-GB" sz="1050" i="1" dirty="0">
                <a:solidFill>
                  <a:srgbClr val="7F7F7F"/>
                </a:solidFill>
              </a:rPr>
              <a:t> and Obstetricians (CNGOF). J </a:t>
            </a:r>
            <a:r>
              <a:rPr lang="en-GB" sz="1050" i="1" dirty="0" err="1">
                <a:solidFill>
                  <a:srgbClr val="7F7F7F"/>
                </a:solidFill>
              </a:rPr>
              <a:t>Gynecol</a:t>
            </a:r>
            <a:r>
              <a:rPr lang="en-GB" sz="1050" i="1" dirty="0">
                <a:solidFill>
                  <a:srgbClr val="7F7F7F"/>
                </a:solidFill>
              </a:rPr>
              <a:t> </a:t>
            </a:r>
            <a:r>
              <a:rPr lang="en-GB" sz="1050" i="1" dirty="0" err="1">
                <a:solidFill>
                  <a:srgbClr val="7F7F7F"/>
                </a:solidFill>
              </a:rPr>
              <a:t>Obstet</a:t>
            </a:r>
            <a:r>
              <a:rPr lang="en-GB" sz="1050" i="1" dirty="0">
                <a:solidFill>
                  <a:srgbClr val="7F7F7F"/>
                </a:solidFill>
              </a:rPr>
              <a:t> Hum </a:t>
            </a:r>
            <a:r>
              <a:rPr lang="en-GB" sz="1050" i="1" dirty="0" err="1">
                <a:solidFill>
                  <a:srgbClr val="7F7F7F"/>
                </a:solidFill>
              </a:rPr>
              <a:t>Reprod</a:t>
            </a:r>
            <a:r>
              <a:rPr lang="en-GB" sz="1050" i="1" dirty="0">
                <a:solidFill>
                  <a:srgbClr val="7F7F7F"/>
                </a:solidFill>
              </a:rPr>
              <a:t> 2019;48(7):441-454.</a:t>
            </a:r>
          </a:p>
        </p:txBody>
      </p:sp>
      <p:sp>
        <p:nvSpPr>
          <p:cNvPr id="12" name="Espace réservé du contenu 12"/>
          <p:cNvSpPr>
            <a:spLocks noGrp="1"/>
          </p:cNvSpPr>
          <p:nvPr>
            <p:ph idx="1"/>
          </p:nvPr>
        </p:nvSpPr>
        <p:spPr>
          <a:xfrm>
            <a:off x="747892" y="2198337"/>
            <a:ext cx="10971933" cy="3826272"/>
          </a:xfrm>
        </p:spPr>
        <p:txBody>
          <a:bodyPr>
            <a:noAutofit/>
          </a:bodyPr>
          <a:lstStyle/>
          <a:p>
            <a:r>
              <a:rPr lang="en-GB" sz="2000" dirty="0"/>
              <a:t>High-dose combined oral contraception </a:t>
            </a:r>
            <a:r>
              <a:rPr lang="en-GB" sz="2000" b="1" dirty="0"/>
              <a:t>(&gt; 50 µg) </a:t>
            </a:r>
            <a:r>
              <a:rPr lang="en-GB" sz="2000" dirty="0"/>
              <a:t>is associated with higher risks of VTE than lower-dose formulations </a:t>
            </a:r>
            <a:r>
              <a:rPr lang="en-GB" sz="2000" baseline="30000" dirty="0"/>
              <a:t>(1)</a:t>
            </a:r>
          </a:p>
          <a:p>
            <a:endParaRPr lang="en-GB" sz="2000" baseline="30000" dirty="0"/>
          </a:p>
          <a:p>
            <a:endParaRPr lang="en-GB" sz="2000" baseline="30000" dirty="0"/>
          </a:p>
          <a:p>
            <a:endParaRPr lang="en-GB" sz="2000" baseline="30000" dirty="0"/>
          </a:p>
          <a:p>
            <a:endParaRPr lang="en-GB" sz="2000" baseline="30000" dirty="0"/>
          </a:p>
          <a:p>
            <a:endParaRPr lang="en-GB" sz="2000" baseline="30000" dirty="0"/>
          </a:p>
          <a:p>
            <a:endParaRPr lang="en-GB" sz="2000" baseline="30000" dirty="0"/>
          </a:p>
          <a:p>
            <a:endParaRPr lang="en-GB" sz="2000" baseline="30000" dirty="0"/>
          </a:p>
          <a:p>
            <a:endParaRPr lang="en-GB" sz="2000" baseline="30000" dirty="0"/>
          </a:p>
          <a:p>
            <a:endParaRPr lang="en-GB" sz="2000" baseline="30000" dirty="0"/>
          </a:p>
          <a:p>
            <a:r>
              <a:rPr lang="en-GB" sz="2000" dirty="0"/>
              <a:t>There is no reliable evidence that EE doses lower than 35 µg have a lower VTE risk than 35 µg formulations </a:t>
            </a:r>
            <a:r>
              <a:rPr lang="en-GB" sz="2000" baseline="30000" dirty="0"/>
              <a:t>(1)</a:t>
            </a:r>
          </a:p>
        </p:txBody>
      </p:sp>
      <p:graphicFrame>
        <p:nvGraphicFramePr>
          <p:cNvPr id="20" name="Tableau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4759495"/>
              </p:ext>
            </p:extLst>
          </p:nvPr>
        </p:nvGraphicFramePr>
        <p:xfrm>
          <a:off x="2257782" y="3142980"/>
          <a:ext cx="5305782" cy="182880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088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173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r>
                        <a:rPr lang="en-GB" sz="1600" b="0" noProof="0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CHC</a:t>
                      </a:r>
                      <a:r>
                        <a:rPr lang="en-GB" sz="1600" b="0" baseline="0" noProof="0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 with </a:t>
                      </a:r>
                      <a:r>
                        <a:rPr lang="en-GB" sz="1600" b="1" baseline="0" noProof="0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50 µg of EE</a:t>
                      </a:r>
                    </a:p>
                    <a:p>
                      <a:r>
                        <a:rPr lang="en-GB" sz="1600" b="0" baseline="0" noProof="0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and </a:t>
                      </a:r>
                      <a:r>
                        <a:rPr lang="en-GB" sz="1600" b="0" baseline="0" noProof="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levonorgestrel</a:t>
                      </a:r>
                      <a:endParaRPr lang="en-GB" sz="1600" b="0" noProof="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900" b="1" dirty="0"/>
                        <a:t>OR: 5.2 </a:t>
                      </a:r>
                      <a:r>
                        <a:rPr lang="fr-FR" sz="1900" b="0" dirty="0"/>
                        <a:t>(3.4-7.9) </a:t>
                      </a:r>
                      <a:r>
                        <a:rPr lang="fr-FR" sz="1900" b="0" baseline="30000" dirty="0"/>
                        <a:t>(2)</a:t>
                      </a: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GB" sz="1600" b="0" noProof="0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CHC with </a:t>
                      </a:r>
                      <a:r>
                        <a:rPr lang="en-GB" sz="1600" b="1" noProof="0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20 µg of EE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baseline="0" noProof="0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and </a:t>
                      </a:r>
                      <a:r>
                        <a:rPr lang="en-GB" sz="1600" b="0" baseline="0" noProof="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levonorgestrel</a:t>
                      </a:r>
                      <a:endParaRPr lang="en-GB" sz="1600" b="0" noProof="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900" b="1" dirty="0"/>
                        <a:t>OR: 2.2 </a:t>
                      </a:r>
                      <a:r>
                        <a:rPr lang="fr-FR" sz="1900" b="0" dirty="0"/>
                        <a:t>(1.3-3.6) </a:t>
                      </a:r>
                      <a:r>
                        <a:rPr lang="fr-FR" sz="1900" b="0" baseline="30000" dirty="0"/>
                        <a:t>(2)</a:t>
                      </a:r>
                      <a:endParaRPr lang="fr-FR" sz="1900" b="0" dirty="0"/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GB" sz="1600" b="0" noProof="0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CHC with </a:t>
                      </a:r>
                      <a:r>
                        <a:rPr lang="en-GB" sz="1600" b="1" noProof="0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30 µg of EE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baseline="0" noProof="0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and levonorgestrel</a:t>
                      </a:r>
                      <a:endParaRPr lang="en-GB" sz="1600" b="0" noProof="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900" b="1" dirty="0"/>
                        <a:t>OR: 2.4 </a:t>
                      </a:r>
                      <a:r>
                        <a:rPr lang="fr-FR" sz="1900" b="0" dirty="0"/>
                        <a:t>(1.8-3.2) </a:t>
                      </a:r>
                      <a:r>
                        <a:rPr lang="fr-FR" sz="1900" b="0" baseline="30000" dirty="0"/>
                        <a:t>(2)</a:t>
                      </a:r>
                      <a:endParaRPr lang="fr-FR" sz="1900" b="0" dirty="0"/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1" name="Rectangle 20"/>
          <p:cNvSpPr/>
          <p:nvPr/>
        </p:nvSpPr>
        <p:spPr>
          <a:xfrm>
            <a:off x="7998665" y="3443023"/>
            <a:ext cx="1863607" cy="553976"/>
          </a:xfrm>
          <a:prstGeom prst="rect">
            <a:avLst/>
          </a:prstGeom>
        </p:spPr>
        <p:txBody>
          <a:bodyPr wrap="none" lIns="121898" tIns="60949" rIns="121898" bIns="60949">
            <a:spAutoFit/>
          </a:bodyPr>
          <a:lstStyle/>
          <a:p>
            <a:r>
              <a:rPr lang="en-GB" sz="2800" b="1" dirty="0">
                <a:solidFill>
                  <a:schemeClr val="accent6">
                    <a:lumMod val="75000"/>
                  </a:schemeClr>
                </a:solidFill>
              </a:rPr>
              <a:t>RISK X 2 </a:t>
            </a:r>
            <a:r>
              <a:rPr lang="en-GB" sz="2800" b="1" baseline="30000" dirty="0">
                <a:solidFill>
                  <a:schemeClr val="accent6">
                    <a:lumMod val="75000"/>
                  </a:schemeClr>
                </a:solidFill>
              </a:rPr>
              <a:t>(3) </a:t>
            </a:r>
            <a:endParaRPr lang="en-GB" sz="2800" b="1" baseline="30000" dirty="0"/>
          </a:p>
        </p:txBody>
      </p:sp>
      <p:sp>
        <p:nvSpPr>
          <p:cNvPr id="22" name="Flèche courbée vers la gauche 21"/>
          <p:cNvSpPr/>
          <p:nvPr/>
        </p:nvSpPr>
        <p:spPr>
          <a:xfrm>
            <a:off x="7475953" y="3330124"/>
            <a:ext cx="541867" cy="1271376"/>
          </a:xfrm>
          <a:prstGeom prst="curvedLeftArrow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121898" tIns="60949" rIns="121898" bIns="60949" spcCol="0"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3" name="Flèche courbée vers la gauche 22"/>
          <p:cNvSpPr/>
          <p:nvPr/>
        </p:nvSpPr>
        <p:spPr>
          <a:xfrm>
            <a:off x="7475964" y="3330128"/>
            <a:ext cx="522695" cy="790223"/>
          </a:xfrm>
          <a:prstGeom prst="curvedLeftArrow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121898" tIns="60949" rIns="121898" bIns="60949" spcCol="0"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3" name="Titre 1"/>
          <p:cNvSpPr txBox="1">
            <a:spLocks/>
          </p:cNvSpPr>
          <p:nvPr/>
        </p:nvSpPr>
        <p:spPr>
          <a:xfrm>
            <a:off x="525975" y="293871"/>
            <a:ext cx="10966668" cy="658684"/>
          </a:xfrm>
          <a:prstGeom prst="rect">
            <a:avLst/>
          </a:prstGeom>
        </p:spPr>
        <p:txBody>
          <a:bodyPr vert="horz" lIns="91424" tIns="45718" rIns="91424" bIns="45718" rtlCol="0" anchor="ctr">
            <a:noAutofit/>
          </a:bodyPr>
          <a:lstStyle>
            <a:lvl1pPr algn="l" defTabSz="609539" rtl="0" eaLnBrk="1" latinLnBrk="0" hangingPunct="1">
              <a:spcBef>
                <a:spcPct val="0"/>
              </a:spcBef>
              <a:buNone/>
              <a:defRPr sz="4800" b="1" kern="1200">
                <a:solidFill>
                  <a:srgbClr val="1571BB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b="0" dirty="0">
                <a:solidFill>
                  <a:schemeClr val="bg1">
                    <a:lumMod val="50000"/>
                  </a:schemeClr>
                </a:solidFill>
              </a:rPr>
              <a:t>RISK OF THROMBOEMBOLISM</a:t>
            </a:r>
            <a:br>
              <a:rPr lang="en-GB" sz="2400" b="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n-GB" sz="2700" dirty="0"/>
              <a:t>Combined hormonal contraceptives (CHCs)</a:t>
            </a:r>
          </a:p>
        </p:txBody>
      </p:sp>
      <p:sp>
        <p:nvSpPr>
          <p:cNvPr id="2" name="Rectangle 1"/>
          <p:cNvSpPr/>
          <p:nvPr/>
        </p:nvSpPr>
        <p:spPr>
          <a:xfrm>
            <a:off x="525975" y="1228792"/>
            <a:ext cx="4614985" cy="400105"/>
          </a:xfrm>
          <a:prstGeom prst="rect">
            <a:avLst/>
          </a:prstGeom>
          <a:solidFill>
            <a:srgbClr val="255880"/>
          </a:solidFill>
        </p:spPr>
        <p:txBody>
          <a:bodyPr wrap="square" lIns="91430" tIns="45718" rIns="91430" bIns="45718" anchor="ctr">
            <a:spAutoFit/>
          </a:bodyPr>
          <a:lstStyle/>
          <a:p>
            <a:r>
              <a:rPr lang="en-GB" sz="2000" b="1">
                <a:solidFill>
                  <a:schemeClr val="bg1"/>
                </a:solidFill>
              </a:rPr>
              <a:t>=&gt; THE RISK DEPENDS ON THE EE DOSE</a:t>
            </a:r>
          </a:p>
        </p:txBody>
      </p:sp>
    </p:spTree>
    <p:extLst>
      <p:ext uri="{BB962C8B-B14F-4D97-AF65-F5344CB8AC3E}">
        <p14:creationId xmlns:p14="http://schemas.microsoft.com/office/powerpoint/2010/main" val="42798185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F313-627C-6349-86EF-577085777D3C}" type="slidenum">
              <a:rPr lang="en-GB" smtClean="0"/>
              <a:t>20</a:t>
            </a:fld>
            <a:endParaRPr lang="en-GB"/>
          </a:p>
        </p:txBody>
      </p:sp>
      <p:sp>
        <p:nvSpPr>
          <p:cNvPr id="11" name="Titre 1"/>
          <p:cNvSpPr txBox="1">
            <a:spLocks/>
          </p:cNvSpPr>
          <p:nvPr/>
        </p:nvSpPr>
        <p:spPr>
          <a:xfrm>
            <a:off x="525975" y="293871"/>
            <a:ext cx="10966668" cy="658684"/>
          </a:xfrm>
          <a:prstGeom prst="rect">
            <a:avLst/>
          </a:prstGeom>
        </p:spPr>
        <p:txBody>
          <a:bodyPr vert="horz" lIns="91424" tIns="45718" rIns="91424" bIns="45718" rtlCol="0" anchor="ctr">
            <a:noAutofit/>
          </a:bodyPr>
          <a:lstStyle>
            <a:lvl1pPr algn="l" defTabSz="609539" rtl="0" eaLnBrk="1" latinLnBrk="0" hangingPunct="1">
              <a:spcBef>
                <a:spcPct val="0"/>
              </a:spcBef>
              <a:buNone/>
              <a:defRPr sz="4800" b="1" kern="1200">
                <a:solidFill>
                  <a:srgbClr val="1571BB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b="0" dirty="0">
                <a:solidFill>
                  <a:schemeClr val="bg1">
                    <a:lumMod val="50000"/>
                  </a:schemeClr>
                </a:solidFill>
              </a:rPr>
              <a:t>RISK OF THROMBOEMBOLISM</a:t>
            </a:r>
            <a:br>
              <a:rPr lang="en-GB" sz="2400" b="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n-GB" sz="2700" dirty="0"/>
              <a:t>Combined hormonal contraceptives (CHCs)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04800" y="1848557"/>
            <a:ext cx="11379200" cy="4507811"/>
          </a:xfrm>
          <a:prstGeom prst="rect">
            <a:avLst/>
          </a:prstGeom>
          <a:solidFill>
            <a:srgbClr val="F2F2F2"/>
          </a:solidFill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8" rIns="91430" bIns="45718" spcCol="0" rtlCol="0" anchor="ctr"/>
          <a:lstStyle/>
          <a:p>
            <a:pPr algn="ctr"/>
            <a:endParaRPr lang="en-GB"/>
          </a:p>
        </p:txBody>
      </p:sp>
      <p:sp>
        <p:nvSpPr>
          <p:cNvPr id="14" name="Text Box 4">
            <a:extLst>
              <a:ext uri="{FF2B5EF4-FFF2-40B4-BE49-F238E27FC236}">
                <a16:creationId xmlns:a16="http://schemas.microsoft.com/office/drawing/2014/main" id="{BE052D66-B7E1-45E6-9499-6BEB498330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408" y="2156956"/>
            <a:ext cx="6786033" cy="457200"/>
          </a:xfrm>
          <a:prstGeom prst="rect">
            <a:avLst/>
          </a:prstGeom>
          <a:solidFill>
            <a:srgbClr val="CC0000"/>
          </a:solidFill>
          <a:ln w="9525">
            <a:solidFill>
              <a:srgbClr val="FF6600"/>
            </a:solidFill>
            <a:miter lim="800000"/>
            <a:headEnd/>
            <a:tailEnd/>
          </a:ln>
        </p:spPr>
        <p:txBody>
          <a:bodyPr lIns="91430" tIns="45718" rIns="91430" bIns="45718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286">
              <a:lnSpc>
                <a:spcPct val="120000"/>
              </a:lnSpc>
              <a:spcBef>
                <a:spcPct val="35000"/>
              </a:spcBef>
              <a:defRPr/>
            </a:pPr>
            <a:r>
              <a:rPr lang="en-GB" altLang="fr-FR" sz="1200" b="1" dirty="0">
                <a:solidFill>
                  <a:prstClr val="white"/>
                </a:solidFill>
                <a:latin typeface="Verdana" panose="020B0604030504040204" pitchFamily="34" charset="0"/>
              </a:rPr>
              <a:t>19 </a:t>
            </a:r>
            <a:r>
              <a:rPr lang="en-GB" altLang="fr-FR" sz="1200" b="1" dirty="0" err="1">
                <a:solidFill>
                  <a:prstClr val="white"/>
                </a:solidFill>
                <a:latin typeface="Verdana" panose="020B0604030504040204" pitchFamily="34" charset="0"/>
              </a:rPr>
              <a:t>Nortestosterone</a:t>
            </a:r>
            <a:r>
              <a:rPr lang="en-GB" altLang="fr-FR" sz="1200" b="1" dirty="0">
                <a:solidFill>
                  <a:prstClr val="white"/>
                </a:solidFill>
                <a:latin typeface="Verdana" panose="020B0604030504040204" pitchFamily="34" charset="0"/>
              </a:rPr>
              <a:t> derivatives</a:t>
            </a:r>
          </a:p>
        </p:txBody>
      </p:sp>
      <p:sp>
        <p:nvSpPr>
          <p:cNvPr id="15" name="Text Box 5">
            <a:extLst>
              <a:ext uri="{FF2B5EF4-FFF2-40B4-BE49-F238E27FC236}">
                <a16:creationId xmlns:a16="http://schemas.microsoft.com/office/drawing/2014/main" id="{F97022EE-BB11-4116-87DE-20DFB94DB9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81335" y="2156956"/>
            <a:ext cx="2087033" cy="457200"/>
          </a:xfrm>
          <a:prstGeom prst="rect">
            <a:avLst/>
          </a:prstGeom>
          <a:solidFill>
            <a:srgbClr val="CC0000"/>
          </a:solidFill>
          <a:ln w="9525">
            <a:solidFill>
              <a:srgbClr val="FF6600"/>
            </a:solidFill>
            <a:miter lim="800000"/>
            <a:headEnd/>
            <a:tailEnd/>
          </a:ln>
        </p:spPr>
        <p:txBody>
          <a:bodyPr lIns="91430" tIns="45718" rIns="91430" bIns="45718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286">
              <a:lnSpc>
                <a:spcPct val="90000"/>
              </a:lnSpc>
              <a:spcBef>
                <a:spcPct val="35000"/>
              </a:spcBef>
              <a:defRPr/>
            </a:pPr>
            <a:r>
              <a:rPr lang="en-GB" altLang="fr-FR" sz="1200" b="1" dirty="0">
                <a:solidFill>
                  <a:prstClr val="white"/>
                </a:solidFill>
                <a:latin typeface="Verdana" panose="020B0604030504040204" pitchFamily="34" charset="0"/>
              </a:rPr>
              <a:t>Progesterone derivatives</a:t>
            </a:r>
          </a:p>
        </p:txBody>
      </p:sp>
      <p:sp>
        <p:nvSpPr>
          <p:cNvPr id="16" name="Text Box 6">
            <a:extLst>
              <a:ext uri="{FF2B5EF4-FFF2-40B4-BE49-F238E27FC236}">
                <a16:creationId xmlns:a16="http://schemas.microsoft.com/office/drawing/2014/main" id="{0BFD357C-27A7-42FD-99C7-0B7526DE54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29751" y="2156956"/>
            <a:ext cx="2209800" cy="457200"/>
          </a:xfrm>
          <a:prstGeom prst="rect">
            <a:avLst/>
          </a:prstGeom>
          <a:solidFill>
            <a:srgbClr val="CC0000"/>
          </a:solidFill>
          <a:ln w="9525" algn="ctr">
            <a:solidFill>
              <a:srgbClr val="FF6600"/>
            </a:solidFill>
            <a:miter lim="800000"/>
            <a:headEnd/>
            <a:tailEnd/>
          </a:ln>
        </p:spPr>
        <p:txBody>
          <a:bodyPr lIns="91430" tIns="45718" rIns="91430" bIns="45718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286">
              <a:lnSpc>
                <a:spcPct val="90000"/>
              </a:lnSpc>
              <a:spcBef>
                <a:spcPct val="35000"/>
              </a:spcBef>
              <a:defRPr/>
            </a:pPr>
            <a:r>
              <a:rPr lang="en-GB" altLang="fr-FR" sz="1200" b="1">
                <a:solidFill>
                  <a:prstClr val="white"/>
                </a:solidFill>
                <a:latin typeface="Verdana" panose="020B0604030504040204" pitchFamily="34" charset="0"/>
              </a:rPr>
              <a:t>Spironolactone derivatives</a:t>
            </a:r>
          </a:p>
        </p:txBody>
      </p:sp>
      <p:sp>
        <p:nvSpPr>
          <p:cNvPr id="17" name="Text Box 8">
            <a:extLst>
              <a:ext uri="{FF2B5EF4-FFF2-40B4-BE49-F238E27FC236}">
                <a16:creationId xmlns:a16="http://schemas.microsoft.com/office/drawing/2014/main" id="{76ED3B54-71D7-4888-B013-672DD5F1C4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401" y="2696715"/>
            <a:ext cx="2207683" cy="347663"/>
          </a:xfrm>
          <a:prstGeom prst="rect">
            <a:avLst/>
          </a:prstGeom>
          <a:solidFill>
            <a:srgbClr val="CC0000"/>
          </a:solidFill>
          <a:ln w="9525">
            <a:solidFill>
              <a:srgbClr val="FF6600"/>
            </a:solidFill>
            <a:miter lim="800000"/>
            <a:headEnd/>
            <a:tailEnd/>
          </a:ln>
        </p:spPr>
        <p:txBody>
          <a:bodyPr lIns="91430" tIns="45718" rIns="91430" bIns="45718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286">
              <a:lnSpc>
                <a:spcPct val="105000"/>
              </a:lnSpc>
              <a:spcBef>
                <a:spcPct val="35000"/>
              </a:spcBef>
              <a:defRPr/>
            </a:pPr>
            <a:r>
              <a:rPr lang="en-GB" altLang="fr-FR" sz="1200" b="1">
                <a:solidFill>
                  <a:prstClr val="white"/>
                </a:solidFill>
                <a:latin typeface="Verdana" panose="020B0604030504040204" pitchFamily="34" charset="0"/>
              </a:rPr>
              <a:t>1</a:t>
            </a:r>
            <a:r>
              <a:rPr lang="en-GB" altLang="fr-FR" sz="1200" b="1" baseline="30000">
                <a:solidFill>
                  <a:prstClr val="white"/>
                </a:solidFill>
                <a:latin typeface="Verdana" panose="020B0604030504040204" pitchFamily="34" charset="0"/>
              </a:rPr>
              <a:t>st</a:t>
            </a:r>
            <a:r>
              <a:rPr lang="en-GB" altLang="fr-FR" sz="1200" b="1">
                <a:solidFill>
                  <a:prstClr val="white"/>
                </a:solidFill>
                <a:latin typeface="Verdana" panose="020B0604030504040204" pitchFamily="34" charset="0"/>
              </a:rPr>
              <a:t> generation</a:t>
            </a:r>
          </a:p>
        </p:txBody>
      </p:sp>
      <p:sp>
        <p:nvSpPr>
          <p:cNvPr id="18" name="Text Box 12">
            <a:extLst>
              <a:ext uri="{FF2B5EF4-FFF2-40B4-BE49-F238E27FC236}">
                <a16:creationId xmlns:a16="http://schemas.microsoft.com/office/drawing/2014/main" id="{2862B94C-AEB6-487C-913B-FB102E0402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9335" y="2696715"/>
            <a:ext cx="2171700" cy="347663"/>
          </a:xfrm>
          <a:prstGeom prst="rect">
            <a:avLst/>
          </a:prstGeom>
          <a:solidFill>
            <a:srgbClr val="CC0000"/>
          </a:solidFill>
          <a:ln w="9525">
            <a:solidFill>
              <a:srgbClr val="FF6600"/>
            </a:solidFill>
            <a:miter lim="800000"/>
            <a:headEnd/>
            <a:tailEnd/>
          </a:ln>
        </p:spPr>
        <p:txBody>
          <a:bodyPr lIns="91430" tIns="45718" rIns="91430" bIns="45718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286">
              <a:lnSpc>
                <a:spcPct val="105000"/>
              </a:lnSpc>
              <a:spcBef>
                <a:spcPct val="35000"/>
              </a:spcBef>
              <a:defRPr/>
            </a:pPr>
            <a:r>
              <a:rPr lang="en-GB" altLang="fr-FR" sz="1200" b="1">
                <a:solidFill>
                  <a:prstClr val="white"/>
                </a:solidFill>
                <a:latin typeface="Verdana" panose="020B0604030504040204" pitchFamily="34" charset="0"/>
              </a:rPr>
              <a:t>2</a:t>
            </a:r>
            <a:r>
              <a:rPr lang="en-GB" altLang="fr-FR" sz="1200" b="1" baseline="30000">
                <a:solidFill>
                  <a:prstClr val="white"/>
                </a:solidFill>
                <a:latin typeface="Verdana" panose="020B0604030504040204" pitchFamily="34" charset="0"/>
              </a:rPr>
              <a:t>nd</a:t>
            </a:r>
            <a:r>
              <a:rPr lang="en-GB" altLang="fr-FR" sz="1200" b="1">
                <a:solidFill>
                  <a:prstClr val="white"/>
                </a:solidFill>
                <a:latin typeface="Verdana" panose="020B0604030504040204" pitchFamily="34" charset="0"/>
              </a:rPr>
              <a:t> generation</a:t>
            </a:r>
          </a:p>
        </p:txBody>
      </p:sp>
      <p:sp>
        <p:nvSpPr>
          <p:cNvPr id="20" name="Text Box 26">
            <a:extLst>
              <a:ext uri="{FF2B5EF4-FFF2-40B4-BE49-F238E27FC236}">
                <a16:creationId xmlns:a16="http://schemas.microsoft.com/office/drawing/2014/main" id="{1DC937BB-BA3A-4025-BB09-761F5A3F67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78408" y="2696715"/>
            <a:ext cx="2173817" cy="347663"/>
          </a:xfrm>
          <a:prstGeom prst="rect">
            <a:avLst/>
          </a:prstGeom>
          <a:solidFill>
            <a:srgbClr val="CC0000"/>
          </a:solidFill>
          <a:ln w="9525">
            <a:solidFill>
              <a:srgbClr val="FF6600"/>
            </a:solidFill>
            <a:miter lim="800000"/>
            <a:headEnd/>
            <a:tailEnd/>
          </a:ln>
        </p:spPr>
        <p:txBody>
          <a:bodyPr lIns="91430" tIns="45718" rIns="91430" bIns="45718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286">
              <a:lnSpc>
                <a:spcPct val="105000"/>
              </a:lnSpc>
              <a:spcBef>
                <a:spcPct val="35000"/>
              </a:spcBef>
              <a:defRPr/>
            </a:pPr>
            <a:r>
              <a:rPr lang="en-GB" altLang="fr-FR" sz="1200" b="1">
                <a:solidFill>
                  <a:prstClr val="white"/>
                </a:solidFill>
                <a:latin typeface="Verdana" panose="020B0604030504040204" pitchFamily="34" charset="0"/>
              </a:rPr>
              <a:t>3</a:t>
            </a:r>
            <a:r>
              <a:rPr lang="en-GB" altLang="fr-FR" sz="1200" b="1" baseline="30000">
                <a:solidFill>
                  <a:prstClr val="white"/>
                </a:solidFill>
                <a:latin typeface="Verdana" panose="020B0604030504040204" pitchFamily="34" charset="0"/>
              </a:rPr>
              <a:t>rd </a:t>
            </a:r>
            <a:r>
              <a:rPr lang="en-GB" altLang="fr-FR" sz="1200" b="1">
                <a:solidFill>
                  <a:prstClr val="white"/>
                </a:solidFill>
                <a:latin typeface="Verdana" panose="020B0604030504040204" pitchFamily="34" charset="0"/>
              </a:rPr>
              <a:t>generation</a:t>
            </a:r>
          </a:p>
        </p:txBody>
      </p:sp>
      <p:sp>
        <p:nvSpPr>
          <p:cNvPr id="21" name="Line 30">
            <a:extLst>
              <a:ext uri="{FF2B5EF4-FFF2-40B4-BE49-F238E27FC236}">
                <a16:creationId xmlns:a16="http://schemas.microsoft.com/office/drawing/2014/main" id="{DF22DAEE-31AE-48B8-B874-0E79B25538D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04800" y="2652256"/>
            <a:ext cx="1137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91430" tIns="45718" rIns="91430" bIns="45718"/>
          <a:lstStyle/>
          <a:p>
            <a:pPr defTabSz="914286">
              <a:defRPr/>
            </a:pPr>
            <a:endParaRPr lang="en-GB">
              <a:solidFill>
                <a:prstClr val="black"/>
              </a:solidFill>
              <a:latin typeface="Perpetua"/>
            </a:endParaRPr>
          </a:p>
        </p:txBody>
      </p:sp>
      <p:sp>
        <p:nvSpPr>
          <p:cNvPr id="22" name="Text Box 9">
            <a:extLst>
              <a:ext uri="{FF2B5EF4-FFF2-40B4-BE49-F238E27FC236}">
                <a16:creationId xmlns:a16="http://schemas.microsoft.com/office/drawing/2014/main" id="{0719F595-ABFB-4B2D-9193-1D3CCDDE0C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401" y="3115840"/>
            <a:ext cx="2207683" cy="437365"/>
          </a:xfrm>
          <a:prstGeom prst="rect">
            <a:avLst/>
          </a:prstGeom>
          <a:solidFill>
            <a:srgbClr val="6666FF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lIns="91430" tIns="45718" rIns="91430" bIns="45718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286">
              <a:lnSpc>
                <a:spcPct val="75000"/>
              </a:lnSpc>
              <a:spcBef>
                <a:spcPct val="35000"/>
              </a:spcBef>
              <a:defRPr/>
            </a:pPr>
            <a:r>
              <a:rPr lang="en-GB" altLang="fr-FR" sz="1200">
                <a:solidFill>
                  <a:prstClr val="white"/>
                </a:solidFill>
                <a:latin typeface="Verdana" panose="020B0604030504040204" pitchFamily="34" charset="0"/>
              </a:rPr>
              <a:t>19-nortestosterone Nandrolone</a:t>
            </a:r>
          </a:p>
        </p:txBody>
      </p:sp>
      <p:sp>
        <p:nvSpPr>
          <p:cNvPr id="23" name="Text Box 10">
            <a:extLst>
              <a:ext uri="{FF2B5EF4-FFF2-40B4-BE49-F238E27FC236}">
                <a16:creationId xmlns:a16="http://schemas.microsoft.com/office/drawing/2014/main" id="{7B0DC895-3B7C-419A-A6B5-BBF769E849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401" y="3581810"/>
            <a:ext cx="2207683" cy="257415"/>
          </a:xfrm>
          <a:prstGeom prst="rect">
            <a:avLst/>
          </a:prstGeom>
          <a:solidFill>
            <a:srgbClr val="6666FF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lIns="91430" tIns="45718" rIns="91430" bIns="45718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286">
              <a:lnSpc>
                <a:spcPct val="105000"/>
              </a:lnSpc>
              <a:spcBef>
                <a:spcPct val="35000"/>
              </a:spcBef>
              <a:defRPr/>
            </a:pPr>
            <a:r>
              <a:rPr lang="en-GB" altLang="fr-FR" sz="1200">
                <a:solidFill>
                  <a:prstClr val="white"/>
                </a:solidFill>
                <a:latin typeface="Verdana" panose="020B0604030504040204" pitchFamily="34" charset="0"/>
              </a:rPr>
              <a:t>Ethisterone</a:t>
            </a:r>
          </a:p>
        </p:txBody>
      </p:sp>
      <p:sp>
        <p:nvSpPr>
          <p:cNvPr id="24" name="Text Box 13">
            <a:extLst>
              <a:ext uri="{FF2B5EF4-FFF2-40B4-BE49-F238E27FC236}">
                <a16:creationId xmlns:a16="http://schemas.microsoft.com/office/drawing/2014/main" id="{6E76399F-B4CB-41FA-9E70-148DF07AB6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9341" y="3107500"/>
            <a:ext cx="2173817" cy="260989"/>
          </a:xfrm>
          <a:prstGeom prst="rect">
            <a:avLst/>
          </a:prstGeom>
          <a:solidFill>
            <a:srgbClr val="6666FF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lIns="91430" tIns="45718" rIns="91430" bIns="45718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286">
              <a:lnSpc>
                <a:spcPct val="105000"/>
              </a:lnSpc>
              <a:spcBef>
                <a:spcPct val="35000"/>
              </a:spcBef>
              <a:defRPr/>
            </a:pPr>
            <a:r>
              <a:rPr lang="en-GB" altLang="fr-FR" sz="1200">
                <a:solidFill>
                  <a:prstClr val="white"/>
                </a:solidFill>
                <a:latin typeface="Verdana" panose="020B0604030504040204" pitchFamily="34" charset="0"/>
              </a:rPr>
              <a:t>Norethisterone*</a:t>
            </a:r>
          </a:p>
        </p:txBody>
      </p:sp>
      <p:sp>
        <p:nvSpPr>
          <p:cNvPr id="26" name="Text Box 14">
            <a:extLst>
              <a:ext uri="{FF2B5EF4-FFF2-40B4-BE49-F238E27FC236}">
                <a16:creationId xmlns:a16="http://schemas.microsoft.com/office/drawing/2014/main" id="{0FA01087-2153-4EE1-9809-E31BBC6C01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9341" y="3423311"/>
            <a:ext cx="2173817" cy="257415"/>
          </a:xfrm>
          <a:prstGeom prst="rect">
            <a:avLst/>
          </a:prstGeom>
          <a:solidFill>
            <a:srgbClr val="6666FF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lIns="91430" tIns="45718" rIns="91430" bIns="45718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286">
              <a:lnSpc>
                <a:spcPct val="80000"/>
              </a:lnSpc>
              <a:spcBef>
                <a:spcPct val="35000"/>
              </a:spcBef>
              <a:defRPr/>
            </a:pPr>
            <a:r>
              <a:rPr lang="en-GB" altLang="fr-FR" sz="1200">
                <a:solidFill>
                  <a:prstClr val="white"/>
                </a:solidFill>
                <a:latin typeface="Verdana" panose="020B0604030504040204" pitchFamily="34" charset="0"/>
              </a:rPr>
              <a:t>Norethisterone Acetate</a:t>
            </a:r>
          </a:p>
        </p:txBody>
      </p:sp>
      <p:sp>
        <p:nvSpPr>
          <p:cNvPr id="27" name="Text Box 15">
            <a:extLst>
              <a:ext uri="{FF2B5EF4-FFF2-40B4-BE49-F238E27FC236}">
                <a16:creationId xmlns:a16="http://schemas.microsoft.com/office/drawing/2014/main" id="{B86AD79A-2BF1-4ED4-9E8F-9F9E531475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9341" y="3735543"/>
            <a:ext cx="2173817" cy="257415"/>
          </a:xfrm>
          <a:prstGeom prst="rect">
            <a:avLst/>
          </a:prstGeom>
          <a:solidFill>
            <a:srgbClr val="6666FF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lIns="91430" tIns="45718" rIns="91430" bIns="45718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286">
              <a:lnSpc>
                <a:spcPct val="80000"/>
              </a:lnSpc>
              <a:spcBef>
                <a:spcPct val="35000"/>
              </a:spcBef>
              <a:defRPr/>
            </a:pPr>
            <a:r>
              <a:rPr lang="en-GB" altLang="fr-FR" sz="1200">
                <a:solidFill>
                  <a:prstClr val="white"/>
                </a:solidFill>
                <a:latin typeface="Verdana" panose="020B0604030504040204" pitchFamily="34" charset="0"/>
              </a:rPr>
              <a:t>Ethynodiol  Acetate</a:t>
            </a:r>
          </a:p>
        </p:txBody>
      </p:sp>
      <p:sp>
        <p:nvSpPr>
          <p:cNvPr id="28" name="Text Box 16">
            <a:extLst>
              <a:ext uri="{FF2B5EF4-FFF2-40B4-BE49-F238E27FC236}">
                <a16:creationId xmlns:a16="http://schemas.microsoft.com/office/drawing/2014/main" id="{7BE478A0-1EE2-484C-BCAF-12FEE0A42E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9341" y="4047772"/>
            <a:ext cx="2173817" cy="260989"/>
          </a:xfrm>
          <a:prstGeom prst="rect">
            <a:avLst/>
          </a:prstGeom>
          <a:solidFill>
            <a:srgbClr val="6666FF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lIns="91430" tIns="45718" rIns="91430" bIns="45718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286">
              <a:lnSpc>
                <a:spcPct val="105000"/>
              </a:lnSpc>
              <a:spcBef>
                <a:spcPct val="35000"/>
              </a:spcBef>
              <a:defRPr/>
            </a:pPr>
            <a:r>
              <a:rPr lang="en-GB" altLang="fr-FR" sz="1200">
                <a:solidFill>
                  <a:prstClr val="white"/>
                </a:solidFill>
                <a:latin typeface="Verdana" panose="020B0604030504040204" pitchFamily="34" charset="0"/>
              </a:rPr>
              <a:t>Lynestrenol</a:t>
            </a:r>
          </a:p>
        </p:txBody>
      </p:sp>
      <p:sp>
        <p:nvSpPr>
          <p:cNvPr id="29" name="Text Box 17">
            <a:extLst>
              <a:ext uri="{FF2B5EF4-FFF2-40B4-BE49-F238E27FC236}">
                <a16:creationId xmlns:a16="http://schemas.microsoft.com/office/drawing/2014/main" id="{83B88325-B004-4BE8-9D1A-8D68CDE4EA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9341" y="4363585"/>
            <a:ext cx="2173817" cy="256223"/>
          </a:xfrm>
          <a:prstGeom prst="rect">
            <a:avLst/>
          </a:prstGeom>
          <a:solidFill>
            <a:srgbClr val="6666FF"/>
          </a:solidFill>
          <a:ln w="28575" cmpd="sng">
            <a:solidFill>
              <a:srgbClr val="FFEA2B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1430" tIns="45718" rIns="91430" bIns="45718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286">
              <a:lnSpc>
                <a:spcPct val="105000"/>
              </a:lnSpc>
              <a:spcBef>
                <a:spcPct val="35000"/>
              </a:spcBef>
              <a:defRPr/>
            </a:pPr>
            <a:r>
              <a:rPr lang="en-GB" altLang="fr-FR" sz="1200" b="1">
                <a:solidFill>
                  <a:srgbClr val="FFEA2B"/>
                </a:solidFill>
                <a:latin typeface="Verdana" panose="020B0604030504040204" pitchFamily="34" charset="0"/>
              </a:rPr>
              <a:t>Levonorgestrel*</a:t>
            </a:r>
          </a:p>
        </p:txBody>
      </p:sp>
      <p:sp>
        <p:nvSpPr>
          <p:cNvPr id="30" name="Text Box 18">
            <a:extLst>
              <a:ext uri="{FF2B5EF4-FFF2-40B4-BE49-F238E27FC236}">
                <a16:creationId xmlns:a16="http://schemas.microsoft.com/office/drawing/2014/main" id="{E2864D0D-0D71-4B96-B510-A3D798619C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9341" y="4674627"/>
            <a:ext cx="2173817" cy="256223"/>
          </a:xfrm>
          <a:prstGeom prst="rect">
            <a:avLst/>
          </a:prstGeom>
          <a:solidFill>
            <a:srgbClr val="6666FF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lIns="91430" tIns="45718" rIns="91430" bIns="45718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286">
              <a:lnSpc>
                <a:spcPct val="105000"/>
              </a:lnSpc>
              <a:spcBef>
                <a:spcPct val="35000"/>
              </a:spcBef>
              <a:defRPr/>
            </a:pPr>
            <a:r>
              <a:rPr lang="en-GB" altLang="fr-FR" sz="1200">
                <a:solidFill>
                  <a:prstClr val="white"/>
                </a:solidFill>
                <a:latin typeface="Verdana" panose="020B0604030504040204" pitchFamily="34" charset="0"/>
              </a:rPr>
              <a:t>Norgestimate*</a:t>
            </a:r>
          </a:p>
        </p:txBody>
      </p:sp>
      <p:sp>
        <p:nvSpPr>
          <p:cNvPr id="31" name="Text Box 19">
            <a:extLst>
              <a:ext uri="{FF2B5EF4-FFF2-40B4-BE49-F238E27FC236}">
                <a16:creationId xmlns:a16="http://schemas.microsoft.com/office/drawing/2014/main" id="{E37F48B8-E405-44D7-905E-A7C769FCC6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9341" y="4985667"/>
            <a:ext cx="2173817" cy="258607"/>
          </a:xfrm>
          <a:prstGeom prst="rect">
            <a:avLst/>
          </a:prstGeom>
          <a:solidFill>
            <a:srgbClr val="6666FF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lIns="91430" tIns="45718" rIns="91430" bIns="45718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286">
              <a:lnSpc>
                <a:spcPct val="105000"/>
              </a:lnSpc>
              <a:spcBef>
                <a:spcPct val="35000"/>
              </a:spcBef>
              <a:defRPr/>
            </a:pPr>
            <a:r>
              <a:rPr lang="en-GB" altLang="fr-FR" sz="1200">
                <a:solidFill>
                  <a:prstClr val="white"/>
                </a:solidFill>
                <a:latin typeface="Verdana" panose="020B0604030504040204" pitchFamily="34" charset="0"/>
              </a:rPr>
              <a:t>Norelgestromin**</a:t>
            </a:r>
          </a:p>
        </p:txBody>
      </p:sp>
      <p:sp>
        <p:nvSpPr>
          <p:cNvPr id="32" name="Text Box 20">
            <a:extLst>
              <a:ext uri="{FF2B5EF4-FFF2-40B4-BE49-F238E27FC236}">
                <a16:creationId xmlns:a16="http://schemas.microsoft.com/office/drawing/2014/main" id="{DD758FF1-0907-4F7E-935C-5D989585F3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7218" y="5787205"/>
            <a:ext cx="2173817" cy="256223"/>
          </a:xfrm>
          <a:prstGeom prst="rect">
            <a:avLst/>
          </a:prstGeom>
          <a:solidFill>
            <a:srgbClr val="6666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8" rIns="91430" bIns="45718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286">
              <a:lnSpc>
                <a:spcPct val="105000"/>
              </a:lnSpc>
              <a:spcBef>
                <a:spcPct val="35000"/>
              </a:spcBef>
              <a:defRPr/>
            </a:pPr>
            <a:r>
              <a:rPr lang="en-GB" altLang="fr-FR" sz="1200" dirty="0" err="1">
                <a:solidFill>
                  <a:prstClr val="white"/>
                </a:solidFill>
                <a:latin typeface="Verdana" panose="020B0604030504040204" pitchFamily="34" charset="0"/>
              </a:rPr>
              <a:t>Dienogest</a:t>
            </a:r>
            <a:endParaRPr lang="en-GB" altLang="fr-FR" sz="1200" dirty="0">
              <a:solidFill>
                <a:prstClr val="white"/>
              </a:solidFill>
              <a:latin typeface="Verdana" panose="020B0604030504040204" pitchFamily="34" charset="0"/>
            </a:endParaRPr>
          </a:p>
        </p:txBody>
      </p:sp>
      <p:sp>
        <p:nvSpPr>
          <p:cNvPr id="33" name="Text Box 21">
            <a:extLst>
              <a:ext uri="{FF2B5EF4-FFF2-40B4-BE49-F238E27FC236}">
                <a16:creationId xmlns:a16="http://schemas.microsoft.com/office/drawing/2014/main" id="{3006C717-7420-4F8D-85E8-8830AE2CDB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62583" y="3115846"/>
            <a:ext cx="2087033" cy="315809"/>
          </a:xfrm>
          <a:prstGeom prst="rect">
            <a:avLst/>
          </a:prstGeom>
          <a:solidFill>
            <a:srgbClr val="6666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8" rIns="91430" bIns="45718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286">
              <a:lnSpc>
                <a:spcPct val="85000"/>
              </a:lnSpc>
              <a:spcBef>
                <a:spcPct val="35000"/>
              </a:spcBef>
              <a:defRPr/>
            </a:pPr>
            <a:r>
              <a:rPr lang="en-GB" altLang="fr-FR" sz="1200" b="1">
                <a:solidFill>
                  <a:srgbClr val="FFEA2B"/>
                </a:solidFill>
                <a:latin typeface="Verdana" panose="020B0604030504040204" pitchFamily="34" charset="0"/>
              </a:rPr>
              <a:t>Chlormadinone Acetate</a:t>
            </a:r>
          </a:p>
        </p:txBody>
      </p:sp>
      <p:sp>
        <p:nvSpPr>
          <p:cNvPr id="34" name="Text Box 22">
            <a:extLst>
              <a:ext uri="{FF2B5EF4-FFF2-40B4-BE49-F238E27FC236}">
                <a16:creationId xmlns:a16="http://schemas.microsoft.com/office/drawing/2014/main" id="{C8D99D0A-BACD-4B41-B3D8-165CD6D03B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62583" y="4020817"/>
            <a:ext cx="2087033" cy="413531"/>
          </a:xfrm>
          <a:prstGeom prst="rect">
            <a:avLst/>
          </a:prstGeom>
          <a:solidFill>
            <a:srgbClr val="6666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8" rIns="91430" bIns="45718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286">
              <a:lnSpc>
                <a:spcPct val="55000"/>
              </a:lnSpc>
              <a:spcBef>
                <a:spcPct val="35000"/>
              </a:spcBef>
              <a:defRPr/>
            </a:pPr>
            <a:endParaRPr lang="en-GB" altLang="fr-FR" sz="1200" b="1">
              <a:solidFill>
                <a:srgbClr val="FFEA2B"/>
              </a:solidFill>
              <a:latin typeface="Verdana" panose="020B0604030504040204" pitchFamily="34" charset="0"/>
            </a:endParaRPr>
          </a:p>
          <a:p>
            <a:pPr algn="ctr" defTabSz="914286">
              <a:lnSpc>
                <a:spcPct val="55000"/>
              </a:lnSpc>
              <a:spcBef>
                <a:spcPct val="35000"/>
              </a:spcBef>
              <a:defRPr/>
            </a:pPr>
            <a:r>
              <a:rPr lang="en-GB" altLang="fr-FR" sz="1200" b="1">
                <a:solidFill>
                  <a:srgbClr val="FFEA2B"/>
                </a:solidFill>
                <a:latin typeface="Verdana" panose="020B0604030504040204" pitchFamily="34" charset="0"/>
              </a:rPr>
              <a:t>Cyproterone </a:t>
            </a:r>
          </a:p>
          <a:p>
            <a:pPr algn="ctr" defTabSz="914286">
              <a:lnSpc>
                <a:spcPct val="55000"/>
              </a:lnSpc>
              <a:spcBef>
                <a:spcPct val="35000"/>
              </a:spcBef>
              <a:defRPr/>
            </a:pPr>
            <a:r>
              <a:rPr lang="en-GB" altLang="fr-FR" sz="1200" b="1">
                <a:solidFill>
                  <a:srgbClr val="FFEA2B"/>
                </a:solidFill>
                <a:latin typeface="Verdana" panose="020B0604030504040204" pitchFamily="34" charset="0"/>
              </a:rPr>
              <a:t>Acetate</a:t>
            </a:r>
          </a:p>
          <a:p>
            <a:pPr algn="ctr" defTabSz="914286">
              <a:lnSpc>
                <a:spcPct val="55000"/>
              </a:lnSpc>
              <a:spcBef>
                <a:spcPct val="35000"/>
              </a:spcBef>
              <a:defRPr/>
            </a:pPr>
            <a:r>
              <a:rPr lang="en-GB" altLang="fr-FR" sz="1200" b="1">
                <a:solidFill>
                  <a:srgbClr val="FFEA2B"/>
                </a:solidFill>
                <a:latin typeface="Verdana" panose="020B0604030504040204" pitchFamily="34" charset="0"/>
              </a:rPr>
              <a:t> </a:t>
            </a:r>
          </a:p>
        </p:txBody>
      </p:sp>
      <p:sp>
        <p:nvSpPr>
          <p:cNvPr id="35" name="Text Box 23">
            <a:extLst>
              <a:ext uri="{FF2B5EF4-FFF2-40B4-BE49-F238E27FC236}">
                <a16:creationId xmlns:a16="http://schemas.microsoft.com/office/drawing/2014/main" id="{535D3E7C-F07D-4408-AF56-237C5194B1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46946" y="5298611"/>
            <a:ext cx="2087033" cy="440940"/>
          </a:xfrm>
          <a:prstGeom prst="rect">
            <a:avLst/>
          </a:prstGeom>
          <a:solidFill>
            <a:srgbClr val="6666FF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lIns="91430" tIns="45718" rIns="91430" bIns="45718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286">
              <a:lnSpc>
                <a:spcPct val="80000"/>
              </a:lnSpc>
              <a:spcBef>
                <a:spcPct val="35000"/>
              </a:spcBef>
              <a:defRPr/>
            </a:pPr>
            <a:r>
              <a:rPr lang="en-GB" altLang="fr-FR" sz="1200" dirty="0">
                <a:solidFill>
                  <a:prstClr val="white"/>
                </a:solidFill>
                <a:latin typeface="Verdana" panose="020B0604030504040204" pitchFamily="34" charset="0"/>
              </a:rPr>
              <a:t>Medroxyprogesterone     Acetate</a:t>
            </a:r>
          </a:p>
        </p:txBody>
      </p:sp>
      <p:sp>
        <p:nvSpPr>
          <p:cNvPr id="36" name="Text Box 24">
            <a:extLst>
              <a:ext uri="{FF2B5EF4-FFF2-40B4-BE49-F238E27FC236}">
                <a16:creationId xmlns:a16="http://schemas.microsoft.com/office/drawing/2014/main" id="{D9CDCB8E-752F-43CA-9657-FFA86EA751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29751" y="3115839"/>
            <a:ext cx="2209800" cy="301248"/>
          </a:xfrm>
          <a:prstGeom prst="rect">
            <a:avLst/>
          </a:prstGeom>
          <a:solidFill>
            <a:srgbClr val="6666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8" rIns="91430" bIns="45718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286">
              <a:lnSpc>
                <a:spcPct val="105000"/>
              </a:lnSpc>
              <a:spcBef>
                <a:spcPct val="35000"/>
              </a:spcBef>
              <a:defRPr/>
            </a:pPr>
            <a:r>
              <a:rPr lang="en-GB" altLang="fr-FR" sz="1200" b="1">
                <a:solidFill>
                  <a:srgbClr val="FFEA2B"/>
                </a:solidFill>
                <a:latin typeface="Verdana" panose="020B0604030504040204" pitchFamily="34" charset="0"/>
              </a:rPr>
              <a:t>Drospirenone</a:t>
            </a:r>
          </a:p>
        </p:txBody>
      </p:sp>
      <p:sp>
        <p:nvSpPr>
          <p:cNvPr id="37" name="Text Box 27">
            <a:extLst>
              <a:ext uri="{FF2B5EF4-FFF2-40B4-BE49-F238E27FC236}">
                <a16:creationId xmlns:a16="http://schemas.microsoft.com/office/drawing/2014/main" id="{36E92FE0-14AC-45D3-9DE8-0D4C576C2D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78408" y="3115840"/>
            <a:ext cx="2173817" cy="262181"/>
          </a:xfrm>
          <a:prstGeom prst="rect">
            <a:avLst/>
          </a:prstGeom>
          <a:solidFill>
            <a:srgbClr val="6666FF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lIns="91430" tIns="45718" rIns="91430" bIns="45718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286">
              <a:lnSpc>
                <a:spcPct val="105000"/>
              </a:lnSpc>
              <a:spcBef>
                <a:spcPct val="35000"/>
              </a:spcBef>
              <a:defRPr/>
            </a:pPr>
            <a:r>
              <a:rPr lang="en-GB" altLang="fr-FR" sz="1200" b="1">
                <a:solidFill>
                  <a:srgbClr val="FFEA2B"/>
                </a:solidFill>
                <a:latin typeface="Verdana" panose="020B0604030504040204" pitchFamily="34" charset="0"/>
              </a:rPr>
              <a:t>Gestodene</a:t>
            </a:r>
          </a:p>
        </p:txBody>
      </p:sp>
      <p:sp>
        <p:nvSpPr>
          <p:cNvPr id="38" name="Text Box 28">
            <a:extLst>
              <a:ext uri="{FF2B5EF4-FFF2-40B4-BE49-F238E27FC236}">
                <a16:creationId xmlns:a16="http://schemas.microsoft.com/office/drawing/2014/main" id="{C3BCE5C7-2D7C-4925-8947-31B988A826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78408" y="3423307"/>
            <a:ext cx="2173817" cy="262181"/>
          </a:xfrm>
          <a:prstGeom prst="rect">
            <a:avLst/>
          </a:prstGeom>
          <a:solidFill>
            <a:srgbClr val="6666FF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lIns="91430" tIns="45718" rIns="91430" bIns="45718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286">
              <a:lnSpc>
                <a:spcPct val="105000"/>
              </a:lnSpc>
              <a:spcBef>
                <a:spcPct val="35000"/>
              </a:spcBef>
              <a:defRPr/>
            </a:pPr>
            <a:r>
              <a:rPr lang="en-GB" altLang="fr-FR" sz="1200" b="1">
                <a:solidFill>
                  <a:srgbClr val="FFEA2B"/>
                </a:solidFill>
                <a:latin typeface="Verdana" panose="020B0604030504040204" pitchFamily="34" charset="0"/>
              </a:rPr>
              <a:t>Desogestrel</a:t>
            </a:r>
          </a:p>
        </p:txBody>
      </p:sp>
      <p:sp>
        <p:nvSpPr>
          <p:cNvPr id="39" name="Text Box 29">
            <a:extLst>
              <a:ext uri="{FF2B5EF4-FFF2-40B4-BE49-F238E27FC236}">
                <a16:creationId xmlns:a16="http://schemas.microsoft.com/office/drawing/2014/main" id="{8263D2DF-AE6C-4844-9A25-147CDFC99B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77350" y="5298613"/>
            <a:ext cx="2173817" cy="262659"/>
          </a:xfrm>
          <a:prstGeom prst="rect">
            <a:avLst/>
          </a:prstGeom>
          <a:solidFill>
            <a:srgbClr val="6666FF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lIns="91430" tIns="45718" rIns="91430" bIns="45718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286">
              <a:lnSpc>
                <a:spcPct val="105000"/>
              </a:lnSpc>
              <a:spcBef>
                <a:spcPct val="35000"/>
              </a:spcBef>
              <a:defRPr/>
            </a:pPr>
            <a:r>
              <a:rPr lang="en-GB" altLang="fr-FR" sz="1200">
                <a:solidFill>
                  <a:prstClr val="white"/>
                </a:solidFill>
                <a:latin typeface="Verdana" panose="020B0604030504040204" pitchFamily="34" charset="0"/>
              </a:rPr>
              <a:t>Etonogestrel**</a:t>
            </a:r>
          </a:p>
        </p:txBody>
      </p:sp>
      <p:sp>
        <p:nvSpPr>
          <p:cNvPr id="40" name="Line 31">
            <a:extLst>
              <a:ext uri="{FF2B5EF4-FFF2-40B4-BE49-F238E27FC236}">
                <a16:creationId xmlns:a16="http://schemas.microsoft.com/office/drawing/2014/main" id="{20AFF7E3-3B0E-461E-BCB8-76F6E0C88FA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04800" y="3082471"/>
            <a:ext cx="1137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91430" tIns="45718" rIns="91430" bIns="45718"/>
          <a:lstStyle/>
          <a:p>
            <a:pPr defTabSz="914286">
              <a:defRPr/>
            </a:pPr>
            <a:endParaRPr lang="en-GB">
              <a:solidFill>
                <a:prstClr val="black"/>
              </a:solidFill>
              <a:latin typeface="Perpetua"/>
            </a:endParaRPr>
          </a:p>
        </p:txBody>
      </p:sp>
      <p:sp>
        <p:nvSpPr>
          <p:cNvPr id="41" name="Line 32">
            <a:extLst>
              <a:ext uri="{FF2B5EF4-FFF2-40B4-BE49-F238E27FC236}">
                <a16:creationId xmlns:a16="http://schemas.microsoft.com/office/drawing/2014/main" id="{6722D313-5E5B-4562-A6CE-025AB05D042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04800" y="2112507"/>
            <a:ext cx="1137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91430" tIns="45718" rIns="91430" bIns="45718"/>
          <a:lstStyle/>
          <a:p>
            <a:pPr defTabSz="914286">
              <a:defRPr/>
            </a:pPr>
            <a:endParaRPr lang="en-GB">
              <a:solidFill>
                <a:prstClr val="black"/>
              </a:solidFill>
              <a:latin typeface="Perpetua"/>
            </a:endParaRPr>
          </a:p>
        </p:txBody>
      </p:sp>
      <p:sp>
        <p:nvSpPr>
          <p:cNvPr id="43" name="Rectangle à coins arrondis 42"/>
          <p:cNvSpPr/>
          <p:nvPr/>
        </p:nvSpPr>
        <p:spPr>
          <a:xfrm>
            <a:off x="4977350" y="5583301"/>
            <a:ext cx="2173817" cy="656923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8" rIns="91430" bIns="45718" spcCol="0" rtlCol="0" anchor="ctr"/>
          <a:lstStyle/>
          <a:p>
            <a:pPr algn="ctr"/>
            <a:r>
              <a:rPr lang="en-GB" sz="1500" b="1">
                <a:solidFill>
                  <a:srgbClr val="FF0000"/>
                </a:solidFill>
              </a:rPr>
              <a:t>** About 6-12</a:t>
            </a:r>
          </a:p>
          <a:p>
            <a:pPr algn="ctr"/>
            <a:r>
              <a:rPr lang="en-GB" sz="1500" b="1">
                <a:solidFill>
                  <a:srgbClr val="FF0000"/>
                </a:solidFill>
              </a:rPr>
              <a:t>out of 10,000 women </a:t>
            </a:r>
            <a:r>
              <a:rPr lang="en-GB" sz="1500" b="1" baseline="30000">
                <a:solidFill>
                  <a:srgbClr val="FF0000"/>
                </a:solidFill>
              </a:rPr>
              <a:t>(3)</a:t>
            </a:r>
          </a:p>
        </p:txBody>
      </p:sp>
      <p:sp>
        <p:nvSpPr>
          <p:cNvPr id="44" name="Rectangle à coins arrondis 43"/>
          <p:cNvSpPr/>
          <p:nvPr/>
        </p:nvSpPr>
        <p:spPr>
          <a:xfrm>
            <a:off x="7262583" y="3461771"/>
            <a:ext cx="2087033" cy="377455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8" rIns="91430" bIns="45718" spcCol="0" rtlCol="0" anchor="ctr"/>
          <a:lstStyle/>
          <a:p>
            <a:pPr lvl="0" algn="ctr"/>
            <a:r>
              <a:rPr lang="en-GB" sz="1500" b="1">
                <a:solidFill>
                  <a:srgbClr val="FF0000"/>
                </a:solidFill>
              </a:rPr>
              <a:t>Not yet known </a:t>
            </a:r>
            <a:r>
              <a:rPr lang="en-GB" sz="1500" b="1" baseline="30000">
                <a:solidFill>
                  <a:srgbClr val="FF0000"/>
                </a:solidFill>
              </a:rPr>
              <a:t>(3)</a:t>
            </a:r>
          </a:p>
        </p:txBody>
      </p:sp>
      <p:sp>
        <p:nvSpPr>
          <p:cNvPr id="46" name="Triangle isocèle 45"/>
          <p:cNvSpPr/>
          <p:nvPr/>
        </p:nvSpPr>
        <p:spPr>
          <a:xfrm flipV="1">
            <a:off x="5834341" y="5538631"/>
            <a:ext cx="459819" cy="109487"/>
          </a:xfrm>
          <a:prstGeom prst="triangle">
            <a:avLst/>
          </a:prstGeom>
          <a:solidFill>
            <a:srgbClr val="CC010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8" rIns="91430" bIns="45718" spcCol="0" rtlCol="0" anchor="ctr"/>
          <a:lstStyle/>
          <a:p>
            <a:pPr algn="ctr"/>
            <a:endParaRPr lang="en-GB"/>
          </a:p>
        </p:txBody>
      </p:sp>
      <p:sp>
        <p:nvSpPr>
          <p:cNvPr id="47" name="Triangle isocèle 46"/>
          <p:cNvSpPr/>
          <p:nvPr/>
        </p:nvSpPr>
        <p:spPr>
          <a:xfrm flipV="1">
            <a:off x="8076181" y="3417095"/>
            <a:ext cx="459819" cy="109487"/>
          </a:xfrm>
          <a:prstGeom prst="triangle">
            <a:avLst/>
          </a:prstGeom>
          <a:solidFill>
            <a:srgbClr val="CC010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8" rIns="91430" bIns="45718" spcCol="0" rtlCol="0" anchor="ctr"/>
          <a:lstStyle/>
          <a:p>
            <a:pPr algn="ctr"/>
            <a:endParaRPr lang="en-GB"/>
          </a:p>
        </p:txBody>
      </p:sp>
      <p:sp>
        <p:nvSpPr>
          <p:cNvPr id="48" name="Rectangle à coins arrondis 47"/>
          <p:cNvSpPr/>
          <p:nvPr/>
        </p:nvSpPr>
        <p:spPr>
          <a:xfrm>
            <a:off x="4941359" y="3728701"/>
            <a:ext cx="2209800" cy="656923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8" rIns="91430" bIns="45718" spcCol="0" rtlCol="0" anchor="ctr"/>
          <a:lstStyle/>
          <a:p>
            <a:pPr lvl="0" algn="ctr"/>
            <a:r>
              <a:rPr lang="en-GB" sz="1500" b="1" dirty="0">
                <a:solidFill>
                  <a:srgbClr val="FF0000"/>
                </a:solidFill>
              </a:rPr>
              <a:t>About 15</a:t>
            </a:r>
          </a:p>
          <a:p>
            <a:pPr lvl="0" algn="ctr"/>
            <a:r>
              <a:rPr lang="en-GB" sz="1500" b="1" dirty="0">
                <a:solidFill>
                  <a:srgbClr val="FF0000"/>
                </a:solidFill>
              </a:rPr>
              <a:t>out of 10,000 women </a:t>
            </a:r>
            <a:r>
              <a:rPr lang="en-GB" sz="1500" b="1" baseline="30000" dirty="0">
                <a:solidFill>
                  <a:srgbClr val="FF0000"/>
                </a:solidFill>
              </a:rPr>
              <a:t>(4)</a:t>
            </a:r>
          </a:p>
        </p:txBody>
      </p:sp>
      <p:sp>
        <p:nvSpPr>
          <p:cNvPr id="49" name="Triangle isocèle 48"/>
          <p:cNvSpPr/>
          <p:nvPr/>
        </p:nvSpPr>
        <p:spPr>
          <a:xfrm flipV="1">
            <a:off x="5816349" y="3684027"/>
            <a:ext cx="459819" cy="109487"/>
          </a:xfrm>
          <a:prstGeom prst="triangle">
            <a:avLst/>
          </a:prstGeom>
          <a:solidFill>
            <a:srgbClr val="CC010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8" rIns="91430" bIns="45718" spcCol="0" rtlCol="0" anchor="ctr"/>
          <a:lstStyle/>
          <a:p>
            <a:pPr algn="ctr"/>
            <a:endParaRPr lang="en-GB"/>
          </a:p>
        </p:txBody>
      </p:sp>
      <p:sp>
        <p:nvSpPr>
          <p:cNvPr id="50" name="Rectangle à coins arrondis 49"/>
          <p:cNvSpPr/>
          <p:nvPr/>
        </p:nvSpPr>
        <p:spPr>
          <a:xfrm>
            <a:off x="9429751" y="3451081"/>
            <a:ext cx="2209800" cy="656923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8" rIns="91430" bIns="45718" spcCol="0" rtlCol="0" anchor="ctr"/>
          <a:lstStyle/>
          <a:p>
            <a:pPr lvl="0" algn="ctr"/>
            <a:r>
              <a:rPr lang="en-GB" sz="1500" b="1" dirty="0">
                <a:solidFill>
                  <a:srgbClr val="FF0000"/>
                </a:solidFill>
              </a:rPr>
              <a:t>About 13</a:t>
            </a:r>
          </a:p>
          <a:p>
            <a:pPr lvl="0" algn="ctr"/>
            <a:r>
              <a:rPr lang="en-GB" sz="1500" b="1" dirty="0">
                <a:solidFill>
                  <a:srgbClr val="FF0000"/>
                </a:solidFill>
              </a:rPr>
              <a:t>out of 10,000 women </a:t>
            </a:r>
            <a:r>
              <a:rPr lang="en-GB" sz="1500" b="1" baseline="30000" dirty="0">
                <a:solidFill>
                  <a:srgbClr val="FF0000"/>
                </a:solidFill>
              </a:rPr>
              <a:t>(4)</a:t>
            </a:r>
          </a:p>
        </p:txBody>
      </p:sp>
      <p:sp>
        <p:nvSpPr>
          <p:cNvPr id="51" name="Triangle isocèle 50"/>
          <p:cNvSpPr/>
          <p:nvPr/>
        </p:nvSpPr>
        <p:spPr>
          <a:xfrm flipV="1">
            <a:off x="10349193" y="3406411"/>
            <a:ext cx="459819" cy="109487"/>
          </a:xfrm>
          <a:prstGeom prst="triangle">
            <a:avLst/>
          </a:prstGeom>
          <a:solidFill>
            <a:srgbClr val="CC010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8" rIns="91430" bIns="45718" spcCol="0" rtlCol="0" anchor="ctr"/>
          <a:lstStyle/>
          <a:p>
            <a:pPr algn="ctr"/>
            <a:endParaRPr lang="en-GB"/>
          </a:p>
        </p:txBody>
      </p:sp>
      <p:sp>
        <p:nvSpPr>
          <p:cNvPr id="52" name="Rectangle à coins arrondis 51"/>
          <p:cNvSpPr/>
          <p:nvPr/>
        </p:nvSpPr>
        <p:spPr>
          <a:xfrm>
            <a:off x="7262583" y="4467504"/>
            <a:ext cx="2087033" cy="656923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8" rIns="91430" bIns="45718" spcCol="0" rtlCol="0" anchor="ctr"/>
          <a:lstStyle/>
          <a:p>
            <a:pPr lvl="0" algn="ctr"/>
            <a:r>
              <a:rPr lang="en-GB" sz="1500" b="1">
                <a:solidFill>
                  <a:srgbClr val="FF0000"/>
                </a:solidFill>
              </a:rPr>
              <a:t>About 13</a:t>
            </a:r>
          </a:p>
          <a:p>
            <a:pPr lvl="0" algn="ctr"/>
            <a:r>
              <a:rPr lang="en-GB" sz="1500" b="1">
                <a:solidFill>
                  <a:srgbClr val="FF0000"/>
                </a:solidFill>
              </a:rPr>
              <a:t>out of 10,000 women </a:t>
            </a:r>
            <a:r>
              <a:rPr lang="en-GB" sz="1500" b="1" baseline="30000">
                <a:solidFill>
                  <a:srgbClr val="FF0000"/>
                </a:solidFill>
              </a:rPr>
              <a:t>(4)</a:t>
            </a:r>
          </a:p>
        </p:txBody>
      </p:sp>
      <p:sp>
        <p:nvSpPr>
          <p:cNvPr id="53" name="Triangle isocèle 52"/>
          <p:cNvSpPr/>
          <p:nvPr/>
        </p:nvSpPr>
        <p:spPr>
          <a:xfrm flipV="1">
            <a:off x="8076181" y="4422834"/>
            <a:ext cx="459819" cy="109487"/>
          </a:xfrm>
          <a:prstGeom prst="triangle">
            <a:avLst/>
          </a:prstGeom>
          <a:solidFill>
            <a:srgbClr val="CC010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8" rIns="91430" bIns="45718" spcCol="0" rtlCol="0" anchor="ctr"/>
          <a:lstStyle/>
          <a:p>
            <a:pPr algn="ctr"/>
            <a:endParaRPr lang="en-GB"/>
          </a:p>
        </p:txBody>
      </p:sp>
      <p:sp>
        <p:nvSpPr>
          <p:cNvPr id="54" name="Rectangle à coins arrondis 53"/>
          <p:cNvSpPr/>
          <p:nvPr/>
        </p:nvSpPr>
        <p:spPr>
          <a:xfrm>
            <a:off x="2707218" y="6070999"/>
            <a:ext cx="2087033" cy="270414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8" rIns="91430" bIns="45718" spcCol="0" rtlCol="0" anchor="ctr"/>
          <a:lstStyle/>
          <a:p>
            <a:pPr lvl="0" algn="ctr"/>
            <a:r>
              <a:rPr lang="en-GB" sz="1500" b="1">
                <a:solidFill>
                  <a:srgbClr val="FF0000"/>
                </a:solidFill>
              </a:rPr>
              <a:t>Not yet known </a:t>
            </a:r>
            <a:r>
              <a:rPr lang="en-GB" sz="1500" b="1" baseline="30000">
                <a:solidFill>
                  <a:srgbClr val="FF0000"/>
                </a:solidFill>
              </a:rPr>
              <a:t>(3)</a:t>
            </a:r>
          </a:p>
        </p:txBody>
      </p:sp>
      <p:sp>
        <p:nvSpPr>
          <p:cNvPr id="55" name="Triangle isocèle 54"/>
          <p:cNvSpPr/>
          <p:nvPr/>
        </p:nvSpPr>
        <p:spPr>
          <a:xfrm flipV="1">
            <a:off x="3520817" y="6026322"/>
            <a:ext cx="459819" cy="109487"/>
          </a:xfrm>
          <a:prstGeom prst="triangle">
            <a:avLst/>
          </a:prstGeom>
          <a:solidFill>
            <a:srgbClr val="CC010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8" rIns="91430" bIns="45718" spcCol="0" rtlCol="0" anchor="ctr"/>
          <a:lstStyle/>
          <a:p>
            <a:pPr algn="ctr"/>
            <a:endParaRPr lang="en-GB"/>
          </a:p>
        </p:txBody>
      </p:sp>
      <p:sp>
        <p:nvSpPr>
          <p:cNvPr id="59" name="Rectangle 58"/>
          <p:cNvSpPr/>
          <p:nvPr/>
        </p:nvSpPr>
        <p:spPr>
          <a:xfrm>
            <a:off x="525975" y="1228792"/>
            <a:ext cx="6260905" cy="400105"/>
          </a:xfrm>
          <a:prstGeom prst="rect">
            <a:avLst/>
          </a:prstGeom>
          <a:solidFill>
            <a:srgbClr val="3178B0"/>
          </a:solidFill>
        </p:spPr>
        <p:txBody>
          <a:bodyPr wrap="square" lIns="91430" tIns="45718" rIns="91430" bIns="45718" anchor="ctr">
            <a:spAutoFit/>
          </a:bodyPr>
          <a:lstStyle/>
          <a:p>
            <a:r>
              <a:rPr lang="en-GB" sz="2000" b="1">
                <a:solidFill>
                  <a:srgbClr val="FFFFFF"/>
                </a:solidFill>
              </a:rPr>
              <a:t>=&gt; THE RISK DEPENDS ON THE SPECIFIC PROGESTIN USE</a:t>
            </a:r>
          </a:p>
        </p:txBody>
      </p:sp>
      <p:sp>
        <p:nvSpPr>
          <p:cNvPr id="5" name="Rectangle 4"/>
          <p:cNvSpPr/>
          <p:nvPr/>
        </p:nvSpPr>
        <p:spPr>
          <a:xfrm>
            <a:off x="304807" y="1797541"/>
            <a:ext cx="4923311" cy="338555"/>
          </a:xfrm>
          <a:prstGeom prst="rect">
            <a:avLst/>
          </a:prstGeom>
        </p:spPr>
        <p:txBody>
          <a:bodyPr wrap="none" lIns="91430" tIns="45718" rIns="91430" bIns="45718">
            <a:spAutoFit/>
          </a:bodyPr>
          <a:lstStyle/>
          <a:p>
            <a:r>
              <a:rPr lang="en-GB" sz="16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Specific risk of developing a blood clot (VTE) in a year </a:t>
            </a:r>
            <a:r>
              <a:rPr lang="en-GB" sz="1600" i="1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(1-4)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DA6D241E-F458-8640-92C6-8B319E91C2EE}"/>
              </a:ext>
            </a:extLst>
          </p:cNvPr>
          <p:cNvSpPr/>
          <p:nvPr/>
        </p:nvSpPr>
        <p:spPr>
          <a:xfrm>
            <a:off x="277367" y="6342085"/>
            <a:ext cx="11450104" cy="507827"/>
          </a:xfrm>
          <a:prstGeom prst="rect">
            <a:avLst/>
          </a:prstGeom>
        </p:spPr>
        <p:txBody>
          <a:bodyPr wrap="square" lIns="91424" tIns="45718" rIns="91424" bIns="45718">
            <a:spAutoFit/>
          </a:bodyPr>
          <a:lstStyle/>
          <a:p>
            <a:pPr defTabSz="609459"/>
            <a:r>
              <a:rPr lang="en-GB" sz="900" i="1" dirty="0">
                <a:solidFill>
                  <a:prstClr val="white">
                    <a:lumMod val="50000"/>
                  </a:prstClr>
                </a:solidFill>
              </a:rPr>
              <a:t>(1) </a:t>
            </a:r>
            <a:r>
              <a:rPr lang="en-GB" sz="900" i="1" dirty="0" err="1">
                <a:solidFill>
                  <a:prstClr val="white">
                    <a:lumMod val="50000"/>
                  </a:prstClr>
                </a:solidFill>
              </a:rPr>
              <a:t>Krattenmacher</a:t>
            </a:r>
            <a:r>
              <a:rPr lang="en-GB" sz="900" i="1" dirty="0">
                <a:solidFill>
                  <a:prstClr val="white">
                    <a:lumMod val="50000"/>
                  </a:prstClr>
                </a:solidFill>
              </a:rPr>
              <a:t> R. </a:t>
            </a:r>
            <a:r>
              <a:rPr lang="en-GB" sz="900" i="1" dirty="0" err="1">
                <a:solidFill>
                  <a:prstClr val="white">
                    <a:lumMod val="50000"/>
                  </a:prstClr>
                </a:solidFill>
              </a:rPr>
              <a:t>Drospirenone</a:t>
            </a:r>
            <a:r>
              <a:rPr lang="en-GB" sz="900" i="1" dirty="0">
                <a:solidFill>
                  <a:prstClr val="white">
                    <a:lumMod val="50000"/>
                  </a:prstClr>
                </a:solidFill>
              </a:rPr>
              <a:t>: pharmacology and pharmacokinetics of a unique progestogen. Contraception 2000;62:29-38. ; (2) </a:t>
            </a:r>
            <a:r>
              <a:rPr lang="en-GB" sz="900" i="1" dirty="0" err="1">
                <a:solidFill>
                  <a:prstClr val="white">
                    <a:lumMod val="50000"/>
                  </a:prstClr>
                </a:solidFill>
              </a:rPr>
              <a:t>Regidor</a:t>
            </a:r>
            <a:r>
              <a:rPr lang="en-GB" sz="900" i="1" dirty="0">
                <a:solidFill>
                  <a:prstClr val="white">
                    <a:lumMod val="50000"/>
                  </a:prstClr>
                </a:solidFill>
              </a:rPr>
              <a:t> PA. The clinical relevance of progestogens in hormonal contraception: Present status and future developments. </a:t>
            </a:r>
            <a:r>
              <a:rPr lang="en-GB" sz="900" i="1" dirty="0" err="1">
                <a:solidFill>
                  <a:prstClr val="white">
                    <a:lumMod val="50000"/>
                  </a:prstClr>
                </a:solidFill>
              </a:rPr>
              <a:t>Oncotarget</a:t>
            </a:r>
            <a:r>
              <a:rPr lang="en-GB" sz="900" i="1" dirty="0">
                <a:solidFill>
                  <a:prstClr val="white">
                    <a:lumMod val="50000"/>
                  </a:prstClr>
                </a:solidFill>
              </a:rPr>
              <a:t> 2018, Vol. 9, (No. 77), pp: 34628-34638. ; (3) CHMP. Benefits of combined hormonal contraceptives (CHCs) continue to outweigh risks – CHMP endorses PRAC recommendation. Press Release 22/11/2013. ; </a:t>
            </a:r>
            <a:br>
              <a:rPr lang="en-GB" sz="900" i="1" dirty="0">
                <a:solidFill>
                  <a:prstClr val="white">
                    <a:lumMod val="50000"/>
                  </a:prstClr>
                </a:solidFill>
              </a:rPr>
            </a:br>
            <a:r>
              <a:rPr lang="en-GB" sz="900" i="1" dirty="0">
                <a:solidFill>
                  <a:prstClr val="white">
                    <a:lumMod val="50000"/>
                  </a:prstClr>
                </a:solidFill>
              </a:rPr>
              <a:t>(4) Martinez F et al. Venous and pulmonary thromboembolism and combined hormonal contraceptives. Systematic review and meta-</a:t>
            </a:r>
            <a:r>
              <a:rPr lang="en-GB" sz="900" i="1" dirty="0" err="1">
                <a:solidFill>
                  <a:prstClr val="white">
                    <a:lumMod val="50000"/>
                  </a:prstClr>
                </a:solidFill>
              </a:rPr>
              <a:t>analysis.Eur</a:t>
            </a:r>
            <a:r>
              <a:rPr lang="en-GB" sz="900" i="1" dirty="0">
                <a:solidFill>
                  <a:prstClr val="white">
                    <a:lumMod val="50000"/>
                  </a:prstClr>
                </a:solidFill>
              </a:rPr>
              <a:t> J </a:t>
            </a:r>
            <a:r>
              <a:rPr lang="en-GB" sz="900" i="1" dirty="0" err="1">
                <a:solidFill>
                  <a:prstClr val="white">
                    <a:lumMod val="50000"/>
                  </a:prstClr>
                </a:solidFill>
              </a:rPr>
              <a:t>Contracep</a:t>
            </a:r>
            <a:r>
              <a:rPr lang="en-GB" sz="900" i="1" dirty="0">
                <a:solidFill>
                  <a:prstClr val="white">
                    <a:lumMod val="50000"/>
                  </a:prstClr>
                </a:solidFill>
              </a:rPr>
              <a:t> </a:t>
            </a:r>
            <a:r>
              <a:rPr lang="en-GB" sz="900" i="1" dirty="0" err="1">
                <a:solidFill>
                  <a:prstClr val="white">
                    <a:lumMod val="50000"/>
                  </a:prstClr>
                </a:solidFill>
              </a:rPr>
              <a:t>Reproduc</a:t>
            </a:r>
            <a:r>
              <a:rPr lang="en-GB" sz="900" i="1" dirty="0">
                <a:solidFill>
                  <a:prstClr val="white">
                    <a:lumMod val="50000"/>
                  </a:prstClr>
                </a:solidFill>
              </a:rPr>
              <a:t> HealthCare 2012;17:7-29.</a:t>
            </a:r>
          </a:p>
        </p:txBody>
      </p:sp>
      <p:sp>
        <p:nvSpPr>
          <p:cNvPr id="56" name="Rectangle à coins arrondis 55"/>
          <p:cNvSpPr/>
          <p:nvPr/>
        </p:nvSpPr>
        <p:spPr>
          <a:xfrm>
            <a:off x="9747037" y="4615779"/>
            <a:ext cx="2265308" cy="1255573"/>
          </a:xfrm>
          <a:prstGeom prst="roundRect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8" rIns="91430" bIns="45718" spcCol="0" rtlCol="0" anchor="ctr"/>
          <a:lstStyle/>
          <a:p>
            <a:pPr algn="ctr" defTabSz="457107">
              <a:defRPr/>
            </a:pPr>
            <a:r>
              <a:rPr lang="en-GB" sz="1600" dirty="0">
                <a:solidFill>
                  <a:schemeClr val="bg1"/>
                </a:solidFill>
              </a:rPr>
              <a:t>“The risk difference between generations </a:t>
            </a:r>
            <a:br>
              <a:rPr lang="en-GB" sz="1600" dirty="0">
                <a:solidFill>
                  <a:schemeClr val="bg1"/>
                </a:solidFill>
              </a:rPr>
            </a:br>
            <a:r>
              <a:rPr lang="en-GB" sz="1600" dirty="0">
                <a:solidFill>
                  <a:schemeClr val="bg1"/>
                </a:solidFill>
              </a:rPr>
              <a:t>is estimated to be</a:t>
            </a:r>
            <a:br>
              <a:rPr lang="en-GB" sz="1600" dirty="0">
                <a:solidFill>
                  <a:schemeClr val="bg1"/>
                </a:solidFill>
              </a:rPr>
            </a:br>
            <a:r>
              <a:rPr lang="en-GB" sz="1600" dirty="0">
                <a:solidFill>
                  <a:schemeClr val="bg1"/>
                </a:solidFill>
              </a:rPr>
              <a:t>3/10 000 WY” (adapted from (4))</a:t>
            </a:r>
          </a:p>
        </p:txBody>
      </p:sp>
      <p:sp>
        <p:nvSpPr>
          <p:cNvPr id="58" name="Triangle isocèle 50"/>
          <p:cNvSpPr/>
          <p:nvPr/>
        </p:nvSpPr>
        <p:spPr>
          <a:xfrm rot="16200000" flipV="1">
            <a:off x="9355546" y="5095468"/>
            <a:ext cx="814255" cy="275768"/>
          </a:xfrm>
          <a:prstGeom prst="triangle">
            <a:avLst/>
          </a:prstGeom>
          <a:solidFill>
            <a:srgbClr val="00B050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8" rIns="91430" bIns="45718" spcCol="0" rtlCol="0" anchor="ctr"/>
          <a:lstStyle/>
          <a:p>
            <a:pPr algn="ctr"/>
            <a:endParaRPr lang="en-GB"/>
          </a:p>
        </p:txBody>
      </p:sp>
      <p:sp>
        <p:nvSpPr>
          <p:cNvPr id="57" name="Rectangle à coins arrondis 56"/>
          <p:cNvSpPr/>
          <p:nvPr/>
        </p:nvSpPr>
        <p:spPr>
          <a:xfrm>
            <a:off x="2709863" y="5257625"/>
            <a:ext cx="2171700" cy="481253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8" rIns="91430" bIns="45718" spcCol="0" rtlCol="0" anchor="ctr"/>
          <a:lstStyle/>
          <a:p>
            <a:pPr algn="ctr"/>
            <a:r>
              <a:rPr lang="en-GB" sz="1500" b="1">
                <a:solidFill>
                  <a:srgbClr val="FF0000"/>
                </a:solidFill>
              </a:rPr>
              <a:t>* About 5-7</a:t>
            </a:r>
          </a:p>
          <a:p>
            <a:pPr algn="ctr"/>
            <a:r>
              <a:rPr lang="en-GB" sz="1500" b="1" dirty="0">
                <a:solidFill>
                  <a:srgbClr val="FF0000"/>
                </a:solidFill>
              </a:rPr>
              <a:t>out of 10,000 women </a:t>
            </a:r>
            <a:r>
              <a:rPr lang="en-GB" sz="1500" b="1" baseline="30000" dirty="0">
                <a:solidFill>
                  <a:srgbClr val="FF0000"/>
                </a:solidFill>
              </a:rPr>
              <a:t>(3)</a:t>
            </a:r>
          </a:p>
        </p:txBody>
      </p:sp>
      <p:sp>
        <p:nvSpPr>
          <p:cNvPr id="61" name="Triangle isocèle 44"/>
          <p:cNvSpPr/>
          <p:nvPr/>
        </p:nvSpPr>
        <p:spPr>
          <a:xfrm flipV="1">
            <a:off x="3565805" y="5212955"/>
            <a:ext cx="459819" cy="109487"/>
          </a:xfrm>
          <a:prstGeom prst="triangle">
            <a:avLst/>
          </a:prstGeom>
          <a:solidFill>
            <a:srgbClr val="CC010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8" rIns="91430" bIns="45718" spcCol="0"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5375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lvl="1" algn="l">
              <a:lnSpc>
                <a:spcPct val="120000"/>
              </a:lnSpc>
            </a:pPr>
            <a:r>
              <a:rPr lang="en-GB" dirty="0"/>
              <a:t>- Rheumatoid arthritis and psoriatic arthritis</a:t>
            </a:r>
          </a:p>
          <a:p>
            <a:pPr lvl="1" algn="l">
              <a:lnSpc>
                <a:spcPct val="120000"/>
              </a:lnSpc>
            </a:pPr>
            <a:r>
              <a:rPr lang="en-GB" dirty="0"/>
              <a:t>- IBD</a:t>
            </a:r>
          </a:p>
          <a:p>
            <a:pPr algn="l"/>
            <a:endParaRPr lang="en-GB" sz="4300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F313-627C-6349-86EF-577085777D3C}" type="slidenum">
              <a:rPr lang="fr-FR" smtClean="0"/>
              <a:t>21</a:t>
            </a:fld>
            <a:endParaRPr lang="fr-FR"/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dirty="0"/>
              <a:t>CONTRACEPTION </a:t>
            </a:r>
            <a:br>
              <a:rPr lang="en-GB" dirty="0"/>
            </a:br>
            <a:r>
              <a:rPr lang="en-GB" dirty="0"/>
              <a:t>IN AUTOIMMUNE DISEASE</a:t>
            </a:r>
          </a:p>
        </p:txBody>
      </p:sp>
    </p:spTree>
    <p:extLst>
      <p:ext uri="{BB962C8B-B14F-4D97-AF65-F5344CB8AC3E}">
        <p14:creationId xmlns:p14="http://schemas.microsoft.com/office/powerpoint/2010/main" val="17912664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Some women with RA have unmet contraceptive needs </a:t>
            </a:r>
            <a:r>
              <a:rPr lang="en-GB" sz="2400" baseline="30000" dirty="0"/>
              <a:t>(1)</a:t>
            </a:r>
          </a:p>
          <a:p>
            <a:endParaRPr lang="en-GB" sz="2400" baseline="30000" dirty="0"/>
          </a:p>
          <a:p>
            <a:endParaRPr lang="en-GB" sz="2400" baseline="30000" dirty="0"/>
          </a:p>
          <a:p>
            <a:endParaRPr lang="en-GB" sz="2400" baseline="30000" dirty="0"/>
          </a:p>
          <a:p>
            <a:endParaRPr lang="en-GB" sz="2400" baseline="30000" dirty="0"/>
          </a:p>
          <a:p>
            <a:endParaRPr lang="en-GB" sz="2400" baseline="30000" dirty="0"/>
          </a:p>
          <a:p>
            <a:endParaRPr lang="en-GB" sz="2400" baseline="30000" dirty="0"/>
          </a:p>
          <a:p>
            <a:endParaRPr lang="en-GB" sz="2400" baseline="30000" dirty="0"/>
          </a:p>
          <a:p>
            <a:endParaRPr lang="en-GB" sz="2400" baseline="30000" dirty="0"/>
          </a:p>
          <a:p>
            <a:endParaRPr lang="en-GB" sz="2400" baseline="30000" dirty="0"/>
          </a:p>
          <a:p>
            <a:endParaRPr lang="en-GB" sz="2400" baseline="30000" dirty="0"/>
          </a:p>
          <a:p>
            <a:r>
              <a:rPr lang="en-GB" sz="2400" dirty="0"/>
              <a:t>And </a:t>
            </a:r>
            <a:r>
              <a:rPr lang="en-GB" sz="2700" b="1" dirty="0">
                <a:solidFill>
                  <a:schemeClr val="accent5">
                    <a:lumMod val="75000"/>
                  </a:schemeClr>
                </a:solidFill>
              </a:rPr>
              <a:t>7 of 8 </a:t>
            </a:r>
            <a:r>
              <a:rPr lang="en-GB" sz="2400" dirty="0"/>
              <a:t>women using no contraception had not discussed contraception with their rheumatologist </a:t>
            </a:r>
            <a:r>
              <a:rPr lang="en-GB" sz="2400" baseline="30000" dirty="0"/>
              <a:t>(2)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F313-627C-6349-86EF-577085777D3C}" type="slidenum">
              <a:rPr lang="en-GB" smtClean="0"/>
              <a:t>22</a:t>
            </a:fld>
            <a:endParaRPr lang="en-GB"/>
          </a:p>
        </p:txBody>
      </p:sp>
      <p:sp>
        <p:nvSpPr>
          <p:cNvPr id="5" name="Rectangle à coins arrondis 4"/>
          <p:cNvSpPr/>
          <p:nvPr/>
        </p:nvSpPr>
        <p:spPr>
          <a:xfrm>
            <a:off x="2228141" y="2417368"/>
            <a:ext cx="4311415" cy="218341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8" tIns="60949" rIns="121898" bIns="60949" spcCol="0" rtlCol="0" anchor="ctr"/>
          <a:lstStyle/>
          <a:p>
            <a:pPr algn="ctr"/>
            <a:r>
              <a:rPr lang="en-GB" i="1" dirty="0"/>
              <a:t>Among approximately 2,500 reproductive-age women with RA and other rheumatic diseases</a:t>
            </a:r>
          </a:p>
          <a:p>
            <a:pPr algn="ctr"/>
            <a:r>
              <a:rPr lang="en-GB" sz="4300" dirty="0">
                <a:solidFill>
                  <a:srgbClr val="FFD853"/>
                </a:solidFill>
              </a:rPr>
              <a:t>32% </a:t>
            </a:r>
            <a:br>
              <a:rPr lang="en-GB" sz="4300" dirty="0">
                <a:solidFill>
                  <a:srgbClr val="FFD853"/>
                </a:solidFill>
              </a:rPr>
            </a:br>
            <a:r>
              <a:rPr lang="en-GB" dirty="0"/>
              <a:t>were prescribed contraception </a:t>
            </a:r>
            <a:br>
              <a:rPr lang="en-GB" dirty="0"/>
            </a:br>
            <a:r>
              <a:rPr lang="en-GB" dirty="0"/>
              <a:t>over a 2-year timeframe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7076973" y="2417368"/>
            <a:ext cx="4311415" cy="218341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8" tIns="60949" rIns="121898" bIns="60949" spcCol="0" rtlCol="0" anchor="ctr"/>
          <a:lstStyle/>
          <a:p>
            <a:pPr algn="ctr"/>
            <a:endParaRPr lang="en-GB" dirty="0"/>
          </a:p>
          <a:p>
            <a:pPr algn="ctr"/>
            <a:r>
              <a:rPr lang="en-GB" dirty="0"/>
              <a:t>Compared to </a:t>
            </a:r>
          </a:p>
          <a:p>
            <a:pPr algn="ctr"/>
            <a:r>
              <a:rPr lang="en-GB" sz="4300" dirty="0">
                <a:solidFill>
                  <a:srgbClr val="FFD853"/>
                </a:solidFill>
              </a:rPr>
              <a:t>43% </a:t>
            </a:r>
            <a:br>
              <a:rPr lang="en-GB" sz="4300" dirty="0">
                <a:solidFill>
                  <a:srgbClr val="FFD853"/>
                </a:solidFill>
              </a:rPr>
            </a:br>
            <a:r>
              <a:rPr lang="en-GB" i="1" dirty="0"/>
              <a:t>of US women in population-based studies using prescription contraception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615735" y="6254348"/>
            <a:ext cx="10647420" cy="461653"/>
          </a:xfrm>
          <a:prstGeom prst="rect">
            <a:avLst/>
          </a:prstGeom>
          <a:noFill/>
        </p:spPr>
        <p:txBody>
          <a:bodyPr wrap="square" lIns="121898" tIns="60949" rIns="121898" bIns="60949" rtlCol="0">
            <a:spAutoFit/>
          </a:bodyPr>
          <a:lstStyle/>
          <a:p>
            <a:r>
              <a:rPr lang="en-GB" sz="1100" i="1" dirty="0">
                <a:solidFill>
                  <a:schemeClr val="bg1">
                    <a:lumMod val="50000"/>
                  </a:schemeClr>
                </a:solidFill>
              </a:rPr>
              <a:t>(1) Hunt N, </a:t>
            </a:r>
            <a:r>
              <a:rPr lang="en-GB" sz="1100" i="1" dirty="0" err="1">
                <a:solidFill>
                  <a:schemeClr val="bg1">
                    <a:lumMod val="50000"/>
                  </a:schemeClr>
                </a:solidFill>
              </a:rPr>
              <a:t>Birru</a:t>
            </a:r>
            <a:r>
              <a:rPr lang="en-GB" sz="11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sz="1100" i="1" dirty="0" err="1">
                <a:solidFill>
                  <a:schemeClr val="bg1">
                    <a:lumMod val="50000"/>
                  </a:schemeClr>
                </a:solidFill>
              </a:rPr>
              <a:t>Talabi</a:t>
            </a:r>
            <a:r>
              <a:rPr lang="en-GB" sz="1100" i="1" dirty="0">
                <a:solidFill>
                  <a:schemeClr val="bg1">
                    <a:lumMod val="50000"/>
                  </a:schemeClr>
                </a:solidFill>
              </a:rPr>
              <a:t> M. Family Planning and Rheumatoid Arthritis. </a:t>
            </a:r>
            <a:r>
              <a:rPr lang="en-GB" sz="1100" i="1" dirty="0" err="1">
                <a:solidFill>
                  <a:schemeClr val="bg1">
                    <a:lumMod val="50000"/>
                  </a:schemeClr>
                </a:solidFill>
              </a:rPr>
              <a:t>Curr</a:t>
            </a:r>
            <a:r>
              <a:rPr lang="en-GB" sz="11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sz="1100" i="1" dirty="0" err="1">
                <a:solidFill>
                  <a:schemeClr val="bg1">
                    <a:lumMod val="50000"/>
                  </a:schemeClr>
                </a:solidFill>
              </a:rPr>
              <a:t>Rheumatol</a:t>
            </a:r>
            <a:r>
              <a:rPr lang="en-GB" sz="1100" i="1" dirty="0">
                <a:solidFill>
                  <a:schemeClr val="bg1">
                    <a:lumMod val="50000"/>
                  </a:schemeClr>
                </a:solidFill>
              </a:rPr>
              <a:t> Rep 2019;21(5):16.</a:t>
            </a:r>
            <a:br>
              <a:rPr lang="en-GB" sz="1100" i="1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n-GB" sz="1100" i="1" dirty="0">
                <a:solidFill>
                  <a:schemeClr val="bg1">
                    <a:lumMod val="50000"/>
                  </a:schemeClr>
                </a:solidFill>
              </a:rPr>
              <a:t>(2) </a:t>
            </a:r>
            <a:r>
              <a:rPr lang="en-GB" sz="1100" i="1" dirty="0" err="1">
                <a:solidFill>
                  <a:schemeClr val="bg1">
                    <a:lumMod val="50000"/>
                  </a:schemeClr>
                </a:solidFill>
              </a:rPr>
              <a:t>Leverenz</a:t>
            </a:r>
            <a:r>
              <a:rPr lang="en-GB" sz="1100" i="1" dirty="0">
                <a:solidFill>
                  <a:schemeClr val="bg1">
                    <a:lumMod val="50000"/>
                  </a:schemeClr>
                </a:solidFill>
              </a:rPr>
              <a:t> DL et al. Contraception methods used by women with rheumatoid arthritis and psoriatic arthritis. </a:t>
            </a:r>
            <a:r>
              <a:rPr lang="en-GB" sz="1100" i="1" dirty="0" err="1">
                <a:solidFill>
                  <a:schemeClr val="bg1">
                    <a:lumMod val="50000"/>
                  </a:schemeClr>
                </a:solidFill>
              </a:rPr>
              <a:t>Clin</a:t>
            </a:r>
            <a:r>
              <a:rPr lang="en-GB" sz="11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sz="1100" i="1" dirty="0" err="1">
                <a:solidFill>
                  <a:schemeClr val="bg1">
                    <a:lumMod val="50000"/>
                  </a:schemeClr>
                </a:solidFill>
              </a:rPr>
              <a:t>Rheumatol</a:t>
            </a:r>
            <a:r>
              <a:rPr lang="en-GB" sz="1100" i="1" dirty="0">
                <a:solidFill>
                  <a:schemeClr val="bg1">
                    <a:lumMod val="50000"/>
                  </a:schemeClr>
                </a:solidFill>
              </a:rPr>
              <a:t> 2019;38(4):1207-1212.</a:t>
            </a:r>
          </a:p>
        </p:txBody>
      </p:sp>
      <p:sp>
        <p:nvSpPr>
          <p:cNvPr id="10" name="Titre 1"/>
          <p:cNvSpPr>
            <a:spLocks noGrp="1"/>
          </p:cNvSpPr>
          <p:nvPr>
            <p:ph type="title"/>
          </p:nvPr>
        </p:nvSpPr>
        <p:spPr>
          <a:xfrm>
            <a:off x="1435708" y="274639"/>
            <a:ext cx="10146693" cy="1143000"/>
          </a:xfrm>
        </p:spPr>
        <p:txBody>
          <a:bodyPr>
            <a:noAutofit/>
          </a:bodyPr>
          <a:lstStyle/>
          <a:p>
            <a:r>
              <a:rPr lang="en-GB" sz="2700" dirty="0"/>
              <a:t>What about the contraception methods used by women with rheumatoid arthritis (RA) and psoriatic arthritis (</a:t>
            </a:r>
            <a:r>
              <a:rPr lang="en-GB" sz="2700" dirty="0" err="1"/>
              <a:t>PsA</a:t>
            </a:r>
            <a:r>
              <a:rPr lang="en-GB" sz="2700" dirty="0"/>
              <a:t>)?</a:t>
            </a:r>
          </a:p>
        </p:txBody>
      </p:sp>
    </p:spTree>
    <p:extLst>
      <p:ext uri="{BB962C8B-B14F-4D97-AF65-F5344CB8AC3E}">
        <p14:creationId xmlns:p14="http://schemas.microsoft.com/office/powerpoint/2010/main" val="37990582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2700" dirty="0"/>
              <a:t>What about the contraception methods used by women with RA and </a:t>
            </a:r>
            <a:r>
              <a:rPr lang="en-GB" sz="2700" dirty="0" err="1"/>
              <a:t>PsA</a:t>
            </a:r>
            <a:r>
              <a:rPr lang="en-GB" sz="2700" dirty="0"/>
              <a:t>?</a:t>
            </a:r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615737" y="1600206"/>
            <a:ext cx="4687195" cy="4525963"/>
          </a:xfrm>
        </p:spPr>
        <p:txBody>
          <a:bodyPr>
            <a:normAutofit/>
          </a:bodyPr>
          <a:lstStyle/>
          <a:p>
            <a:r>
              <a:rPr lang="en-GB" sz="2100" dirty="0"/>
              <a:t>The highest rate of effective and highly effective contraception method use was found in women on methotrexate </a:t>
            </a:r>
            <a:r>
              <a:rPr lang="en-GB" sz="2100" baseline="30000" dirty="0"/>
              <a:t>(1)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F313-627C-6349-86EF-577085777D3C}" type="slidenum">
              <a:rPr lang="en-GB" smtClean="0"/>
              <a:t>23</a:t>
            </a:fld>
            <a:endParaRPr lang="en-GB"/>
          </a:p>
        </p:txBody>
      </p:sp>
      <p:sp>
        <p:nvSpPr>
          <p:cNvPr id="9" name="ZoneTexte 8"/>
          <p:cNvSpPr txBox="1"/>
          <p:nvPr/>
        </p:nvSpPr>
        <p:spPr>
          <a:xfrm>
            <a:off x="482808" y="6253959"/>
            <a:ext cx="10279025" cy="292376"/>
          </a:xfrm>
          <a:prstGeom prst="rect">
            <a:avLst/>
          </a:prstGeom>
          <a:noFill/>
        </p:spPr>
        <p:txBody>
          <a:bodyPr wrap="square" lIns="121898" tIns="60949" rIns="121898" bIns="60949" rtlCol="0">
            <a:spAutoFit/>
          </a:bodyPr>
          <a:lstStyle/>
          <a:p>
            <a:r>
              <a:rPr lang="en-GB" sz="1100" i="1">
                <a:solidFill>
                  <a:schemeClr val="bg1">
                    <a:lumMod val="50000"/>
                  </a:schemeClr>
                </a:solidFill>
              </a:rPr>
              <a:t>(1) Leverenz DL et al. Contraception methods used by women with rheumatoid arthritis and psoriatic arthritis. Clin Rheumatol 2019;38(4):1207-1212.</a:t>
            </a:r>
          </a:p>
        </p:txBody>
      </p:sp>
      <p:pic>
        <p:nvPicPr>
          <p:cNvPr id="3" name="Image 2" descr="Capture d’écran 2019-10-18 à 15.39.4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8736" y="1849233"/>
            <a:ext cx="6218819" cy="3864595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7375081" y="1715555"/>
            <a:ext cx="1180904" cy="3998273"/>
          </a:xfrm>
          <a:prstGeom prst="rect">
            <a:avLst/>
          </a:prstGeom>
          <a:noFill/>
          <a:ln w="28575" cmpd="sng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8" tIns="60949" rIns="121898" bIns="60949" spcCol="0"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1047220" y="3696725"/>
            <a:ext cx="4501517" cy="2174947"/>
          </a:xfrm>
          <a:prstGeom prst="rect">
            <a:avLst/>
          </a:prstGeom>
        </p:spPr>
        <p:txBody>
          <a:bodyPr wrap="square" lIns="121898" tIns="60949" rIns="121898" bIns="60949">
            <a:spAutoFit/>
          </a:bodyPr>
          <a:lstStyle/>
          <a:p>
            <a:pPr algn="r"/>
            <a:r>
              <a:rPr lang="en-GB" sz="1300" i="1" dirty="0"/>
              <a:t>Contraception methods in RA and </a:t>
            </a:r>
            <a:r>
              <a:rPr lang="en-GB" sz="1300" i="1" dirty="0" err="1"/>
              <a:t>PsA</a:t>
            </a:r>
            <a:r>
              <a:rPr lang="en-GB" sz="1300" i="1" dirty="0"/>
              <a:t> patients. </a:t>
            </a:r>
          </a:p>
          <a:p>
            <a:pPr algn="r"/>
            <a:r>
              <a:rPr lang="en-GB" sz="1300" i="1" dirty="0"/>
              <a:t>MTX: methotrexate. </a:t>
            </a:r>
            <a:br>
              <a:rPr lang="en-GB" sz="1300" i="1" dirty="0"/>
            </a:br>
            <a:r>
              <a:rPr lang="en-GB" sz="1300" i="1" dirty="0"/>
              <a:t>Ineffective methods: barrier, rhythm, withdrawal, abstinence. </a:t>
            </a:r>
          </a:p>
          <a:p>
            <a:pPr algn="r"/>
            <a:r>
              <a:rPr lang="en-GB" sz="1300" i="1" dirty="0"/>
              <a:t>Effective methods: oral contraceptives, patches, rings, depot medroxyprogesterone. </a:t>
            </a:r>
          </a:p>
          <a:p>
            <a:pPr algn="r"/>
            <a:r>
              <a:rPr lang="en-GB" sz="1300" i="1" dirty="0"/>
              <a:t>Highly effective methods: tubal ligation, vasectomy, intrauterine devices, and implants. </a:t>
            </a:r>
          </a:p>
          <a:p>
            <a:pPr algn="r"/>
            <a:r>
              <a:rPr lang="en-GB" sz="1300" i="1" dirty="0"/>
              <a:t>RA and </a:t>
            </a:r>
            <a:r>
              <a:rPr lang="en-GB" sz="1300" i="1" dirty="0" err="1"/>
              <a:t>PsA</a:t>
            </a:r>
            <a:r>
              <a:rPr lang="en-GB" sz="1300" i="1" dirty="0"/>
              <a:t> novel: patients taking abatacept, </a:t>
            </a:r>
            <a:r>
              <a:rPr lang="en-GB" sz="1300" i="1" dirty="0" err="1"/>
              <a:t>apremilast</a:t>
            </a:r>
            <a:r>
              <a:rPr lang="en-GB" sz="1300" i="1" dirty="0"/>
              <a:t>, rituximab, tocilizumab, tofacitinib, </a:t>
            </a:r>
            <a:r>
              <a:rPr lang="en-GB" sz="1300" i="1" dirty="0" err="1"/>
              <a:t>secukinumab</a:t>
            </a:r>
            <a:r>
              <a:rPr lang="en-GB" sz="1300" i="1" dirty="0"/>
              <a:t>, and </a:t>
            </a:r>
            <a:r>
              <a:rPr lang="en-GB" sz="1300" i="1" dirty="0" err="1"/>
              <a:t>ustekinumab</a:t>
            </a:r>
            <a:endParaRPr lang="en-GB" sz="1300" i="1" dirty="0"/>
          </a:p>
        </p:txBody>
      </p:sp>
    </p:spTree>
    <p:extLst>
      <p:ext uri="{BB962C8B-B14F-4D97-AF65-F5344CB8AC3E}">
        <p14:creationId xmlns:p14="http://schemas.microsoft.com/office/powerpoint/2010/main" val="21150110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615737" y="1600206"/>
            <a:ext cx="10966667" cy="4525963"/>
          </a:xfrm>
        </p:spPr>
        <p:txBody>
          <a:bodyPr>
            <a:normAutofit/>
          </a:bodyPr>
          <a:lstStyle/>
          <a:p>
            <a:r>
              <a:rPr lang="en-GB" sz="2100" dirty="0"/>
              <a:t>Hormonal contraception is not consistently associated with increased or decreased RA activity in studies </a:t>
            </a:r>
            <a:r>
              <a:rPr lang="en-GB" sz="2100" baseline="30000" dirty="0"/>
              <a:t>(1)</a:t>
            </a:r>
          </a:p>
          <a:p>
            <a:endParaRPr lang="en-GB" sz="2100" baseline="30000" dirty="0"/>
          </a:p>
          <a:p>
            <a:r>
              <a:rPr lang="en-GB" sz="2100" dirty="0"/>
              <a:t>Progestin-only pills and sub-dermal implants are safe to use without restriction in women with RA </a:t>
            </a:r>
            <a:r>
              <a:rPr lang="en-GB" sz="2100" baseline="30000" dirty="0"/>
              <a:t>(1)</a:t>
            </a:r>
            <a:endParaRPr lang="en-GB" sz="21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F313-627C-6349-86EF-577085777D3C}" type="slidenum">
              <a:rPr lang="en-GB" smtClean="0"/>
              <a:t>24</a:t>
            </a:fld>
            <a:endParaRPr lang="en-GB"/>
          </a:p>
        </p:txBody>
      </p:sp>
      <p:sp>
        <p:nvSpPr>
          <p:cNvPr id="9" name="ZoneTexte 8"/>
          <p:cNvSpPr txBox="1"/>
          <p:nvPr/>
        </p:nvSpPr>
        <p:spPr>
          <a:xfrm>
            <a:off x="514289" y="6153701"/>
            <a:ext cx="10247539" cy="630931"/>
          </a:xfrm>
          <a:prstGeom prst="rect">
            <a:avLst/>
          </a:prstGeom>
          <a:noFill/>
        </p:spPr>
        <p:txBody>
          <a:bodyPr wrap="square" lIns="121898" tIns="60949" rIns="121898" bIns="60949" rtlCol="0">
            <a:spAutoFit/>
          </a:bodyPr>
          <a:lstStyle/>
          <a:p>
            <a:r>
              <a:rPr lang="en-GB" sz="1100" i="1" dirty="0">
                <a:solidFill>
                  <a:schemeClr val="bg1">
                    <a:lumMod val="50000"/>
                  </a:schemeClr>
                </a:solidFill>
              </a:rPr>
              <a:t>(1) Hunt N, </a:t>
            </a:r>
            <a:r>
              <a:rPr lang="en-GB" sz="1100" i="1" dirty="0" err="1">
                <a:solidFill>
                  <a:schemeClr val="bg1">
                    <a:lumMod val="50000"/>
                  </a:schemeClr>
                </a:solidFill>
              </a:rPr>
              <a:t>Birru</a:t>
            </a:r>
            <a:r>
              <a:rPr lang="en-GB" sz="11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sz="1100" i="1" dirty="0" err="1">
                <a:solidFill>
                  <a:schemeClr val="bg1">
                    <a:lumMod val="50000"/>
                  </a:schemeClr>
                </a:solidFill>
              </a:rPr>
              <a:t>Talabi</a:t>
            </a:r>
            <a:r>
              <a:rPr lang="en-GB" sz="1100" i="1" dirty="0">
                <a:solidFill>
                  <a:schemeClr val="bg1">
                    <a:lumMod val="50000"/>
                  </a:schemeClr>
                </a:solidFill>
              </a:rPr>
              <a:t> M. Family Planning and Rheumatoid Arthritis. </a:t>
            </a:r>
            <a:r>
              <a:rPr lang="en-GB" sz="1100" i="1" dirty="0" err="1">
                <a:solidFill>
                  <a:schemeClr val="bg1">
                    <a:lumMod val="50000"/>
                  </a:schemeClr>
                </a:solidFill>
              </a:rPr>
              <a:t>Curr</a:t>
            </a:r>
            <a:r>
              <a:rPr lang="en-GB" sz="11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sz="1100" i="1" dirty="0" err="1">
                <a:solidFill>
                  <a:schemeClr val="bg1">
                    <a:lumMod val="50000"/>
                  </a:schemeClr>
                </a:solidFill>
              </a:rPr>
              <a:t>Rheumatol</a:t>
            </a:r>
            <a:r>
              <a:rPr lang="en-GB" sz="1100" i="1" dirty="0">
                <a:solidFill>
                  <a:schemeClr val="bg1">
                    <a:lumMod val="50000"/>
                  </a:schemeClr>
                </a:solidFill>
              </a:rPr>
              <a:t> Rep 2019;21(5):16.</a:t>
            </a:r>
            <a:br>
              <a:rPr lang="en-GB" sz="1100" i="1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n-GB" sz="1100" i="1" dirty="0">
                <a:solidFill>
                  <a:schemeClr val="bg1">
                    <a:lumMod val="50000"/>
                  </a:schemeClr>
                </a:solidFill>
              </a:rPr>
              <a:t>(2) </a:t>
            </a:r>
            <a:r>
              <a:rPr lang="en-GB" sz="1100" i="1" dirty="0" err="1">
                <a:solidFill>
                  <a:schemeClr val="bg1">
                    <a:lumMod val="50000"/>
                  </a:schemeClr>
                </a:solidFill>
              </a:rPr>
              <a:t>Leverenz</a:t>
            </a:r>
            <a:r>
              <a:rPr lang="en-GB" sz="1100" i="1" dirty="0">
                <a:solidFill>
                  <a:schemeClr val="bg1">
                    <a:lumMod val="50000"/>
                  </a:schemeClr>
                </a:solidFill>
              </a:rPr>
              <a:t> DL et al. Contraception methods used by women with rheumatoid arthritis and psoriatic arthritis. </a:t>
            </a:r>
            <a:r>
              <a:rPr lang="en-GB" sz="1100" i="1" dirty="0" err="1">
                <a:solidFill>
                  <a:schemeClr val="bg1">
                    <a:lumMod val="50000"/>
                  </a:schemeClr>
                </a:solidFill>
              </a:rPr>
              <a:t>Clin</a:t>
            </a:r>
            <a:r>
              <a:rPr lang="en-GB" sz="11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sz="1100" i="1" dirty="0" err="1">
                <a:solidFill>
                  <a:schemeClr val="bg1">
                    <a:lumMod val="50000"/>
                  </a:schemeClr>
                </a:solidFill>
              </a:rPr>
              <a:t>Rheumatol</a:t>
            </a:r>
            <a:r>
              <a:rPr lang="en-GB" sz="1100" i="1" dirty="0">
                <a:solidFill>
                  <a:schemeClr val="bg1">
                    <a:lumMod val="50000"/>
                  </a:schemeClr>
                </a:solidFill>
              </a:rPr>
              <a:t> 2019;38(4):1207-1212.</a:t>
            </a:r>
          </a:p>
          <a:p>
            <a:endParaRPr lang="en-GB" sz="11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Rectangle à coins arrondis 5"/>
          <p:cNvSpPr/>
          <p:nvPr/>
        </p:nvSpPr>
        <p:spPr>
          <a:xfrm>
            <a:off x="3587275" y="3932387"/>
            <a:ext cx="6249880" cy="1403628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8" tIns="60949" rIns="121898" bIns="60949" spcCol="0" rtlCol="0" anchor="ctr"/>
          <a:lstStyle/>
          <a:p>
            <a:pPr algn="ctr"/>
            <a:r>
              <a:rPr lang="en-GB" sz="2400" dirty="0"/>
              <a:t>Rheumatologists have an opportunity </a:t>
            </a:r>
            <a:br>
              <a:rPr lang="en-GB" sz="2400" dirty="0"/>
            </a:br>
            <a:r>
              <a:rPr lang="en-GB" sz="2400" dirty="0"/>
              <a:t>to positively impact pregnancy outcomes </a:t>
            </a:r>
            <a:br>
              <a:rPr lang="en-GB" sz="2400" dirty="0"/>
            </a:br>
            <a:r>
              <a:rPr lang="en-GB" sz="2400" dirty="0"/>
              <a:t>for their patients </a:t>
            </a:r>
            <a:r>
              <a:rPr lang="en-GB" sz="2400" baseline="30000" dirty="0"/>
              <a:t>(2)</a:t>
            </a:r>
          </a:p>
        </p:txBody>
      </p:sp>
      <p:pic>
        <p:nvPicPr>
          <p:cNvPr id="10" name="Image 9" descr="Capture d’écran 2019-10-18 à 16.00.09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139" b="475"/>
          <a:stretch/>
        </p:blipFill>
        <p:spPr>
          <a:xfrm>
            <a:off x="3055466" y="3539663"/>
            <a:ext cx="776921" cy="2508524"/>
          </a:xfrm>
          <a:prstGeom prst="rect">
            <a:avLst/>
          </a:prstGeom>
        </p:spPr>
      </p:pic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615735" y="178419"/>
            <a:ext cx="10966668" cy="658684"/>
          </a:xfrm>
        </p:spPr>
        <p:txBody>
          <a:bodyPr>
            <a:noAutofit/>
          </a:bodyPr>
          <a:lstStyle/>
          <a:p>
            <a:r>
              <a:rPr lang="en-GB" sz="2700" dirty="0"/>
              <a:t>What about the contraception methods used by women with RA and </a:t>
            </a:r>
            <a:r>
              <a:rPr lang="en-GB" sz="2700" dirty="0" err="1"/>
              <a:t>PsA</a:t>
            </a:r>
            <a:r>
              <a:rPr lang="en-GB" sz="27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0592005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2700" dirty="0"/>
              <a:t>What about the contraception methods used by women with inflammatory bowel disease (IBD)?</a:t>
            </a:r>
          </a:p>
        </p:txBody>
      </p:sp>
      <p:sp>
        <p:nvSpPr>
          <p:cNvPr id="12" name="Espace réservé du contenu 1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GB" sz="1900" dirty="0"/>
              <a:t>Recent literature suggests that women with IBD seek counselling about contraception from </a:t>
            </a:r>
            <a:r>
              <a:rPr lang="en-GB" sz="1900" b="1" dirty="0"/>
              <a:t>GASTROENTEROLOGISTS RATHER THAN </a:t>
            </a:r>
            <a:r>
              <a:rPr lang="en-GB" sz="1900" dirty="0"/>
              <a:t>from their primary care physicians </a:t>
            </a:r>
            <a:r>
              <a:rPr lang="en-GB" sz="1900" baseline="30000" dirty="0"/>
              <a:t>(1)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F313-627C-6349-86EF-577085777D3C}" type="slidenum">
              <a:rPr lang="en-GB" smtClean="0"/>
              <a:t>25</a:t>
            </a:fld>
            <a:endParaRPr lang="en-GB"/>
          </a:p>
        </p:txBody>
      </p:sp>
      <p:sp>
        <p:nvSpPr>
          <p:cNvPr id="8" name="Rectangle à coins arrondis 7"/>
          <p:cNvSpPr/>
          <p:nvPr/>
        </p:nvSpPr>
        <p:spPr>
          <a:xfrm>
            <a:off x="2228141" y="2762701"/>
            <a:ext cx="4311415" cy="218341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8" tIns="60949" rIns="121898" bIns="60949" spcCol="0" rtlCol="0" anchor="ctr"/>
          <a:lstStyle/>
          <a:p>
            <a:pPr algn="ctr"/>
            <a:r>
              <a:rPr lang="en-GB" sz="3700">
                <a:solidFill>
                  <a:srgbClr val="FFD853"/>
                </a:solidFill>
              </a:rPr>
              <a:t>23% </a:t>
            </a:r>
            <a:br>
              <a:rPr lang="en-GB" sz="3700">
                <a:solidFill>
                  <a:srgbClr val="FFD853"/>
                </a:solidFill>
              </a:rPr>
            </a:br>
            <a:r>
              <a:rPr lang="en-GB"/>
              <a:t>of women with IBD of childbearing age reported </a:t>
            </a:r>
            <a:br>
              <a:rPr lang="en-GB"/>
            </a:br>
            <a:r>
              <a:rPr lang="en-GB" sz="2100">
                <a:solidFill>
                  <a:srgbClr val="FFD853"/>
                </a:solidFill>
              </a:rPr>
              <a:t>not using any form of contraception </a:t>
            </a:r>
            <a:r>
              <a:rPr lang="en-GB" sz="2100" baseline="30000">
                <a:solidFill>
                  <a:srgbClr val="FFD853"/>
                </a:solidFill>
              </a:rPr>
              <a:t>(1)</a:t>
            </a:r>
            <a:endParaRPr lang="en-GB" sz="2700" baseline="30000">
              <a:solidFill>
                <a:srgbClr val="FFD853"/>
              </a:solidFill>
            </a:endParaRPr>
          </a:p>
        </p:txBody>
      </p:sp>
      <p:sp>
        <p:nvSpPr>
          <p:cNvPr id="9" name="Rectangle à coins arrondis 8"/>
          <p:cNvSpPr/>
          <p:nvPr/>
        </p:nvSpPr>
        <p:spPr>
          <a:xfrm>
            <a:off x="7076973" y="2762701"/>
            <a:ext cx="4311415" cy="218341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8" tIns="60949" rIns="121898" bIns="60949" spcCol="0" rtlCol="0" anchor="ctr"/>
          <a:lstStyle/>
          <a:p>
            <a:pPr algn="ctr"/>
            <a:endParaRPr lang="en-GB"/>
          </a:p>
          <a:p>
            <a:pPr algn="ctr"/>
            <a:r>
              <a:rPr lang="en-GB"/>
              <a:t>only </a:t>
            </a:r>
            <a:r>
              <a:rPr lang="en-GB" sz="3700">
                <a:solidFill>
                  <a:srgbClr val="FFD853"/>
                </a:solidFill>
              </a:rPr>
              <a:t>17% </a:t>
            </a:r>
            <a:br>
              <a:rPr lang="en-GB" sz="3700">
                <a:solidFill>
                  <a:srgbClr val="FFD853"/>
                </a:solidFill>
              </a:rPr>
            </a:br>
            <a:r>
              <a:rPr lang="en-GB"/>
              <a:t>reported using </a:t>
            </a:r>
            <a:r>
              <a:rPr lang="en-GB" sz="2100">
                <a:solidFill>
                  <a:srgbClr val="FFD853"/>
                </a:solidFill>
              </a:rPr>
              <a:t>highly effective </a:t>
            </a:r>
            <a:r>
              <a:rPr lang="en-GB"/>
              <a:t>methods such as an intrauterine contraceptive device </a:t>
            </a:r>
            <a:r>
              <a:rPr lang="en-GB" baseline="30000"/>
              <a:t>(1)</a:t>
            </a:r>
            <a:endParaRPr lang="en-GB" i="1" baseline="30000"/>
          </a:p>
        </p:txBody>
      </p:sp>
      <p:sp>
        <p:nvSpPr>
          <p:cNvPr id="10" name="Rectangle 9"/>
          <p:cNvSpPr/>
          <p:nvPr/>
        </p:nvSpPr>
        <p:spPr>
          <a:xfrm>
            <a:off x="499916" y="6075781"/>
            <a:ext cx="11364841" cy="630931"/>
          </a:xfrm>
          <a:prstGeom prst="rect">
            <a:avLst/>
          </a:prstGeom>
        </p:spPr>
        <p:txBody>
          <a:bodyPr wrap="square" lIns="121898" tIns="60949" rIns="121898" bIns="60949">
            <a:spAutoFit/>
          </a:bodyPr>
          <a:lstStyle/>
          <a:p>
            <a:r>
              <a:rPr lang="en-GB" sz="1100" i="1" dirty="0">
                <a:solidFill>
                  <a:schemeClr val="bg1">
                    <a:lumMod val="50000"/>
                  </a:schemeClr>
                </a:solidFill>
              </a:rPr>
              <a:t>VTE: venous thromboembolism.</a:t>
            </a:r>
            <a:br>
              <a:rPr lang="en-GB" sz="1100" i="1" dirty="0">
                <a:solidFill>
                  <a:schemeClr val="bg1">
                    <a:lumMod val="50000"/>
                  </a:schemeClr>
                </a:solidFill>
              </a:rPr>
            </a:br>
            <a:br>
              <a:rPr lang="en-GB" sz="1100" i="1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n-GB" sz="1100" i="1" dirty="0">
                <a:solidFill>
                  <a:schemeClr val="bg1">
                    <a:lumMod val="50000"/>
                  </a:schemeClr>
                </a:solidFill>
              </a:rPr>
              <a:t>(1) </a:t>
            </a:r>
            <a:r>
              <a:rPr lang="en-GB" sz="1100" i="1" dirty="0" err="1">
                <a:solidFill>
                  <a:schemeClr val="bg1">
                    <a:lumMod val="50000"/>
                  </a:schemeClr>
                </a:solidFill>
              </a:rPr>
              <a:t>Limdi</a:t>
            </a:r>
            <a:r>
              <a:rPr lang="en-GB" sz="1100" i="1" dirty="0">
                <a:solidFill>
                  <a:schemeClr val="bg1">
                    <a:lumMod val="50000"/>
                  </a:schemeClr>
                </a:solidFill>
              </a:rPr>
              <a:t> JK et al. Contraception, Venous Thromboembolism, and Inflammatory Bowel Disease: What Clinicians (and Patients) Should Know. </a:t>
            </a:r>
            <a:r>
              <a:rPr lang="en-GB" sz="1100" i="1" dirty="0" err="1">
                <a:solidFill>
                  <a:schemeClr val="bg1">
                    <a:lumMod val="50000"/>
                  </a:schemeClr>
                </a:solidFill>
              </a:rPr>
              <a:t>Inflamm</a:t>
            </a:r>
            <a:r>
              <a:rPr lang="en-GB" sz="1100" i="1" dirty="0">
                <a:solidFill>
                  <a:schemeClr val="bg1">
                    <a:lumMod val="50000"/>
                  </a:schemeClr>
                </a:solidFill>
              </a:rPr>
              <a:t> Bowel Dis 2019.pii: izz025. </a:t>
            </a:r>
          </a:p>
        </p:txBody>
      </p:sp>
      <p:pic>
        <p:nvPicPr>
          <p:cNvPr id="5" name="Image 4" descr="Capture d’écran 2019-10-23 à 21.22.0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594" y="1314450"/>
            <a:ext cx="699562" cy="1510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9013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2700" dirty="0"/>
              <a:t>What about the contraception methods used by women with IBD?</a:t>
            </a:r>
          </a:p>
        </p:txBody>
      </p:sp>
      <p:sp>
        <p:nvSpPr>
          <p:cNvPr id="12" name="Espace réservé du contenu 11"/>
          <p:cNvSpPr>
            <a:spLocks noGrp="1"/>
          </p:cNvSpPr>
          <p:nvPr>
            <p:ph idx="1"/>
          </p:nvPr>
        </p:nvSpPr>
        <p:spPr>
          <a:xfrm>
            <a:off x="1435708" y="1600201"/>
            <a:ext cx="10146693" cy="850576"/>
          </a:xfrm>
        </p:spPr>
        <p:txBody>
          <a:bodyPr>
            <a:normAutofit/>
          </a:bodyPr>
          <a:lstStyle/>
          <a:p>
            <a:endParaRPr lang="en-GB" sz="1900"/>
          </a:p>
          <a:p>
            <a:endParaRPr lang="en-GB" sz="1900"/>
          </a:p>
          <a:p>
            <a:endParaRPr lang="en-GB" sz="190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F313-627C-6349-86EF-577085777D3C}" type="slidenum">
              <a:rPr lang="en-GB" smtClean="0"/>
              <a:t>26</a:t>
            </a:fld>
            <a:endParaRPr lang="en-GB"/>
          </a:p>
        </p:txBody>
      </p:sp>
      <p:pic>
        <p:nvPicPr>
          <p:cNvPr id="5" name="Image 4" descr="Capture d’écran 2019-10-18 à 16.08.24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743"/>
          <a:stretch/>
        </p:blipFill>
        <p:spPr>
          <a:xfrm>
            <a:off x="6278635" y="1213901"/>
            <a:ext cx="4828548" cy="5300285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1109533" y="1876271"/>
            <a:ext cx="4935147" cy="1046418"/>
          </a:xfrm>
          <a:prstGeom prst="rect">
            <a:avLst/>
          </a:prstGeom>
        </p:spPr>
        <p:txBody>
          <a:bodyPr wrap="square" lIns="121898" tIns="60949" rIns="121898" bIns="60949">
            <a:spAutoFit/>
          </a:bodyPr>
          <a:lstStyle/>
          <a:p>
            <a:pPr algn="r"/>
            <a:r>
              <a:rPr lang="en-GB" sz="1500" i="1" dirty="0">
                <a:solidFill>
                  <a:srgbClr val="7F7F7F"/>
                </a:solidFill>
              </a:rPr>
              <a:t>Trends in birth control methods by age of respondent among 1,340 women with </a:t>
            </a:r>
            <a:r>
              <a:rPr lang="en-GB" sz="1500" b="1" i="1" dirty="0">
                <a:solidFill>
                  <a:srgbClr val="7F7F7F"/>
                </a:solidFill>
              </a:rPr>
              <a:t>ULCERATIVE COLITIS </a:t>
            </a:r>
            <a:r>
              <a:rPr lang="en-GB" sz="1500" i="1" dirty="0">
                <a:solidFill>
                  <a:srgbClr val="7F7F7F"/>
                </a:solidFill>
              </a:rPr>
              <a:t>or </a:t>
            </a:r>
            <a:r>
              <a:rPr lang="en-GB" sz="1500" b="1" i="1" dirty="0">
                <a:solidFill>
                  <a:srgbClr val="7F7F7F"/>
                </a:solidFill>
              </a:rPr>
              <a:t>CROHN’S DISEASE </a:t>
            </a:r>
            <a:r>
              <a:rPr lang="en-GB" sz="1500" i="1" dirty="0">
                <a:solidFill>
                  <a:srgbClr val="7F7F7F"/>
                </a:solidFill>
              </a:rPr>
              <a:t>among patients at risk for using contraception (USA)  </a:t>
            </a:r>
            <a:r>
              <a:rPr lang="en-GB" sz="1500" i="1" baseline="30000" dirty="0">
                <a:solidFill>
                  <a:srgbClr val="7F7F7F"/>
                </a:solidFill>
              </a:rPr>
              <a:t>(1)</a:t>
            </a:r>
          </a:p>
        </p:txBody>
      </p:sp>
      <p:pic>
        <p:nvPicPr>
          <p:cNvPr id="14" name="Image 13" descr="Capture d’écran 2019-10-18 à 16.08.24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67" t="35896" b="44137"/>
          <a:stretch/>
        </p:blipFill>
        <p:spPr>
          <a:xfrm>
            <a:off x="2707186" y="2840677"/>
            <a:ext cx="2049873" cy="2062829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615737" y="6170353"/>
            <a:ext cx="6168907" cy="630931"/>
          </a:xfrm>
          <a:prstGeom prst="rect">
            <a:avLst/>
          </a:prstGeom>
        </p:spPr>
        <p:txBody>
          <a:bodyPr wrap="square" lIns="121898" tIns="60949" rIns="121898" bIns="60949">
            <a:spAutoFit/>
          </a:bodyPr>
          <a:lstStyle/>
          <a:p>
            <a:r>
              <a:rPr lang="en-GB" sz="1100" i="1" dirty="0">
                <a:solidFill>
                  <a:schemeClr val="bg1">
                    <a:lumMod val="50000"/>
                  </a:schemeClr>
                </a:solidFill>
              </a:rPr>
              <a:t>(1) Cotton CC et al. Hormonal Contraception Use is Common Among Patients with Inflammatory Bowel Diseases and Elevated Risk for Deep Vein Thrombosis. </a:t>
            </a:r>
            <a:r>
              <a:rPr lang="en-GB" sz="1100" i="1" dirty="0" err="1">
                <a:solidFill>
                  <a:schemeClr val="bg1">
                    <a:lumMod val="50000"/>
                  </a:schemeClr>
                </a:solidFill>
              </a:rPr>
              <a:t>Inflamm</a:t>
            </a:r>
            <a:r>
              <a:rPr lang="en-GB" sz="1100" i="1" dirty="0">
                <a:solidFill>
                  <a:schemeClr val="bg1">
                    <a:lumMod val="50000"/>
                  </a:schemeClr>
                </a:solidFill>
              </a:rPr>
              <a:t> Bowel Dis 2016;22(7):1631-8.</a:t>
            </a:r>
          </a:p>
          <a:p>
            <a:endParaRPr lang="en-GB" sz="11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00981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F313-627C-6349-86EF-577085777D3C}" type="slidenum">
              <a:rPr lang="en-GB" smtClean="0"/>
              <a:t>27</a:t>
            </a:fld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513421" y="6021741"/>
            <a:ext cx="11068995" cy="630931"/>
          </a:xfrm>
          <a:prstGeom prst="rect">
            <a:avLst/>
          </a:prstGeom>
        </p:spPr>
        <p:txBody>
          <a:bodyPr wrap="square" lIns="121898" tIns="60949" rIns="121898" bIns="60949">
            <a:spAutoFit/>
          </a:bodyPr>
          <a:lstStyle/>
          <a:p>
            <a:r>
              <a:rPr lang="en-GB" sz="1100" i="1" dirty="0">
                <a:solidFill>
                  <a:schemeClr val="bg1">
                    <a:lumMod val="50000"/>
                  </a:schemeClr>
                </a:solidFill>
              </a:rPr>
              <a:t>VTE: venous </a:t>
            </a:r>
            <a:r>
              <a:rPr lang="en-GB" sz="1100" i="1" dirty="0" err="1">
                <a:solidFill>
                  <a:schemeClr val="bg1">
                    <a:lumMod val="50000"/>
                  </a:schemeClr>
                </a:solidFill>
              </a:rPr>
              <a:t>thromboEmbolism</a:t>
            </a:r>
            <a:br>
              <a:rPr lang="en-GB" sz="1100" i="1" dirty="0">
                <a:solidFill>
                  <a:schemeClr val="bg1">
                    <a:lumMod val="50000"/>
                  </a:schemeClr>
                </a:solidFill>
              </a:rPr>
            </a:br>
            <a:endParaRPr lang="en-GB" sz="1100" i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GB" sz="1100" i="1" dirty="0">
                <a:solidFill>
                  <a:schemeClr val="bg1">
                    <a:lumMod val="50000"/>
                  </a:schemeClr>
                </a:solidFill>
              </a:rPr>
              <a:t>(1) </a:t>
            </a:r>
            <a:r>
              <a:rPr lang="en-GB" sz="1100" i="1" dirty="0" err="1">
                <a:solidFill>
                  <a:schemeClr val="bg1">
                    <a:lumMod val="50000"/>
                  </a:schemeClr>
                </a:solidFill>
              </a:rPr>
              <a:t>Limdi</a:t>
            </a:r>
            <a:r>
              <a:rPr lang="en-GB" sz="1100" i="1" dirty="0">
                <a:solidFill>
                  <a:schemeClr val="bg1">
                    <a:lumMod val="50000"/>
                  </a:schemeClr>
                </a:solidFill>
              </a:rPr>
              <a:t> JK et al. Contraception, Venous Thromboembolism, and Inflammatory Bowel Disease: What Clinicians (and Patients) Should Know. </a:t>
            </a:r>
            <a:r>
              <a:rPr lang="en-GB" sz="1100" i="1" dirty="0" err="1">
                <a:solidFill>
                  <a:schemeClr val="bg1">
                    <a:lumMod val="50000"/>
                  </a:schemeClr>
                </a:solidFill>
              </a:rPr>
              <a:t>Inflamm</a:t>
            </a:r>
            <a:r>
              <a:rPr lang="en-GB" sz="1100" i="1" dirty="0">
                <a:solidFill>
                  <a:schemeClr val="bg1">
                    <a:lumMod val="50000"/>
                  </a:schemeClr>
                </a:solidFill>
              </a:rPr>
              <a:t> Bowel Dis 2019.pii: izz025. </a:t>
            </a:r>
          </a:p>
        </p:txBody>
      </p:sp>
      <p:sp>
        <p:nvSpPr>
          <p:cNvPr id="7" name="Rectangle à coins arrondis 6"/>
          <p:cNvSpPr/>
          <p:nvPr/>
        </p:nvSpPr>
        <p:spPr>
          <a:xfrm>
            <a:off x="363946" y="2439637"/>
            <a:ext cx="3301561" cy="1347928"/>
          </a:xfrm>
          <a:prstGeom prst="roundRect">
            <a:avLst/>
          </a:prstGeom>
          <a:solidFill>
            <a:srgbClr val="31859C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8" tIns="60949" rIns="121898" bIns="60949" spcCol="0" rtlCol="0" anchor="ctr"/>
          <a:lstStyle/>
          <a:p>
            <a:pPr algn="ctr">
              <a:lnSpc>
                <a:spcPct val="110000"/>
              </a:lnSpc>
            </a:pPr>
            <a:r>
              <a:rPr lang="en-GB" dirty="0"/>
              <a:t>VTE risk increased</a:t>
            </a:r>
            <a:br>
              <a:rPr lang="en-GB" dirty="0"/>
            </a:br>
            <a:r>
              <a:rPr lang="en-GB" sz="3200" b="1" dirty="0">
                <a:solidFill>
                  <a:srgbClr val="FFD853"/>
                </a:solidFill>
              </a:rPr>
              <a:t>2–3-fold </a:t>
            </a:r>
            <a:br>
              <a:rPr lang="en-GB" sz="3200" b="1" dirty="0">
                <a:solidFill>
                  <a:srgbClr val="FFD853"/>
                </a:solidFill>
              </a:rPr>
            </a:br>
            <a:r>
              <a:rPr lang="en-GB" sz="2100" dirty="0"/>
              <a:t>in women with IBD</a:t>
            </a:r>
            <a:endParaRPr lang="en-GB" sz="2100" dirty="0">
              <a:solidFill>
                <a:srgbClr val="FFD853"/>
              </a:solidFill>
            </a:endParaRPr>
          </a:p>
        </p:txBody>
      </p:sp>
      <p:sp>
        <p:nvSpPr>
          <p:cNvPr id="9" name="Rectangle à coins arrondis 8"/>
          <p:cNvSpPr/>
          <p:nvPr/>
        </p:nvSpPr>
        <p:spPr>
          <a:xfrm>
            <a:off x="4024563" y="2784992"/>
            <a:ext cx="3684871" cy="1982897"/>
          </a:xfrm>
          <a:prstGeom prst="roundRect">
            <a:avLst/>
          </a:prstGeom>
          <a:solidFill>
            <a:srgbClr val="31859C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8" tIns="60949" rIns="121898" bIns="60949" spcCol="0" rtlCol="0" anchor="ctr"/>
          <a:lstStyle/>
          <a:p>
            <a:pPr algn="ctr">
              <a:lnSpc>
                <a:spcPct val="110000"/>
              </a:lnSpc>
            </a:pPr>
            <a:r>
              <a:rPr lang="en-GB" dirty="0"/>
              <a:t>VTE risk</a:t>
            </a:r>
          </a:p>
          <a:p>
            <a:pPr algn="ctr">
              <a:lnSpc>
                <a:spcPct val="110000"/>
              </a:lnSpc>
            </a:pPr>
            <a:r>
              <a:rPr lang="en-GB" sz="2100" dirty="0">
                <a:solidFill>
                  <a:srgbClr val="FFD853"/>
                </a:solidFill>
              </a:rPr>
              <a:t>INDEPENDENTLY INCREASED </a:t>
            </a:r>
            <a:r>
              <a:rPr lang="en-GB" dirty="0"/>
              <a:t>with the use of a combined combined oral contraceptive pill</a:t>
            </a:r>
          </a:p>
        </p:txBody>
      </p:sp>
      <p:sp>
        <p:nvSpPr>
          <p:cNvPr id="11" name="Rectangle à coins arrondis 10"/>
          <p:cNvSpPr/>
          <p:nvPr/>
        </p:nvSpPr>
        <p:spPr>
          <a:xfrm>
            <a:off x="8068489" y="2773847"/>
            <a:ext cx="3684871" cy="1982897"/>
          </a:xfrm>
          <a:prstGeom prst="roundRect">
            <a:avLst/>
          </a:prstGeom>
          <a:solidFill>
            <a:srgbClr val="31859C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8" tIns="60949" rIns="121898" bIns="60949" spcCol="0" rtlCol="0" anchor="ctr"/>
          <a:lstStyle/>
          <a:p>
            <a:pPr algn="ctr">
              <a:lnSpc>
                <a:spcPct val="110000"/>
              </a:lnSpc>
            </a:pPr>
            <a:r>
              <a:rPr lang="en-GB" dirty="0"/>
              <a:t>Patients with IBD who develop VTE have a </a:t>
            </a:r>
            <a:r>
              <a:rPr lang="en-GB" sz="3200" b="1" dirty="0">
                <a:solidFill>
                  <a:srgbClr val="FFD853"/>
                </a:solidFill>
              </a:rPr>
              <a:t>2-fold </a:t>
            </a:r>
            <a:br>
              <a:rPr lang="en-GB" sz="3200" b="1" dirty="0">
                <a:solidFill>
                  <a:srgbClr val="FFD853"/>
                </a:solidFill>
              </a:rPr>
            </a:br>
            <a:r>
              <a:rPr lang="en-GB" dirty="0"/>
              <a:t> increased risk of </a:t>
            </a:r>
            <a:r>
              <a:rPr lang="en-GB" dirty="0">
                <a:solidFill>
                  <a:srgbClr val="FFD853"/>
                </a:solidFill>
              </a:rPr>
              <a:t>MORTALITY</a:t>
            </a:r>
            <a:r>
              <a:rPr lang="en-GB" dirty="0"/>
              <a:t> as compared with patients with VTE but without IBD</a:t>
            </a:r>
          </a:p>
        </p:txBody>
      </p:sp>
      <p:sp>
        <p:nvSpPr>
          <p:cNvPr id="12" name="Espace réservé du contenu 11"/>
          <p:cNvSpPr txBox="1">
            <a:spLocks/>
          </p:cNvSpPr>
          <p:nvPr/>
        </p:nvSpPr>
        <p:spPr>
          <a:xfrm>
            <a:off x="648531" y="1600206"/>
            <a:ext cx="10933872" cy="4525963"/>
          </a:xfrm>
          <a:prstGeom prst="rect">
            <a:avLst/>
          </a:prstGeom>
        </p:spPr>
        <p:txBody>
          <a:bodyPr vert="horz" lIns="121898" tIns="60949" rIns="121898" bIns="60949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196D8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rgbClr val="2196D8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IBD is a disease with a high VTE risk </a:t>
            </a:r>
            <a:r>
              <a:rPr lang="en-GB" baseline="30000" dirty="0"/>
              <a:t>(1)</a:t>
            </a:r>
          </a:p>
        </p:txBody>
      </p:sp>
      <p:sp>
        <p:nvSpPr>
          <p:cNvPr id="14" name="Rectangle à coins arrondis 13"/>
          <p:cNvSpPr/>
          <p:nvPr/>
        </p:nvSpPr>
        <p:spPr>
          <a:xfrm>
            <a:off x="363946" y="4093928"/>
            <a:ext cx="3301561" cy="1565157"/>
          </a:xfrm>
          <a:prstGeom prst="roundRect">
            <a:avLst/>
          </a:prstGeom>
          <a:solidFill>
            <a:srgbClr val="31859C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8" tIns="60949" rIns="121898" bIns="60949" spcCol="0" rtlCol="0" anchor="ctr"/>
          <a:lstStyle/>
          <a:p>
            <a:pPr algn="ctr">
              <a:lnSpc>
                <a:spcPct val="110000"/>
              </a:lnSpc>
            </a:pPr>
            <a:r>
              <a:rPr lang="en-GB"/>
              <a:t>VTE risk increased</a:t>
            </a:r>
            <a:br>
              <a:rPr lang="en-GB"/>
            </a:br>
            <a:r>
              <a:rPr lang="en-GB" sz="3200" b="1">
                <a:solidFill>
                  <a:srgbClr val="FFD853"/>
                </a:solidFill>
              </a:rPr>
              <a:t>3–8-fold </a:t>
            </a:r>
            <a:br>
              <a:rPr lang="en-GB" sz="3200" b="1">
                <a:solidFill>
                  <a:srgbClr val="FFD853"/>
                </a:solidFill>
              </a:rPr>
            </a:br>
            <a:r>
              <a:rPr lang="en-GB" sz="2100"/>
              <a:t>in women </a:t>
            </a:r>
            <a:br>
              <a:rPr lang="en-GB" sz="2100"/>
            </a:br>
            <a:r>
              <a:rPr lang="en-GB" sz="2100"/>
              <a:t>with ACTIVE IBD</a:t>
            </a:r>
            <a:endParaRPr lang="en-GB" sz="2100">
              <a:solidFill>
                <a:srgbClr val="FFD853"/>
              </a:solidFill>
            </a:endParaRPr>
          </a:p>
        </p:txBody>
      </p:sp>
      <p:sp>
        <p:nvSpPr>
          <p:cNvPr id="15" name="Titre 1"/>
          <p:cNvSpPr>
            <a:spLocks noGrp="1"/>
          </p:cNvSpPr>
          <p:nvPr>
            <p:ph type="title"/>
          </p:nvPr>
        </p:nvSpPr>
        <p:spPr>
          <a:xfrm>
            <a:off x="615735" y="178419"/>
            <a:ext cx="10966668" cy="658684"/>
          </a:xfrm>
        </p:spPr>
        <p:txBody>
          <a:bodyPr>
            <a:noAutofit/>
          </a:bodyPr>
          <a:lstStyle/>
          <a:p>
            <a:r>
              <a:rPr lang="en-GB" sz="2700" dirty="0"/>
              <a:t>What about the contraception methods used by women with IBD?</a:t>
            </a:r>
          </a:p>
        </p:txBody>
      </p:sp>
    </p:spTree>
    <p:extLst>
      <p:ext uri="{BB962C8B-B14F-4D97-AF65-F5344CB8AC3E}">
        <p14:creationId xmlns:p14="http://schemas.microsoft.com/office/powerpoint/2010/main" val="20034242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F313-627C-6349-86EF-577085777D3C}" type="slidenum">
              <a:rPr lang="fr-FR" smtClean="0"/>
              <a:t>28</a:t>
            </a:fld>
            <a:endParaRPr lang="fr-FR"/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l"/>
            <a:r>
              <a:rPr lang="fr-FR" dirty="0"/>
              <a:t>CONTRACEPTION: </a:t>
            </a:r>
            <a:br>
              <a:rPr lang="fr-FR" dirty="0"/>
            </a:br>
            <a:r>
              <a:rPr lang="fr-FR" dirty="0"/>
              <a:t>KEY POINTS FOR PRACTICE</a:t>
            </a:r>
          </a:p>
        </p:txBody>
      </p:sp>
    </p:spTree>
    <p:extLst>
      <p:ext uri="{BB962C8B-B14F-4D97-AF65-F5344CB8AC3E}">
        <p14:creationId xmlns:p14="http://schemas.microsoft.com/office/powerpoint/2010/main" val="30613970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/>
              <a:t>Consultation for contraception: some key points</a:t>
            </a:r>
          </a:p>
        </p:txBody>
      </p:sp>
      <p:sp>
        <p:nvSpPr>
          <p:cNvPr id="8" name="Espace réservé du contenu 7"/>
          <p:cNvSpPr>
            <a:spLocks noGrp="1"/>
          </p:cNvSpPr>
          <p:nvPr>
            <p:ph idx="1"/>
          </p:nvPr>
        </p:nvSpPr>
        <p:spPr>
          <a:xfrm>
            <a:off x="447805" y="908837"/>
            <a:ext cx="11748135" cy="4525963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GB" sz="1900" dirty="0"/>
              <a:t>It is recommended that contraceptive/family planning consultations must  </a:t>
            </a:r>
            <a:r>
              <a:rPr lang="en-GB" sz="1900" baseline="30000" dirty="0"/>
              <a:t>(1)</a:t>
            </a:r>
            <a:endParaRPr lang="en-GB" sz="1900" dirty="0"/>
          </a:p>
          <a:p>
            <a:pPr lvl="1">
              <a:lnSpc>
                <a:spcPct val="90000"/>
              </a:lnSpc>
            </a:pPr>
            <a:r>
              <a:rPr lang="en-GB" sz="1600" dirty="0"/>
              <a:t>be </a:t>
            </a:r>
            <a:r>
              <a:rPr lang="en-GB" sz="1600" dirty="0">
                <a:solidFill>
                  <a:srgbClr val="E46C0A"/>
                </a:solidFill>
              </a:rPr>
              <a:t>STRUCTURED</a:t>
            </a:r>
            <a:r>
              <a:rPr lang="en-GB" sz="1600" dirty="0"/>
              <a:t> with complete information and offer patient choice</a:t>
            </a:r>
          </a:p>
          <a:p>
            <a:pPr lvl="1">
              <a:lnSpc>
                <a:spcPct val="90000"/>
              </a:lnSpc>
            </a:pPr>
            <a:r>
              <a:rPr lang="en-GB" sz="1600" dirty="0"/>
              <a:t>be </a:t>
            </a:r>
            <a:r>
              <a:rPr lang="en-GB" sz="1600" dirty="0">
                <a:solidFill>
                  <a:srgbClr val="E46C0A"/>
                </a:solidFill>
              </a:rPr>
              <a:t>EVIDENCE-BASED</a:t>
            </a:r>
            <a:endParaRPr lang="en-GB" sz="1600" dirty="0"/>
          </a:p>
          <a:p>
            <a:pPr lvl="1">
              <a:lnSpc>
                <a:spcPct val="90000"/>
              </a:lnSpc>
            </a:pPr>
            <a:r>
              <a:rPr lang="en-GB" sz="1600" dirty="0"/>
              <a:t>be </a:t>
            </a:r>
            <a:r>
              <a:rPr lang="en-GB" sz="1600" dirty="0">
                <a:solidFill>
                  <a:srgbClr val="E46C0A"/>
                </a:solidFill>
              </a:rPr>
              <a:t>PERSONALISED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GB" sz="1900" dirty="0"/>
              <a:t>       to find an </a:t>
            </a:r>
            <a:r>
              <a:rPr lang="en-GB" sz="1900" dirty="0">
                <a:solidFill>
                  <a:srgbClr val="FF6600"/>
                </a:solidFill>
              </a:rPr>
              <a:t>ACCEPTABLE CONTRACEPTIVE </a:t>
            </a:r>
            <a:r>
              <a:rPr lang="en-GB" sz="1900" dirty="0"/>
              <a:t>solution </a:t>
            </a:r>
            <a:r>
              <a:rPr lang="en-GB" sz="1900" baseline="30000" dirty="0"/>
              <a:t>(2)</a:t>
            </a:r>
            <a:br>
              <a:rPr lang="en-GB" sz="1900" baseline="30000" dirty="0"/>
            </a:br>
            <a:endParaRPr lang="en-GB" sz="1900" dirty="0"/>
          </a:p>
          <a:p>
            <a:pPr>
              <a:lnSpc>
                <a:spcPct val="90000"/>
              </a:lnSpc>
            </a:pPr>
            <a:r>
              <a:rPr lang="en-GB" sz="1900" dirty="0"/>
              <a:t>The prescriber should also consider the </a:t>
            </a:r>
            <a:r>
              <a:rPr lang="en-GB" sz="1900" dirty="0">
                <a:solidFill>
                  <a:srgbClr val="FF6600"/>
                </a:solidFill>
              </a:rPr>
              <a:t>LIKELY COMPLIANCE </a:t>
            </a:r>
            <a:r>
              <a:rPr lang="en-GB" sz="1900" dirty="0"/>
              <a:t>of the patient </a:t>
            </a:r>
            <a:r>
              <a:rPr lang="en-GB" sz="1900" baseline="30000" dirty="0"/>
              <a:t>(2)</a:t>
            </a:r>
            <a:endParaRPr lang="en-GB" sz="1900" dirty="0"/>
          </a:p>
          <a:p>
            <a:pPr>
              <a:lnSpc>
                <a:spcPct val="90000"/>
              </a:lnSpc>
            </a:pPr>
            <a:endParaRPr lang="en-GB" sz="1900" dirty="0"/>
          </a:p>
          <a:p>
            <a:pPr>
              <a:lnSpc>
                <a:spcPct val="90000"/>
              </a:lnSpc>
            </a:pPr>
            <a:r>
              <a:rPr lang="en-GB" sz="1900" dirty="0"/>
              <a:t>The </a:t>
            </a:r>
            <a:r>
              <a:rPr lang="en-GB" sz="1900" dirty="0">
                <a:solidFill>
                  <a:srgbClr val="FF6600"/>
                </a:solidFill>
              </a:rPr>
              <a:t>POTENTIAL ADVERSE EFFECTS</a:t>
            </a:r>
            <a:r>
              <a:rPr lang="en-GB" sz="1900" dirty="0">
                <a:solidFill>
                  <a:srgbClr val="E46C0A"/>
                </a:solidFill>
              </a:rPr>
              <a:t> </a:t>
            </a:r>
            <a:r>
              <a:rPr lang="en-GB" sz="1900" dirty="0"/>
              <a:t>of the contraception chosen by the patient should be explained to her </a:t>
            </a:r>
            <a:r>
              <a:rPr lang="en-GB" sz="1900" baseline="30000" dirty="0"/>
              <a:t>(1)</a:t>
            </a:r>
          </a:p>
          <a:p>
            <a:pPr>
              <a:lnSpc>
                <a:spcPct val="90000"/>
              </a:lnSpc>
            </a:pPr>
            <a:endParaRPr lang="en-GB" sz="1900" baseline="30000" dirty="0"/>
          </a:p>
          <a:p>
            <a:pPr>
              <a:lnSpc>
                <a:spcPct val="90000"/>
              </a:lnSpc>
            </a:pPr>
            <a:r>
              <a:rPr lang="en-GB" sz="1900" dirty="0">
                <a:ea typeface="Calibri"/>
                <a:cs typeface="Times New Roman"/>
              </a:rPr>
              <a:t>Hormonal contraceptives are </a:t>
            </a:r>
            <a:r>
              <a:rPr lang="en-GB" sz="1900" dirty="0">
                <a:solidFill>
                  <a:srgbClr val="FF6600"/>
                </a:solidFill>
                <a:ea typeface="Calibri"/>
                <a:cs typeface="Times New Roman"/>
              </a:rPr>
              <a:t>EFFICIENT</a:t>
            </a:r>
            <a:r>
              <a:rPr lang="en-GB" sz="1900" dirty="0">
                <a:ea typeface="Calibri"/>
                <a:cs typeface="Times New Roman"/>
              </a:rPr>
              <a:t>, </a:t>
            </a:r>
            <a:r>
              <a:rPr lang="en-GB" sz="1900" dirty="0">
                <a:solidFill>
                  <a:srgbClr val="FF6600"/>
                </a:solidFill>
                <a:ea typeface="Calibri"/>
                <a:cs typeface="Times New Roman"/>
              </a:rPr>
              <a:t>REVERSIBLE </a:t>
            </a:r>
            <a:r>
              <a:rPr lang="en-GB" sz="1900" dirty="0">
                <a:ea typeface="Calibri"/>
                <a:cs typeface="Times New Roman"/>
              </a:rPr>
              <a:t>and present a favourable </a:t>
            </a:r>
            <a:r>
              <a:rPr lang="en-GB" sz="1900" dirty="0">
                <a:solidFill>
                  <a:srgbClr val="FF6600"/>
                </a:solidFill>
                <a:ea typeface="Calibri"/>
                <a:cs typeface="Times New Roman"/>
              </a:rPr>
              <a:t>RISK-BENEFIT </a:t>
            </a:r>
            <a:r>
              <a:rPr lang="en-GB" sz="1900" dirty="0">
                <a:ea typeface="Calibri"/>
                <a:cs typeface="Times New Roman"/>
              </a:rPr>
              <a:t>report </a:t>
            </a:r>
            <a:br>
              <a:rPr lang="en-GB" sz="1900" dirty="0">
                <a:ea typeface="Calibri"/>
                <a:cs typeface="Times New Roman"/>
              </a:rPr>
            </a:br>
            <a:r>
              <a:rPr lang="en-GB" sz="1900" dirty="0">
                <a:ea typeface="Calibri"/>
                <a:cs typeface="Times New Roman"/>
              </a:rPr>
              <a:t>(when there is no contraindication)</a:t>
            </a:r>
            <a:r>
              <a:rPr lang="en-GB" sz="1900" baseline="30000" dirty="0">
                <a:ea typeface="Calibri"/>
                <a:cs typeface="Times New Roman"/>
              </a:rPr>
              <a:t> (3)</a:t>
            </a:r>
          </a:p>
          <a:p>
            <a:pPr lvl="1">
              <a:lnSpc>
                <a:spcPct val="90000"/>
              </a:lnSpc>
            </a:pPr>
            <a:r>
              <a:rPr lang="en-GB" sz="1600" dirty="0">
                <a:ea typeface="Calibri"/>
                <a:cs typeface="Times New Roman"/>
              </a:rPr>
              <a:t>Combined hormonal contraceptives are associated with rare but potentially serious</a:t>
            </a:r>
            <a:r>
              <a:rPr lang="en-GB" sz="1600" baseline="30000" dirty="0">
                <a:ea typeface="Calibri"/>
                <a:cs typeface="Times New Roman"/>
              </a:rPr>
              <a:t> </a:t>
            </a:r>
            <a:r>
              <a:rPr lang="en-GB" sz="1600" dirty="0">
                <a:ea typeface="Calibri"/>
                <a:cs typeface="Times New Roman"/>
              </a:rPr>
              <a:t>thromboembolic complications </a:t>
            </a:r>
            <a:r>
              <a:rPr lang="en-GB" sz="1600" baseline="30000" dirty="0">
                <a:ea typeface="Calibri"/>
                <a:cs typeface="Times New Roman"/>
              </a:rPr>
              <a:t>(2)</a:t>
            </a:r>
          </a:p>
          <a:p>
            <a:pPr lvl="1">
              <a:lnSpc>
                <a:spcPct val="90000"/>
              </a:lnSpc>
            </a:pPr>
            <a:r>
              <a:rPr lang="en-GB" sz="1600" dirty="0">
                <a:ea typeface="Calibri"/>
                <a:cs typeface="Times New Roman"/>
              </a:rPr>
              <a:t>Progestin-only pills are without risk but are often badly tolerated </a:t>
            </a:r>
            <a:r>
              <a:rPr lang="en-GB" sz="1600" baseline="30000" dirty="0">
                <a:ea typeface="Calibri"/>
                <a:cs typeface="Times New Roman"/>
              </a:rPr>
              <a:t>(4)</a:t>
            </a:r>
            <a:endParaRPr lang="en-GB" sz="1600" baseline="30000" dirty="0"/>
          </a:p>
          <a:p>
            <a:pPr marL="0" indent="0">
              <a:lnSpc>
                <a:spcPct val="90000"/>
              </a:lnSpc>
              <a:buNone/>
            </a:pPr>
            <a:endParaRPr lang="en-GB" sz="2000" dirty="0"/>
          </a:p>
          <a:p>
            <a:pPr>
              <a:lnSpc>
                <a:spcPct val="90000"/>
              </a:lnSpc>
            </a:pPr>
            <a:r>
              <a:rPr lang="en-GB" sz="1900" dirty="0">
                <a:solidFill>
                  <a:srgbClr val="FF6600"/>
                </a:solidFill>
              </a:rPr>
              <a:t>RE-EVALUATION OF THE CONTRACEPTIVE METHOD MUST BE DONE AT EACH CONSULTATION</a:t>
            </a:r>
            <a:endParaRPr lang="en-GB" sz="1900" dirty="0"/>
          </a:p>
          <a:p>
            <a:pPr lvl="1">
              <a:lnSpc>
                <a:spcPct val="90000"/>
              </a:lnSpc>
            </a:pPr>
            <a:r>
              <a:rPr lang="en-GB" sz="1600" dirty="0"/>
              <a:t>Cardiovascular risk and contraindication (for example: migraine, tobacco, obesity, hypertension, VTE, etc.) </a:t>
            </a:r>
            <a:br>
              <a:rPr lang="en-GB" sz="1600" dirty="0"/>
            </a:br>
            <a:r>
              <a:rPr lang="en-GB" sz="1600" dirty="0"/>
              <a:t>can change with age </a:t>
            </a:r>
            <a:r>
              <a:rPr lang="en-GB" sz="1600" baseline="30000" dirty="0"/>
              <a:t>(1,5)</a:t>
            </a:r>
          </a:p>
          <a:p>
            <a:pPr>
              <a:lnSpc>
                <a:spcPct val="90000"/>
              </a:lnSpc>
            </a:pPr>
            <a:endParaRPr lang="en-GB" sz="1900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F313-627C-6349-86EF-577085777D3C}" type="slidenum">
              <a:rPr lang="en-GB" smtClean="0"/>
              <a:t>29</a:t>
            </a:fld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517769" y="5893041"/>
            <a:ext cx="10942715" cy="1128507"/>
          </a:xfrm>
          <a:prstGeom prst="rect">
            <a:avLst/>
          </a:prstGeom>
        </p:spPr>
        <p:txBody>
          <a:bodyPr wrap="square" lIns="121898" tIns="60949" rIns="121898" bIns="60949">
            <a:spAutoFit/>
          </a:bodyPr>
          <a:lstStyle/>
          <a:p>
            <a:endParaRPr lang="fr-FR" sz="900" i="1" dirty="0">
              <a:solidFill>
                <a:srgbClr val="7F7F7F"/>
              </a:solidFill>
            </a:endParaRPr>
          </a:p>
          <a:p>
            <a:r>
              <a:rPr lang="fr-FR" sz="900" i="1" dirty="0">
                <a:solidFill>
                  <a:srgbClr val="7F7F7F"/>
                </a:solidFill>
              </a:rPr>
              <a:t>VTE: </a:t>
            </a:r>
            <a:r>
              <a:rPr lang="fr-FR" sz="900" i="1" dirty="0" err="1">
                <a:solidFill>
                  <a:srgbClr val="7F7F7F"/>
                </a:solidFill>
              </a:rPr>
              <a:t>venous</a:t>
            </a:r>
            <a:r>
              <a:rPr lang="fr-FR" sz="900" i="1" dirty="0">
                <a:solidFill>
                  <a:srgbClr val="7F7F7F"/>
                </a:solidFill>
              </a:rPr>
              <a:t> </a:t>
            </a:r>
            <a:r>
              <a:rPr lang="fr-FR" sz="900" i="1" dirty="0" err="1">
                <a:solidFill>
                  <a:srgbClr val="7F7F7F"/>
                </a:solidFill>
              </a:rPr>
              <a:t>thromboembolic</a:t>
            </a:r>
            <a:r>
              <a:rPr lang="fr-FR" sz="900" i="1" dirty="0">
                <a:solidFill>
                  <a:srgbClr val="7F7F7F"/>
                </a:solidFill>
              </a:rPr>
              <a:t> </a:t>
            </a:r>
            <a:r>
              <a:rPr lang="fr-FR" sz="900" i="1" dirty="0" err="1">
                <a:solidFill>
                  <a:srgbClr val="7F7F7F"/>
                </a:solidFill>
              </a:rPr>
              <a:t>diseases</a:t>
            </a:r>
            <a:br>
              <a:rPr lang="fr-FR" sz="900" i="1" dirty="0">
                <a:solidFill>
                  <a:srgbClr val="7F7F7F"/>
                </a:solidFill>
              </a:rPr>
            </a:br>
            <a:r>
              <a:rPr lang="fr-FR" sz="900" i="1" dirty="0">
                <a:solidFill>
                  <a:srgbClr val="7F7F7F"/>
                </a:solidFill>
              </a:rPr>
              <a:t>(1) </a:t>
            </a:r>
            <a:r>
              <a:rPr lang="fr-FR" sz="900" i="1" dirty="0" err="1">
                <a:solidFill>
                  <a:srgbClr val="7F7F7F"/>
                </a:solidFill>
              </a:rPr>
              <a:t>Chabbert</a:t>
            </a:r>
            <a:r>
              <a:rPr lang="fr-FR" sz="900" i="1" dirty="0">
                <a:solidFill>
                  <a:srgbClr val="7F7F7F"/>
                </a:solidFill>
              </a:rPr>
              <a:t>-Buffet N et al. </a:t>
            </a:r>
            <a:r>
              <a:rPr lang="fr-FR" sz="900" i="1" dirty="0" err="1">
                <a:solidFill>
                  <a:srgbClr val="7F7F7F"/>
                </a:solidFill>
              </a:rPr>
              <a:t>Clinical</a:t>
            </a:r>
            <a:r>
              <a:rPr lang="fr-FR" sz="900" i="1" dirty="0">
                <a:solidFill>
                  <a:srgbClr val="7F7F7F"/>
                </a:solidFill>
              </a:rPr>
              <a:t> practice guidelines for contraception of the French National </a:t>
            </a:r>
            <a:r>
              <a:rPr lang="fr-FR" sz="900" i="1" dirty="0" err="1">
                <a:solidFill>
                  <a:srgbClr val="7F7F7F"/>
                </a:solidFill>
              </a:rPr>
              <a:t>College</a:t>
            </a:r>
            <a:r>
              <a:rPr lang="fr-FR" sz="900" i="1" dirty="0">
                <a:solidFill>
                  <a:srgbClr val="7F7F7F"/>
                </a:solidFill>
              </a:rPr>
              <a:t> of </a:t>
            </a:r>
            <a:r>
              <a:rPr lang="fr-FR" sz="900" i="1" dirty="0" err="1">
                <a:solidFill>
                  <a:srgbClr val="7F7F7F"/>
                </a:solidFill>
              </a:rPr>
              <a:t>Gynecologists</a:t>
            </a:r>
            <a:r>
              <a:rPr lang="fr-FR" sz="900" i="1" dirty="0">
                <a:solidFill>
                  <a:srgbClr val="7F7F7F"/>
                </a:solidFill>
              </a:rPr>
              <a:t> and </a:t>
            </a:r>
            <a:r>
              <a:rPr lang="fr-FR" sz="900" i="1" dirty="0" err="1">
                <a:solidFill>
                  <a:srgbClr val="7F7F7F"/>
                </a:solidFill>
              </a:rPr>
              <a:t>Obstetricians</a:t>
            </a:r>
            <a:r>
              <a:rPr lang="fr-FR" sz="900" i="1" dirty="0">
                <a:solidFill>
                  <a:srgbClr val="7F7F7F"/>
                </a:solidFill>
              </a:rPr>
              <a:t> (CNGOF).</a:t>
            </a:r>
            <a:r>
              <a:rPr lang="de-DE" sz="900" i="1" dirty="0">
                <a:solidFill>
                  <a:srgbClr val="7F7F7F"/>
                </a:solidFill>
              </a:rPr>
              <a:t> J </a:t>
            </a:r>
            <a:r>
              <a:rPr lang="de-DE" sz="900" i="1" dirty="0" err="1">
                <a:solidFill>
                  <a:srgbClr val="7F7F7F"/>
                </a:solidFill>
              </a:rPr>
              <a:t>Gynecol</a:t>
            </a:r>
            <a:r>
              <a:rPr lang="de-DE" sz="900" i="1" dirty="0">
                <a:solidFill>
                  <a:srgbClr val="7F7F7F"/>
                </a:solidFill>
              </a:rPr>
              <a:t> </a:t>
            </a:r>
            <a:r>
              <a:rPr lang="de-DE" sz="900" i="1" dirty="0" err="1">
                <a:solidFill>
                  <a:srgbClr val="7F7F7F"/>
                </a:solidFill>
              </a:rPr>
              <a:t>Obstet</a:t>
            </a:r>
            <a:r>
              <a:rPr lang="de-DE" sz="900" i="1" dirty="0">
                <a:solidFill>
                  <a:srgbClr val="7F7F7F"/>
                </a:solidFill>
              </a:rPr>
              <a:t> Hum </a:t>
            </a:r>
            <a:r>
              <a:rPr lang="de-DE" sz="900" i="1" dirty="0" err="1">
                <a:solidFill>
                  <a:srgbClr val="7F7F7F"/>
                </a:solidFill>
              </a:rPr>
              <a:t>Reprod</a:t>
            </a:r>
            <a:r>
              <a:rPr lang="de-DE" sz="900" i="1" dirty="0">
                <a:solidFill>
                  <a:srgbClr val="7F7F7F"/>
                </a:solidFill>
              </a:rPr>
              <a:t> 2019;48(7):441-454. ; </a:t>
            </a:r>
            <a:br>
              <a:rPr lang="de-DE" sz="900" i="1" dirty="0">
                <a:solidFill>
                  <a:srgbClr val="7F7F7F"/>
                </a:solidFill>
              </a:rPr>
            </a:br>
            <a:r>
              <a:rPr lang="de-DE" sz="900" i="1" dirty="0">
                <a:solidFill>
                  <a:srgbClr val="7F7F7F"/>
                </a:solidFill>
              </a:rPr>
              <a:t>(2) </a:t>
            </a:r>
            <a:r>
              <a:rPr lang="de-DE" sz="900" i="1" dirty="0" err="1">
                <a:solidFill>
                  <a:srgbClr val="7F7F7F"/>
                </a:solidFill>
              </a:rPr>
              <a:t>Serfaty</a:t>
            </a:r>
            <a:r>
              <a:rPr lang="de-DE" sz="900" i="1" dirty="0">
                <a:solidFill>
                  <a:srgbClr val="7F7F7F"/>
                </a:solidFill>
              </a:rPr>
              <a:t> D. Update on </a:t>
            </a:r>
            <a:r>
              <a:rPr lang="de-DE" sz="900" i="1" dirty="0" err="1">
                <a:solidFill>
                  <a:srgbClr val="7F7F7F"/>
                </a:solidFill>
              </a:rPr>
              <a:t>the</a:t>
            </a:r>
            <a:r>
              <a:rPr lang="de-DE" sz="900" i="1" dirty="0">
                <a:solidFill>
                  <a:srgbClr val="7F7F7F"/>
                </a:solidFill>
              </a:rPr>
              <a:t> </a:t>
            </a:r>
            <a:r>
              <a:rPr lang="de-DE" sz="900" i="1" dirty="0" err="1">
                <a:solidFill>
                  <a:srgbClr val="7F7F7F"/>
                </a:solidFill>
              </a:rPr>
              <a:t>contraceptive</a:t>
            </a:r>
            <a:r>
              <a:rPr lang="de-DE" sz="900" i="1" dirty="0">
                <a:solidFill>
                  <a:srgbClr val="7F7F7F"/>
                </a:solidFill>
              </a:rPr>
              <a:t> </a:t>
            </a:r>
            <a:r>
              <a:rPr lang="de-DE" sz="900" i="1" dirty="0" err="1">
                <a:solidFill>
                  <a:srgbClr val="7F7F7F"/>
                </a:solidFill>
              </a:rPr>
              <a:t>contraindications</a:t>
            </a:r>
            <a:r>
              <a:rPr lang="de-DE" sz="900" i="1" dirty="0">
                <a:solidFill>
                  <a:srgbClr val="7F7F7F"/>
                </a:solidFill>
              </a:rPr>
              <a:t>. J </a:t>
            </a:r>
            <a:r>
              <a:rPr lang="de-DE" sz="900" i="1" dirty="0" err="1">
                <a:solidFill>
                  <a:srgbClr val="7F7F7F"/>
                </a:solidFill>
              </a:rPr>
              <a:t>Gynecol</a:t>
            </a:r>
            <a:r>
              <a:rPr lang="de-DE" sz="900" i="1" dirty="0">
                <a:solidFill>
                  <a:srgbClr val="7F7F7F"/>
                </a:solidFill>
              </a:rPr>
              <a:t> </a:t>
            </a:r>
            <a:r>
              <a:rPr lang="de-DE" sz="900" i="1" dirty="0" err="1">
                <a:solidFill>
                  <a:srgbClr val="7F7F7F"/>
                </a:solidFill>
              </a:rPr>
              <a:t>Obstet</a:t>
            </a:r>
            <a:r>
              <a:rPr lang="de-DE" sz="900" i="1" dirty="0">
                <a:solidFill>
                  <a:srgbClr val="7F7F7F"/>
                </a:solidFill>
              </a:rPr>
              <a:t> Hum </a:t>
            </a:r>
            <a:r>
              <a:rPr lang="de-DE" sz="900" i="1" dirty="0" err="1">
                <a:solidFill>
                  <a:srgbClr val="7F7F7F"/>
                </a:solidFill>
              </a:rPr>
              <a:t>Reprod</a:t>
            </a:r>
            <a:r>
              <a:rPr lang="de-DE" sz="900" i="1" dirty="0">
                <a:solidFill>
                  <a:srgbClr val="7F7F7F"/>
                </a:solidFill>
              </a:rPr>
              <a:t> 2019;48(5):297-307. ; (3) </a:t>
            </a:r>
            <a:r>
              <a:rPr lang="de-DE" sz="900" i="1" dirty="0" err="1">
                <a:solidFill>
                  <a:srgbClr val="7F7F7F"/>
                </a:solidFill>
              </a:rPr>
              <a:t>Plu-Bureau</a:t>
            </a:r>
            <a:r>
              <a:rPr lang="de-DE" sz="900" i="1" dirty="0">
                <a:solidFill>
                  <a:srgbClr val="7F7F7F"/>
                </a:solidFill>
              </a:rPr>
              <a:t> G et al. Hormonal </a:t>
            </a:r>
            <a:r>
              <a:rPr lang="de-DE" sz="900" i="1" dirty="0" err="1">
                <a:solidFill>
                  <a:srgbClr val="7F7F7F"/>
                </a:solidFill>
              </a:rPr>
              <a:t>contraception</a:t>
            </a:r>
            <a:r>
              <a:rPr lang="de-DE" sz="900" i="1" dirty="0">
                <a:solidFill>
                  <a:srgbClr val="7F7F7F"/>
                </a:solidFill>
              </a:rPr>
              <a:t> </a:t>
            </a:r>
            <a:r>
              <a:rPr lang="de-DE" sz="900" i="1" dirty="0" err="1">
                <a:solidFill>
                  <a:srgbClr val="7F7F7F"/>
                </a:solidFill>
              </a:rPr>
              <a:t>and</a:t>
            </a:r>
            <a:r>
              <a:rPr lang="de-DE" sz="900" i="1" dirty="0">
                <a:solidFill>
                  <a:srgbClr val="7F7F7F"/>
                </a:solidFill>
              </a:rPr>
              <a:t> </a:t>
            </a:r>
            <a:r>
              <a:rPr lang="de-DE" sz="900" i="1" dirty="0" err="1">
                <a:solidFill>
                  <a:srgbClr val="7F7F7F"/>
                </a:solidFill>
              </a:rPr>
              <a:t>vascular</a:t>
            </a:r>
            <a:r>
              <a:rPr lang="de-DE" sz="900" i="1" dirty="0">
                <a:solidFill>
                  <a:srgbClr val="7F7F7F"/>
                </a:solidFill>
              </a:rPr>
              <a:t> </a:t>
            </a:r>
            <a:r>
              <a:rPr lang="de-DE" sz="900" i="1" dirty="0" err="1">
                <a:solidFill>
                  <a:srgbClr val="7F7F7F"/>
                </a:solidFill>
              </a:rPr>
              <a:t>risk</a:t>
            </a:r>
            <a:r>
              <a:rPr lang="de-DE" sz="900" i="1" dirty="0">
                <a:solidFill>
                  <a:srgbClr val="7F7F7F"/>
                </a:solidFill>
              </a:rPr>
              <a:t>: CNGOF </a:t>
            </a:r>
            <a:r>
              <a:rPr lang="de-DE" sz="900" i="1" dirty="0" err="1">
                <a:solidFill>
                  <a:srgbClr val="7F7F7F"/>
                </a:solidFill>
              </a:rPr>
              <a:t>Contraception</a:t>
            </a:r>
            <a:r>
              <a:rPr lang="de-DE" sz="900" i="1" dirty="0">
                <a:solidFill>
                  <a:srgbClr val="7F7F7F"/>
                </a:solidFill>
              </a:rPr>
              <a:t> Guidelines 2018;46(12):823-833. ; </a:t>
            </a:r>
            <a:r>
              <a:rPr lang="en-GB" sz="900" i="1" dirty="0">
                <a:solidFill>
                  <a:prstClr val="white">
                    <a:lumMod val="50000"/>
                  </a:prstClr>
                </a:solidFill>
              </a:rPr>
              <a:t>(4) </a:t>
            </a:r>
            <a:r>
              <a:rPr lang="en-GB" sz="900" i="1" dirty="0" err="1">
                <a:solidFill>
                  <a:prstClr val="white">
                    <a:lumMod val="50000"/>
                  </a:prstClr>
                </a:solidFill>
              </a:rPr>
              <a:t>Regidor</a:t>
            </a:r>
            <a:r>
              <a:rPr lang="en-GB" sz="900" i="1" dirty="0">
                <a:solidFill>
                  <a:prstClr val="white">
                    <a:lumMod val="50000"/>
                  </a:prstClr>
                </a:solidFill>
              </a:rPr>
              <a:t> PA. The clinical relevance of </a:t>
            </a:r>
            <a:r>
              <a:rPr lang="en-GB" sz="900" i="1" dirty="0" err="1">
                <a:solidFill>
                  <a:prstClr val="white">
                    <a:lumMod val="50000"/>
                  </a:prstClr>
                </a:solidFill>
              </a:rPr>
              <a:t>progestogens</a:t>
            </a:r>
            <a:r>
              <a:rPr lang="en-GB" sz="900" i="1" dirty="0">
                <a:solidFill>
                  <a:prstClr val="white">
                    <a:lumMod val="50000"/>
                  </a:prstClr>
                </a:solidFill>
              </a:rPr>
              <a:t> in hormonal contraception: Present status and future developments. </a:t>
            </a:r>
            <a:r>
              <a:rPr lang="en-US" sz="900" i="1" dirty="0" err="1">
                <a:solidFill>
                  <a:prstClr val="white">
                    <a:lumMod val="50000"/>
                  </a:prstClr>
                </a:solidFill>
              </a:rPr>
              <a:t>Oncotarget</a:t>
            </a:r>
            <a:r>
              <a:rPr lang="en-US" sz="900" i="1" dirty="0">
                <a:solidFill>
                  <a:prstClr val="white">
                    <a:lumMod val="50000"/>
                  </a:prstClr>
                </a:solidFill>
              </a:rPr>
              <a:t> 2018, Vol. 9, (No. 77), </a:t>
            </a:r>
            <a:r>
              <a:rPr lang="en-US" sz="900" i="1" dirty="0" err="1">
                <a:solidFill>
                  <a:prstClr val="white">
                    <a:lumMod val="50000"/>
                  </a:prstClr>
                </a:solidFill>
              </a:rPr>
              <a:t>pp</a:t>
            </a:r>
            <a:r>
              <a:rPr lang="en-US" sz="900" i="1" dirty="0">
                <a:solidFill>
                  <a:prstClr val="white">
                    <a:lumMod val="50000"/>
                  </a:prstClr>
                </a:solidFill>
              </a:rPr>
              <a:t>: 34628-34638.</a:t>
            </a:r>
            <a:r>
              <a:rPr lang="en-GB" sz="900" i="1" dirty="0">
                <a:solidFill>
                  <a:prstClr val="white">
                    <a:lumMod val="50000"/>
                  </a:prstClr>
                </a:solidFill>
              </a:rPr>
              <a:t> ; </a:t>
            </a:r>
            <a:r>
              <a:rPr lang="de-DE" sz="900" i="1" dirty="0">
                <a:solidFill>
                  <a:srgbClr val="7F7F7F"/>
                </a:solidFill>
              </a:rPr>
              <a:t>(5) HAS. Fiche </a:t>
            </a:r>
            <a:r>
              <a:rPr lang="de-DE" sz="900" i="1" dirty="0" err="1">
                <a:solidFill>
                  <a:srgbClr val="7F7F7F"/>
                </a:solidFill>
              </a:rPr>
              <a:t>Mémo</a:t>
            </a:r>
            <a:r>
              <a:rPr lang="de-DE" sz="900" i="1" dirty="0">
                <a:solidFill>
                  <a:srgbClr val="7F7F7F"/>
                </a:solidFill>
              </a:rPr>
              <a:t>. </a:t>
            </a:r>
            <a:r>
              <a:rPr lang="de-DE" sz="900" i="1" dirty="0" err="1">
                <a:solidFill>
                  <a:srgbClr val="7F7F7F"/>
                </a:solidFill>
              </a:rPr>
              <a:t>Contraception</a:t>
            </a:r>
            <a:r>
              <a:rPr lang="de-DE" sz="900" i="1" dirty="0">
                <a:solidFill>
                  <a:srgbClr val="7F7F7F"/>
                </a:solidFill>
              </a:rPr>
              <a:t> </a:t>
            </a:r>
            <a:r>
              <a:rPr lang="de-DE" sz="900" i="1" dirty="0" err="1">
                <a:solidFill>
                  <a:srgbClr val="7F7F7F"/>
                </a:solidFill>
              </a:rPr>
              <a:t>chez</a:t>
            </a:r>
            <a:r>
              <a:rPr lang="de-DE" sz="900" i="1" dirty="0">
                <a:solidFill>
                  <a:srgbClr val="7F7F7F"/>
                </a:solidFill>
              </a:rPr>
              <a:t> la </a:t>
            </a:r>
            <a:r>
              <a:rPr lang="de-DE" sz="900" i="1" dirty="0" err="1">
                <a:solidFill>
                  <a:srgbClr val="7F7F7F"/>
                </a:solidFill>
              </a:rPr>
              <a:t>femme</a:t>
            </a:r>
            <a:r>
              <a:rPr lang="de-DE" sz="900" i="1" dirty="0">
                <a:solidFill>
                  <a:srgbClr val="7F7F7F"/>
                </a:solidFill>
              </a:rPr>
              <a:t> adulte et </a:t>
            </a:r>
            <a:r>
              <a:rPr lang="de-DE" sz="900" i="1" dirty="0" err="1">
                <a:solidFill>
                  <a:srgbClr val="7F7F7F"/>
                </a:solidFill>
              </a:rPr>
              <a:t>l‘adolescente</a:t>
            </a:r>
            <a:r>
              <a:rPr lang="de-DE" sz="900" i="1" dirty="0">
                <a:solidFill>
                  <a:srgbClr val="7F7F7F"/>
                </a:solidFill>
              </a:rPr>
              <a:t> en </a:t>
            </a:r>
            <a:r>
              <a:rPr lang="de-DE" sz="900" i="1" dirty="0" err="1">
                <a:solidFill>
                  <a:srgbClr val="7F7F7F"/>
                </a:solidFill>
              </a:rPr>
              <a:t>âge</a:t>
            </a:r>
            <a:r>
              <a:rPr lang="de-DE" sz="900" i="1" dirty="0">
                <a:solidFill>
                  <a:srgbClr val="7F7F7F"/>
                </a:solidFill>
              </a:rPr>
              <a:t> de </a:t>
            </a:r>
            <a:r>
              <a:rPr lang="de-DE" sz="900" i="1" dirty="0" err="1">
                <a:solidFill>
                  <a:srgbClr val="7F7F7F"/>
                </a:solidFill>
              </a:rPr>
              <a:t>procréer</a:t>
            </a:r>
            <a:r>
              <a:rPr lang="de-DE" sz="900" i="1" dirty="0">
                <a:solidFill>
                  <a:srgbClr val="7F7F7F"/>
                </a:solidFill>
              </a:rPr>
              <a:t> (</a:t>
            </a:r>
            <a:r>
              <a:rPr lang="de-DE" sz="900" i="1" dirty="0" err="1">
                <a:solidFill>
                  <a:srgbClr val="7F7F7F"/>
                </a:solidFill>
              </a:rPr>
              <a:t>hors</a:t>
            </a:r>
            <a:r>
              <a:rPr lang="de-DE" sz="900" i="1" dirty="0">
                <a:solidFill>
                  <a:srgbClr val="7F7F7F"/>
                </a:solidFill>
              </a:rPr>
              <a:t> post-partum et post-IVG). Janvier 2015. Mise à jour </a:t>
            </a:r>
            <a:r>
              <a:rPr lang="de-DE" sz="900" i="1" dirty="0" err="1">
                <a:solidFill>
                  <a:srgbClr val="7F7F7F"/>
                </a:solidFill>
              </a:rPr>
              <a:t>juillet</a:t>
            </a:r>
            <a:r>
              <a:rPr lang="de-DE" sz="900" i="1" dirty="0">
                <a:solidFill>
                  <a:srgbClr val="7F7F7F"/>
                </a:solidFill>
              </a:rPr>
              <a:t> 2019. </a:t>
            </a:r>
          </a:p>
          <a:p>
            <a:r>
              <a:rPr lang="fr-FR" sz="900" i="1" dirty="0">
                <a:solidFill>
                  <a:srgbClr val="7F7F7F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463984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/>
              <a:t>Screening all arterial and venous vascular risk factors for VTE </a:t>
            </a:r>
            <a:r>
              <a:rPr lang="en-GB" sz="3200" baseline="30000" dirty="0"/>
              <a:t>(1)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>
          <a:xfrm>
            <a:off x="9114909" y="6368464"/>
            <a:ext cx="2844800" cy="365125"/>
          </a:xfrm>
        </p:spPr>
        <p:txBody>
          <a:bodyPr/>
          <a:lstStyle/>
          <a:p>
            <a:fld id="{265AF313-627C-6349-86EF-577085777D3C}" type="slidenum">
              <a:rPr lang="en-GB" smtClean="0"/>
              <a:t>30</a:t>
            </a:fld>
            <a:endParaRPr lang="en-GB"/>
          </a:p>
        </p:txBody>
      </p:sp>
      <p:sp>
        <p:nvSpPr>
          <p:cNvPr id="3" name="Rectangle à coins arrondis 2"/>
          <p:cNvSpPr/>
          <p:nvPr/>
        </p:nvSpPr>
        <p:spPr>
          <a:xfrm>
            <a:off x="1332957" y="1320880"/>
            <a:ext cx="10351043" cy="92883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8" rIns="91430" bIns="45718" rtlCol="0" anchor="ctr"/>
          <a:lstStyle/>
          <a:p>
            <a:pPr algn="ctr">
              <a:lnSpc>
                <a:spcPct val="120000"/>
              </a:lnSpc>
            </a:pPr>
            <a:r>
              <a:rPr lang="en-GB" b="1" dirty="0">
                <a:solidFill>
                  <a:schemeClr val="bg1"/>
                </a:solidFill>
              </a:rPr>
              <a:t>Physicians should assess history and clinical examination for </a:t>
            </a:r>
            <a:r>
              <a:rPr lang="en-GB" b="1" dirty="0">
                <a:solidFill>
                  <a:srgbClr val="FFEA2B"/>
                </a:solidFill>
              </a:rPr>
              <a:t>ALL VTE VASCULAR RISK FACTORS</a:t>
            </a:r>
            <a:r>
              <a:rPr lang="en-GB" b="1" dirty="0">
                <a:solidFill>
                  <a:schemeClr val="bg1"/>
                </a:solidFill>
              </a:rPr>
              <a:t>, </a:t>
            </a:r>
            <a:br>
              <a:rPr lang="en-GB" b="1" dirty="0">
                <a:solidFill>
                  <a:schemeClr val="bg1"/>
                </a:solidFill>
              </a:rPr>
            </a:br>
            <a:r>
              <a:rPr lang="en-GB" b="1" dirty="0">
                <a:solidFill>
                  <a:schemeClr val="bg1"/>
                </a:solidFill>
              </a:rPr>
              <a:t>including family history, </a:t>
            </a:r>
            <a:r>
              <a:rPr lang="en-GB" b="1" dirty="0">
                <a:solidFill>
                  <a:srgbClr val="FFEA2B"/>
                </a:solidFill>
              </a:rPr>
              <a:t>BEFORE MAKING ANY CHC PRESCRIPTIONS</a:t>
            </a:r>
          </a:p>
        </p:txBody>
      </p:sp>
      <p:pic>
        <p:nvPicPr>
          <p:cNvPr id="10" name="Image 9" descr="Capture d’écran 2019-10-16 à 17.22.27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2" t="13457" r="3364"/>
          <a:stretch/>
        </p:blipFill>
        <p:spPr>
          <a:xfrm>
            <a:off x="1946381" y="2705390"/>
            <a:ext cx="9084495" cy="3650985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615737" y="6182878"/>
            <a:ext cx="10684539" cy="800207"/>
          </a:xfrm>
          <a:prstGeom prst="rect">
            <a:avLst/>
          </a:prstGeom>
        </p:spPr>
        <p:txBody>
          <a:bodyPr wrap="square" lIns="121898" tIns="60949" rIns="121898" bIns="60949">
            <a:spAutoFit/>
          </a:bodyPr>
          <a:lstStyle/>
          <a:p>
            <a:r>
              <a:rPr lang="en-GB" sz="1100" i="1" dirty="0">
                <a:solidFill>
                  <a:srgbClr val="7F7F7F"/>
                </a:solidFill>
              </a:rPr>
              <a:t>VTE: venous thromboembolic diseases – CHC: combined hormonal contraception</a:t>
            </a:r>
          </a:p>
          <a:p>
            <a:r>
              <a:rPr lang="en-GB" sz="1100" i="1" dirty="0">
                <a:solidFill>
                  <a:srgbClr val="7F7F7F"/>
                </a:solidFill>
              </a:rPr>
              <a:t>(1) </a:t>
            </a:r>
            <a:r>
              <a:rPr lang="en-GB" sz="1100" i="1" dirty="0" err="1">
                <a:solidFill>
                  <a:srgbClr val="7F7F7F"/>
                </a:solidFill>
              </a:rPr>
              <a:t>Chabbert</a:t>
            </a:r>
            <a:r>
              <a:rPr lang="en-GB" sz="1100" i="1" dirty="0">
                <a:solidFill>
                  <a:srgbClr val="7F7F7F"/>
                </a:solidFill>
              </a:rPr>
              <a:t>-Buffet N et al. Clinical practice guidelines for contraception of the French National College of </a:t>
            </a:r>
            <a:r>
              <a:rPr lang="en-GB" sz="1100" i="1" dirty="0" err="1">
                <a:solidFill>
                  <a:srgbClr val="7F7F7F"/>
                </a:solidFill>
              </a:rPr>
              <a:t>Gynecologists</a:t>
            </a:r>
            <a:r>
              <a:rPr lang="en-GB" sz="1100" i="1" dirty="0">
                <a:solidFill>
                  <a:srgbClr val="7F7F7F"/>
                </a:solidFill>
              </a:rPr>
              <a:t> and Obstetricians (CNGOF). J </a:t>
            </a:r>
            <a:r>
              <a:rPr lang="en-GB" sz="1100" i="1" dirty="0" err="1">
                <a:solidFill>
                  <a:srgbClr val="7F7F7F"/>
                </a:solidFill>
              </a:rPr>
              <a:t>Gynecol</a:t>
            </a:r>
            <a:r>
              <a:rPr lang="en-GB" sz="1100" i="1" dirty="0">
                <a:solidFill>
                  <a:srgbClr val="7F7F7F"/>
                </a:solidFill>
              </a:rPr>
              <a:t> </a:t>
            </a:r>
            <a:r>
              <a:rPr lang="en-GB" sz="1100" i="1" dirty="0" err="1">
                <a:solidFill>
                  <a:srgbClr val="7F7F7F"/>
                </a:solidFill>
              </a:rPr>
              <a:t>Obstet</a:t>
            </a:r>
            <a:r>
              <a:rPr lang="en-GB" sz="1100" i="1" dirty="0">
                <a:solidFill>
                  <a:srgbClr val="7F7F7F"/>
                </a:solidFill>
              </a:rPr>
              <a:t> Hum </a:t>
            </a:r>
            <a:r>
              <a:rPr lang="en-GB" sz="1100" i="1" dirty="0" err="1">
                <a:solidFill>
                  <a:srgbClr val="7F7F7F"/>
                </a:solidFill>
              </a:rPr>
              <a:t>Reprod</a:t>
            </a:r>
            <a:r>
              <a:rPr lang="en-GB" sz="1100" i="1" dirty="0">
                <a:solidFill>
                  <a:srgbClr val="7F7F7F"/>
                </a:solidFill>
              </a:rPr>
              <a:t>. 2019 Sep;48(7):441-454.</a:t>
            </a:r>
          </a:p>
          <a:p>
            <a:r>
              <a:rPr lang="en-GB" sz="1100" i="1" dirty="0">
                <a:solidFill>
                  <a:srgbClr val="7F7F7F"/>
                </a:solidFill>
              </a:rPr>
              <a:t>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040947" y="2397589"/>
            <a:ext cx="9737636" cy="323163"/>
          </a:xfrm>
          <a:prstGeom prst="rect">
            <a:avLst/>
          </a:prstGeom>
        </p:spPr>
        <p:txBody>
          <a:bodyPr wrap="square" lIns="91430" tIns="45718" rIns="91430" bIns="45718">
            <a:spAutoFit/>
          </a:bodyPr>
          <a:lstStyle/>
          <a:p>
            <a:r>
              <a:rPr lang="en-GB" sz="15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Arterial or venous vascular risk factors (VRFs) and use of combined hormonal (oestrogen-progestin) contraception (CHC)</a:t>
            </a:r>
          </a:p>
        </p:txBody>
      </p:sp>
    </p:spTree>
    <p:extLst>
      <p:ext uri="{BB962C8B-B14F-4D97-AF65-F5344CB8AC3E}">
        <p14:creationId xmlns:p14="http://schemas.microsoft.com/office/powerpoint/2010/main" val="35746140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C82AC9-89B0-4DDF-A351-96396B0881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735" y="178419"/>
            <a:ext cx="10966668" cy="928486"/>
          </a:xfrm>
        </p:spPr>
        <p:txBody>
          <a:bodyPr>
            <a:noAutofit/>
          </a:bodyPr>
          <a:lstStyle/>
          <a:p>
            <a:r>
              <a:rPr lang="en-US" sz="3200"/>
              <a:t>How </a:t>
            </a:r>
            <a:r>
              <a:rPr lang="en-US" sz="3200" dirty="0"/>
              <a:t>to choose a hormonal contraceptive?</a:t>
            </a:r>
            <a:br>
              <a:rPr lang="en-US" sz="3200" dirty="0"/>
            </a:br>
            <a:r>
              <a:rPr lang="en-US" sz="2800" b="0" dirty="0"/>
              <a:t>EXPERT OPINION</a:t>
            </a:r>
            <a:endParaRPr lang="fr-FR" sz="40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1EBB4C0-879B-4B09-BCFE-EB37A677EF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5735" y="1549406"/>
            <a:ext cx="10966668" cy="4525963"/>
          </a:xfrm>
        </p:spPr>
        <p:txBody>
          <a:bodyPr>
            <a:normAutofit fontScale="92500"/>
          </a:bodyPr>
          <a:lstStyle/>
          <a:p>
            <a:r>
              <a:rPr lang="en-US" sz="2400" b="1" dirty="0"/>
              <a:t>When 1 contraindication or 2 risk factors </a:t>
            </a:r>
            <a:br>
              <a:rPr lang="en-US" sz="2400" dirty="0"/>
            </a:br>
            <a:r>
              <a:rPr lang="en-US" sz="2400" dirty="0"/>
              <a:t>=&gt; choose a POP</a:t>
            </a:r>
            <a:br>
              <a:rPr lang="en-US" sz="2400" dirty="0"/>
            </a:br>
            <a:endParaRPr lang="en-US" sz="2400" dirty="0"/>
          </a:p>
          <a:p>
            <a:r>
              <a:rPr lang="en-US" sz="2400" b="1" dirty="0"/>
              <a:t>When no </a:t>
            </a:r>
            <a:r>
              <a:rPr lang="en-US" sz="2400" b="1" dirty="0" err="1"/>
              <a:t>androgenism</a:t>
            </a:r>
            <a:r>
              <a:rPr lang="en-US" sz="2400" b="1" dirty="0"/>
              <a:t> </a:t>
            </a:r>
            <a:br>
              <a:rPr lang="en-US" sz="2400" b="1" dirty="0"/>
            </a:br>
            <a:r>
              <a:rPr lang="en-US" sz="2400" dirty="0"/>
              <a:t>=&gt; choose first a 2</a:t>
            </a:r>
            <a:r>
              <a:rPr lang="en-US" sz="2400" baseline="30000" dirty="0"/>
              <a:t>nd</a:t>
            </a:r>
            <a:r>
              <a:rPr lang="en-US" sz="2400" dirty="0"/>
              <a:t> generation CHC 20 or 30 µg EE2</a:t>
            </a:r>
            <a:br>
              <a:rPr lang="en-US" sz="2400" dirty="0"/>
            </a:br>
            <a:endParaRPr lang="fr-FR" sz="2400" dirty="0"/>
          </a:p>
          <a:p>
            <a:r>
              <a:rPr lang="en-US" sz="2400" b="1" dirty="0"/>
              <a:t>When </a:t>
            </a:r>
            <a:r>
              <a:rPr lang="en-US" sz="2400" b="1" dirty="0" err="1"/>
              <a:t>androgenism</a:t>
            </a:r>
            <a:r>
              <a:rPr lang="en-US" sz="2400" b="1" dirty="0"/>
              <a:t> </a:t>
            </a:r>
            <a:br>
              <a:rPr lang="en-US" sz="2400" b="1" dirty="0"/>
            </a:br>
            <a:r>
              <a:rPr lang="en-US" sz="2400" dirty="0"/>
              <a:t>=&gt; choose an NGM CHC</a:t>
            </a:r>
            <a:br>
              <a:rPr lang="fr-FR" sz="2400" dirty="0"/>
            </a:br>
            <a:r>
              <a:rPr lang="fr-FR" sz="2400" dirty="0"/>
              <a:t>=&gt; </a:t>
            </a:r>
            <a:r>
              <a:rPr lang="en-US" sz="2400" dirty="0"/>
              <a:t>If the effect on </a:t>
            </a:r>
            <a:r>
              <a:rPr lang="en-US" sz="2400" dirty="0" err="1"/>
              <a:t>hyperandrogenism</a:t>
            </a:r>
            <a:r>
              <a:rPr lang="en-US" sz="2400" dirty="0"/>
              <a:t> is not sufficient, go to a 2</a:t>
            </a:r>
            <a:r>
              <a:rPr lang="en-US" sz="2400" baseline="30000" dirty="0"/>
              <a:t>nd</a:t>
            </a:r>
            <a:r>
              <a:rPr lang="en-US" sz="2400" dirty="0"/>
              <a:t> or 3</a:t>
            </a:r>
            <a:r>
              <a:rPr lang="en-US" sz="2400" baseline="30000" dirty="0"/>
              <a:t>rd</a:t>
            </a:r>
            <a:r>
              <a:rPr lang="en-US" sz="2400" dirty="0"/>
              <a:t> generation CHC</a:t>
            </a:r>
            <a:br>
              <a:rPr lang="en-US" sz="2400" dirty="0"/>
            </a:br>
            <a:endParaRPr lang="fr-FR" sz="2400" dirty="0"/>
          </a:p>
          <a:p>
            <a:r>
              <a:rPr lang="en-US" sz="2400" b="1" dirty="0"/>
              <a:t>If </a:t>
            </a:r>
            <a:r>
              <a:rPr lang="en-US" sz="2400" b="1" dirty="0" err="1"/>
              <a:t>dysmenorrhoea</a:t>
            </a:r>
            <a:r>
              <a:rPr lang="en-US" sz="2400" b="1" dirty="0"/>
              <a:t> persists with a CHC </a:t>
            </a:r>
            <a:r>
              <a:rPr lang="en-US" sz="2400" dirty="0"/>
              <a:t>with a monthly therapeutic window</a:t>
            </a:r>
            <a:br>
              <a:rPr lang="en-US" sz="2400" dirty="0"/>
            </a:br>
            <a:r>
              <a:rPr lang="en-US" sz="2400" dirty="0"/>
              <a:t>=&gt; change to a monophasic CHC with an extended regime </a:t>
            </a:r>
            <a:endParaRPr lang="fr-FR" sz="2400" dirty="0"/>
          </a:p>
        </p:txBody>
      </p:sp>
      <p:sp>
        <p:nvSpPr>
          <p:cNvPr id="4" name="Rectangle 3"/>
          <p:cNvSpPr/>
          <p:nvPr/>
        </p:nvSpPr>
        <p:spPr>
          <a:xfrm>
            <a:off x="1035198" y="5910269"/>
            <a:ext cx="622263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>
                <a:solidFill>
                  <a:schemeClr val="bg1">
                    <a:lumMod val="50000"/>
                  </a:schemeClr>
                </a:solidFill>
              </a:rPr>
              <a:t>POP: progestin-only pill</a:t>
            </a:r>
          </a:p>
          <a:p>
            <a:r>
              <a:rPr lang="en-US" sz="1200" i="1" dirty="0">
                <a:solidFill>
                  <a:schemeClr val="bg1">
                    <a:lumMod val="50000"/>
                  </a:schemeClr>
                </a:solidFill>
              </a:rPr>
              <a:t>CHC: combined hormonal contraceptives (CHC) </a:t>
            </a:r>
          </a:p>
          <a:p>
            <a:r>
              <a:rPr lang="en-US" sz="1200" i="1" dirty="0">
                <a:solidFill>
                  <a:schemeClr val="bg1">
                    <a:lumMod val="50000"/>
                  </a:schemeClr>
                </a:solidFill>
              </a:rPr>
              <a:t>EE2: ethinyl estradiol  </a:t>
            </a:r>
          </a:p>
          <a:p>
            <a:r>
              <a:rPr lang="en-US" sz="1200" i="1" dirty="0">
                <a:solidFill>
                  <a:schemeClr val="bg1">
                    <a:lumMod val="50000"/>
                  </a:schemeClr>
                </a:solidFill>
              </a:rPr>
              <a:t>NGM: </a:t>
            </a:r>
            <a:r>
              <a:rPr lang="en-US" sz="1200" i="1" dirty="0" err="1">
                <a:solidFill>
                  <a:schemeClr val="bg1">
                    <a:lumMod val="50000"/>
                  </a:schemeClr>
                </a:solidFill>
              </a:rPr>
              <a:t>norgestimate</a:t>
            </a:r>
            <a:r>
              <a:rPr lang="en-US" sz="1200" i="1" dirty="0">
                <a:solidFill>
                  <a:schemeClr val="bg1">
                    <a:lumMod val="50000"/>
                  </a:schemeClr>
                </a:solidFill>
              </a:rPr>
              <a:t> (progestin)</a:t>
            </a:r>
            <a:endParaRPr lang="fr-FR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89871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ous-titr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F313-627C-6349-86EF-577085777D3C}" type="slidenum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32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l">
              <a:lnSpc>
                <a:spcPct val="120000"/>
              </a:lnSpc>
            </a:pPr>
            <a:r>
              <a:rPr lang="fr-FR" dirty="0"/>
              <a:t>HORMONE REPLACEMENT THERAPY (HRT) METHODS, BENEFITS, RISKS</a:t>
            </a:r>
          </a:p>
        </p:txBody>
      </p:sp>
    </p:spTree>
    <p:extLst>
      <p:ext uri="{BB962C8B-B14F-4D97-AF65-F5344CB8AC3E}">
        <p14:creationId xmlns:p14="http://schemas.microsoft.com/office/powerpoint/2010/main" val="367789912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200" dirty="0"/>
              <a:t>MENOPAUSE: PHYSIOLOGICAL CHANGES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F313-627C-6349-86EF-577085777D3C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33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Espace réservé du contenu 8"/>
          <p:cNvSpPr>
            <a:spLocks noGrp="1"/>
          </p:cNvSpPr>
          <p:nvPr>
            <p:ph idx="1"/>
          </p:nvPr>
        </p:nvSpPr>
        <p:spPr>
          <a:xfrm>
            <a:off x="1435708" y="1600203"/>
            <a:ext cx="10146693" cy="4204098"/>
          </a:xfrm>
          <a:prstGeom prst="rect">
            <a:avLst/>
          </a:prstGeom>
        </p:spPr>
        <p:txBody>
          <a:bodyPr vert="horz" wrap="square" lIns="91432" tIns="45719" rIns="91432" bIns="45719" rtlCol="0">
            <a:spAutoFit/>
          </a:bodyPr>
          <a:lstStyle/>
          <a:p>
            <a:r>
              <a:rPr lang="en-US" sz="2400" dirty="0">
                <a:ea typeface="Calibri"/>
                <a:cs typeface="Times New Roman"/>
              </a:rPr>
              <a:t>Menopause is the definitive stop of menstruations (amenorrhea) secondary to the </a:t>
            </a:r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cs typeface="Times New Roman"/>
              </a:rPr>
              <a:t>CESSATION OF OVARIAN </a:t>
            </a:r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ea typeface="Calibri"/>
                <a:cs typeface="Times New Roman"/>
              </a:rPr>
              <a:t>FUNCTION </a:t>
            </a:r>
            <a:r>
              <a:rPr lang="en-US" sz="2400" baseline="30000" dirty="0"/>
              <a:t>(1)</a:t>
            </a:r>
            <a:endParaRPr lang="en-US" sz="2400" b="1" dirty="0">
              <a:solidFill>
                <a:schemeClr val="tx2">
                  <a:lumMod val="75000"/>
                </a:schemeClr>
              </a:solidFill>
              <a:ea typeface="Calibri"/>
              <a:cs typeface="Times New Roman"/>
            </a:endParaRPr>
          </a:p>
          <a:p>
            <a:endParaRPr lang="en-US" sz="2400" dirty="0">
              <a:ea typeface="Calibri"/>
              <a:cs typeface="Times New Roman"/>
            </a:endParaRPr>
          </a:p>
          <a:p>
            <a:r>
              <a:rPr lang="en-US" sz="2400" dirty="0"/>
              <a:t>A retrospective diagnosis can be made in the presence </a:t>
            </a:r>
          </a:p>
          <a:p>
            <a:pPr lvl="1"/>
            <a:r>
              <a:rPr lang="en-US" sz="2133" dirty="0"/>
              <a:t>of </a:t>
            </a:r>
            <a:r>
              <a:rPr lang="en-US" sz="2133" b="1" dirty="0">
                <a:solidFill>
                  <a:schemeClr val="tx2">
                    <a:lumMod val="75000"/>
                  </a:schemeClr>
                </a:solidFill>
              </a:rPr>
              <a:t>ELEVATED FSH </a:t>
            </a:r>
          </a:p>
          <a:p>
            <a:pPr lvl="1"/>
            <a:r>
              <a:rPr lang="en-US" sz="2133" dirty="0"/>
              <a:t>or </a:t>
            </a:r>
            <a:r>
              <a:rPr lang="en-US" sz="2133" b="1" dirty="0">
                <a:solidFill>
                  <a:schemeClr val="tx2">
                    <a:lumMod val="75000"/>
                  </a:schemeClr>
                </a:solidFill>
              </a:rPr>
              <a:t>VASOMOTOR SYMPTOMS </a:t>
            </a:r>
          </a:p>
          <a:p>
            <a:pPr marL="0" indent="0">
              <a:buNone/>
            </a:pPr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      </a:t>
            </a:r>
            <a:r>
              <a:rPr lang="en-US" sz="2400" dirty="0"/>
              <a:t>in a woman after 12 months of </a:t>
            </a:r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AMENORRHEA </a:t>
            </a:r>
            <a:r>
              <a:rPr lang="en-US" sz="2400" baseline="30000" dirty="0"/>
              <a:t>(1)</a:t>
            </a:r>
            <a:endParaRPr lang="en-US" sz="2400" dirty="0">
              <a:solidFill>
                <a:schemeClr val="tx2">
                  <a:lumMod val="75000"/>
                </a:schemeClr>
              </a:solidFill>
            </a:endParaRPr>
          </a:p>
          <a:p>
            <a:endParaRPr lang="en-US" sz="2400" dirty="0"/>
          </a:p>
          <a:p>
            <a:r>
              <a:rPr lang="en-US" sz="2400" dirty="0"/>
              <a:t>Menopause occurs at a mean age of 51.5 years, with a wide range from </a:t>
            </a:r>
            <a:br>
              <a:rPr lang="en-US" sz="2400" dirty="0"/>
            </a:br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40 TO 58 YEARS </a:t>
            </a:r>
            <a:r>
              <a:rPr lang="en-US" sz="2400" dirty="0"/>
              <a:t>of age </a:t>
            </a:r>
            <a:r>
              <a:rPr lang="en-US" sz="2400" baseline="30000" dirty="0"/>
              <a:t>(1)</a:t>
            </a:r>
          </a:p>
        </p:txBody>
      </p:sp>
      <p:grpSp>
        <p:nvGrpSpPr>
          <p:cNvPr id="6" name="Group 140"/>
          <p:cNvGrpSpPr>
            <a:grpSpLocks/>
          </p:cNvGrpSpPr>
          <p:nvPr/>
        </p:nvGrpSpPr>
        <p:grpSpPr bwMode="auto">
          <a:xfrm flipH="1">
            <a:off x="373205" y="1824644"/>
            <a:ext cx="1075465" cy="3544181"/>
            <a:chOff x="5040" y="1776"/>
            <a:chExt cx="731" cy="2243"/>
          </a:xfrm>
        </p:grpSpPr>
        <p:sp>
          <p:nvSpPr>
            <p:cNvPr id="8" name="Line 4"/>
            <p:cNvSpPr>
              <a:spLocks noChangeShapeType="1"/>
            </p:cNvSpPr>
            <p:nvPr/>
          </p:nvSpPr>
          <p:spPr bwMode="auto">
            <a:xfrm rot="-2670529">
              <a:off x="5442" y="2341"/>
              <a:ext cx="29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fr-FR" sz="2533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0" name="Freeform 13"/>
            <p:cNvSpPr>
              <a:spLocks/>
            </p:cNvSpPr>
            <p:nvPr/>
          </p:nvSpPr>
          <p:spPr bwMode="auto">
            <a:xfrm>
              <a:off x="5359" y="3421"/>
              <a:ext cx="172" cy="566"/>
            </a:xfrm>
            <a:custGeom>
              <a:avLst/>
              <a:gdLst>
                <a:gd name="T0" fmla="*/ 45 w 239"/>
                <a:gd name="T1" fmla="*/ 529 h 661"/>
                <a:gd name="T2" fmla="*/ 45 w 239"/>
                <a:gd name="T3" fmla="*/ 506 h 661"/>
                <a:gd name="T4" fmla="*/ 46 w 239"/>
                <a:gd name="T5" fmla="*/ 493 h 661"/>
                <a:gd name="T6" fmla="*/ 47 w 239"/>
                <a:gd name="T7" fmla="*/ 486 h 661"/>
                <a:gd name="T8" fmla="*/ 37 w 239"/>
                <a:gd name="T9" fmla="*/ 430 h 661"/>
                <a:gd name="T10" fmla="*/ 35 w 239"/>
                <a:gd name="T11" fmla="*/ 416 h 661"/>
                <a:gd name="T12" fmla="*/ 37 w 239"/>
                <a:gd name="T13" fmla="*/ 402 h 661"/>
                <a:gd name="T14" fmla="*/ 42 w 239"/>
                <a:gd name="T15" fmla="*/ 383 h 661"/>
                <a:gd name="T16" fmla="*/ 35 w 239"/>
                <a:gd name="T17" fmla="*/ 349 h 661"/>
                <a:gd name="T18" fmla="*/ 22 w 239"/>
                <a:gd name="T19" fmla="*/ 273 h 661"/>
                <a:gd name="T20" fmla="*/ 11 w 239"/>
                <a:gd name="T21" fmla="*/ 197 h 661"/>
                <a:gd name="T22" fmla="*/ 6 w 239"/>
                <a:gd name="T23" fmla="*/ 143 h 661"/>
                <a:gd name="T24" fmla="*/ 0 w 239"/>
                <a:gd name="T25" fmla="*/ 46 h 661"/>
                <a:gd name="T26" fmla="*/ 2 w 239"/>
                <a:gd name="T27" fmla="*/ 0 h 661"/>
                <a:gd name="T28" fmla="*/ 93 w 239"/>
                <a:gd name="T29" fmla="*/ 3 h 661"/>
                <a:gd name="T30" fmla="*/ 140 w 239"/>
                <a:gd name="T31" fmla="*/ 3 h 661"/>
                <a:gd name="T32" fmla="*/ 146 w 239"/>
                <a:gd name="T33" fmla="*/ 27 h 661"/>
                <a:gd name="T34" fmla="*/ 150 w 239"/>
                <a:gd name="T35" fmla="*/ 58 h 661"/>
                <a:gd name="T36" fmla="*/ 155 w 239"/>
                <a:gd name="T37" fmla="*/ 130 h 661"/>
                <a:gd name="T38" fmla="*/ 150 w 239"/>
                <a:gd name="T39" fmla="*/ 172 h 661"/>
                <a:gd name="T40" fmla="*/ 144 w 239"/>
                <a:gd name="T41" fmla="*/ 212 h 661"/>
                <a:gd name="T42" fmla="*/ 135 w 239"/>
                <a:gd name="T43" fmla="*/ 246 h 661"/>
                <a:gd name="T44" fmla="*/ 113 w 239"/>
                <a:gd name="T45" fmla="*/ 331 h 661"/>
                <a:gd name="T46" fmla="*/ 109 w 239"/>
                <a:gd name="T47" fmla="*/ 346 h 661"/>
                <a:gd name="T48" fmla="*/ 112 w 239"/>
                <a:gd name="T49" fmla="*/ 370 h 661"/>
                <a:gd name="T50" fmla="*/ 123 w 239"/>
                <a:gd name="T51" fmla="*/ 398 h 661"/>
                <a:gd name="T52" fmla="*/ 130 w 239"/>
                <a:gd name="T53" fmla="*/ 410 h 661"/>
                <a:gd name="T54" fmla="*/ 134 w 239"/>
                <a:gd name="T55" fmla="*/ 416 h 661"/>
                <a:gd name="T56" fmla="*/ 135 w 239"/>
                <a:gd name="T57" fmla="*/ 422 h 661"/>
                <a:gd name="T58" fmla="*/ 136 w 239"/>
                <a:gd name="T59" fmla="*/ 428 h 661"/>
                <a:gd name="T60" fmla="*/ 135 w 239"/>
                <a:gd name="T61" fmla="*/ 436 h 661"/>
                <a:gd name="T62" fmla="*/ 135 w 239"/>
                <a:gd name="T63" fmla="*/ 443 h 661"/>
                <a:gd name="T64" fmla="*/ 171 w 239"/>
                <a:gd name="T65" fmla="*/ 524 h 661"/>
                <a:gd name="T66" fmla="*/ 170 w 239"/>
                <a:gd name="T67" fmla="*/ 531 h 661"/>
                <a:gd name="T68" fmla="*/ 167 w 239"/>
                <a:gd name="T69" fmla="*/ 540 h 661"/>
                <a:gd name="T70" fmla="*/ 161 w 239"/>
                <a:gd name="T71" fmla="*/ 549 h 661"/>
                <a:gd name="T72" fmla="*/ 158 w 239"/>
                <a:gd name="T73" fmla="*/ 555 h 661"/>
                <a:gd name="T74" fmla="*/ 153 w 239"/>
                <a:gd name="T75" fmla="*/ 558 h 661"/>
                <a:gd name="T76" fmla="*/ 147 w 239"/>
                <a:gd name="T77" fmla="*/ 561 h 661"/>
                <a:gd name="T78" fmla="*/ 141 w 239"/>
                <a:gd name="T79" fmla="*/ 563 h 661"/>
                <a:gd name="T80" fmla="*/ 132 w 239"/>
                <a:gd name="T81" fmla="*/ 565 h 661"/>
                <a:gd name="T82" fmla="*/ 122 w 239"/>
                <a:gd name="T83" fmla="*/ 565 h 661"/>
                <a:gd name="T84" fmla="*/ 101 w 239"/>
                <a:gd name="T85" fmla="*/ 565 h 661"/>
                <a:gd name="T86" fmla="*/ 86 w 239"/>
                <a:gd name="T87" fmla="*/ 562 h 661"/>
                <a:gd name="T88" fmla="*/ 78 w 239"/>
                <a:gd name="T89" fmla="*/ 559 h 661"/>
                <a:gd name="T90" fmla="*/ 68 w 239"/>
                <a:gd name="T91" fmla="*/ 554 h 661"/>
                <a:gd name="T92" fmla="*/ 60 w 239"/>
                <a:gd name="T93" fmla="*/ 548 h 661"/>
                <a:gd name="T94" fmla="*/ 52 w 239"/>
                <a:gd name="T95" fmla="*/ 540 h 661"/>
                <a:gd name="T96" fmla="*/ 45 w 239"/>
                <a:gd name="T97" fmla="*/ 529 h 661"/>
                <a:gd name="T98" fmla="*/ 45 w 239"/>
                <a:gd name="T99" fmla="*/ 528 h 661"/>
                <a:gd name="T100" fmla="*/ 45 w 239"/>
                <a:gd name="T101" fmla="*/ 529 h 661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239" h="661">
                  <a:moveTo>
                    <a:pt x="62" y="618"/>
                  </a:moveTo>
                  <a:lnTo>
                    <a:pt x="62" y="591"/>
                  </a:lnTo>
                  <a:lnTo>
                    <a:pt x="64" y="576"/>
                  </a:lnTo>
                  <a:lnTo>
                    <a:pt x="65" y="568"/>
                  </a:lnTo>
                  <a:lnTo>
                    <a:pt x="51" y="502"/>
                  </a:lnTo>
                  <a:lnTo>
                    <a:pt x="48" y="486"/>
                  </a:lnTo>
                  <a:lnTo>
                    <a:pt x="51" y="470"/>
                  </a:lnTo>
                  <a:lnTo>
                    <a:pt x="59" y="447"/>
                  </a:lnTo>
                  <a:lnTo>
                    <a:pt x="49" y="407"/>
                  </a:lnTo>
                  <a:lnTo>
                    <a:pt x="31" y="319"/>
                  </a:lnTo>
                  <a:lnTo>
                    <a:pt x="15" y="230"/>
                  </a:lnTo>
                  <a:lnTo>
                    <a:pt x="8" y="167"/>
                  </a:lnTo>
                  <a:lnTo>
                    <a:pt x="0" y="54"/>
                  </a:lnTo>
                  <a:lnTo>
                    <a:pt x="3" y="0"/>
                  </a:lnTo>
                  <a:lnTo>
                    <a:pt x="129" y="3"/>
                  </a:lnTo>
                  <a:lnTo>
                    <a:pt x="194" y="3"/>
                  </a:lnTo>
                  <a:lnTo>
                    <a:pt x="203" y="32"/>
                  </a:lnTo>
                  <a:lnTo>
                    <a:pt x="209" y="68"/>
                  </a:lnTo>
                  <a:lnTo>
                    <a:pt x="215" y="152"/>
                  </a:lnTo>
                  <a:lnTo>
                    <a:pt x="209" y="201"/>
                  </a:lnTo>
                  <a:lnTo>
                    <a:pt x="200" y="247"/>
                  </a:lnTo>
                  <a:lnTo>
                    <a:pt x="188" y="287"/>
                  </a:lnTo>
                  <a:lnTo>
                    <a:pt x="157" y="387"/>
                  </a:lnTo>
                  <a:lnTo>
                    <a:pt x="152" y="404"/>
                  </a:lnTo>
                  <a:lnTo>
                    <a:pt x="156" y="432"/>
                  </a:lnTo>
                  <a:lnTo>
                    <a:pt x="171" y="465"/>
                  </a:lnTo>
                  <a:lnTo>
                    <a:pt x="181" y="479"/>
                  </a:lnTo>
                  <a:lnTo>
                    <a:pt x="186" y="486"/>
                  </a:lnTo>
                  <a:lnTo>
                    <a:pt x="187" y="493"/>
                  </a:lnTo>
                  <a:lnTo>
                    <a:pt x="189" y="500"/>
                  </a:lnTo>
                  <a:lnTo>
                    <a:pt x="188" y="509"/>
                  </a:lnTo>
                  <a:lnTo>
                    <a:pt x="188" y="517"/>
                  </a:lnTo>
                  <a:lnTo>
                    <a:pt x="238" y="612"/>
                  </a:lnTo>
                  <a:lnTo>
                    <a:pt x="236" y="620"/>
                  </a:lnTo>
                  <a:lnTo>
                    <a:pt x="232" y="631"/>
                  </a:lnTo>
                  <a:lnTo>
                    <a:pt x="224" y="641"/>
                  </a:lnTo>
                  <a:lnTo>
                    <a:pt x="219" y="648"/>
                  </a:lnTo>
                  <a:lnTo>
                    <a:pt x="213" y="652"/>
                  </a:lnTo>
                  <a:lnTo>
                    <a:pt x="204" y="655"/>
                  </a:lnTo>
                  <a:lnTo>
                    <a:pt x="196" y="658"/>
                  </a:lnTo>
                  <a:lnTo>
                    <a:pt x="184" y="660"/>
                  </a:lnTo>
                  <a:lnTo>
                    <a:pt x="170" y="660"/>
                  </a:lnTo>
                  <a:lnTo>
                    <a:pt x="141" y="660"/>
                  </a:lnTo>
                  <a:lnTo>
                    <a:pt x="120" y="656"/>
                  </a:lnTo>
                  <a:lnTo>
                    <a:pt x="108" y="653"/>
                  </a:lnTo>
                  <a:lnTo>
                    <a:pt x="95" y="647"/>
                  </a:lnTo>
                  <a:lnTo>
                    <a:pt x="83" y="640"/>
                  </a:lnTo>
                  <a:lnTo>
                    <a:pt x="72" y="631"/>
                  </a:lnTo>
                  <a:lnTo>
                    <a:pt x="62" y="618"/>
                  </a:lnTo>
                  <a:lnTo>
                    <a:pt x="62" y="617"/>
                  </a:lnTo>
                  <a:lnTo>
                    <a:pt x="62" y="618"/>
                  </a:lnTo>
                </a:path>
              </a:pathLst>
            </a:custGeom>
            <a:solidFill>
              <a:srgbClr val="FFBF80"/>
            </a:solidFill>
            <a:ln w="12700" cap="rnd" cmpd="sng">
              <a:solidFill>
                <a:srgbClr val="FFBF8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fr-FR" sz="2533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1" name="Freeform 14"/>
            <p:cNvSpPr>
              <a:spLocks/>
            </p:cNvSpPr>
            <p:nvPr/>
          </p:nvSpPr>
          <p:spPr bwMode="auto">
            <a:xfrm>
              <a:off x="5166" y="3411"/>
              <a:ext cx="238" cy="544"/>
            </a:xfrm>
            <a:custGeom>
              <a:avLst/>
              <a:gdLst>
                <a:gd name="T0" fmla="*/ 74 w 329"/>
                <a:gd name="T1" fmla="*/ 2 h 634"/>
                <a:gd name="T2" fmla="*/ 70 w 329"/>
                <a:gd name="T3" fmla="*/ 33 h 634"/>
                <a:gd name="T4" fmla="*/ 75 w 329"/>
                <a:gd name="T5" fmla="*/ 133 h 634"/>
                <a:gd name="T6" fmla="*/ 96 w 329"/>
                <a:gd name="T7" fmla="*/ 252 h 634"/>
                <a:gd name="T8" fmla="*/ 106 w 329"/>
                <a:gd name="T9" fmla="*/ 354 h 634"/>
                <a:gd name="T10" fmla="*/ 101 w 329"/>
                <a:gd name="T11" fmla="*/ 412 h 634"/>
                <a:gd name="T12" fmla="*/ 58 w 329"/>
                <a:gd name="T13" fmla="*/ 481 h 634"/>
                <a:gd name="T14" fmla="*/ 25 w 329"/>
                <a:gd name="T15" fmla="*/ 505 h 634"/>
                <a:gd name="T16" fmla="*/ 2 w 329"/>
                <a:gd name="T17" fmla="*/ 517 h 634"/>
                <a:gd name="T18" fmla="*/ 0 w 329"/>
                <a:gd name="T19" fmla="*/ 521 h 634"/>
                <a:gd name="T20" fmla="*/ 2 w 329"/>
                <a:gd name="T21" fmla="*/ 527 h 634"/>
                <a:gd name="T22" fmla="*/ 6 w 329"/>
                <a:gd name="T23" fmla="*/ 532 h 634"/>
                <a:gd name="T24" fmla="*/ 9 w 329"/>
                <a:gd name="T25" fmla="*/ 535 h 634"/>
                <a:gd name="T26" fmla="*/ 14 w 329"/>
                <a:gd name="T27" fmla="*/ 538 h 634"/>
                <a:gd name="T28" fmla="*/ 20 w 329"/>
                <a:gd name="T29" fmla="*/ 540 h 634"/>
                <a:gd name="T30" fmla="*/ 26 w 329"/>
                <a:gd name="T31" fmla="*/ 542 h 634"/>
                <a:gd name="T32" fmla="*/ 31 w 329"/>
                <a:gd name="T33" fmla="*/ 543 h 634"/>
                <a:gd name="T34" fmla="*/ 35 w 329"/>
                <a:gd name="T35" fmla="*/ 543 h 634"/>
                <a:gd name="T36" fmla="*/ 45 w 329"/>
                <a:gd name="T37" fmla="*/ 541 h 634"/>
                <a:gd name="T38" fmla="*/ 58 w 329"/>
                <a:gd name="T39" fmla="*/ 540 h 634"/>
                <a:gd name="T40" fmla="*/ 151 w 329"/>
                <a:gd name="T41" fmla="*/ 481 h 634"/>
                <a:gd name="T42" fmla="*/ 157 w 329"/>
                <a:gd name="T43" fmla="*/ 467 h 634"/>
                <a:gd name="T44" fmla="*/ 162 w 329"/>
                <a:gd name="T45" fmla="*/ 454 h 634"/>
                <a:gd name="T46" fmla="*/ 168 w 329"/>
                <a:gd name="T47" fmla="*/ 442 h 634"/>
                <a:gd name="T48" fmla="*/ 174 w 329"/>
                <a:gd name="T49" fmla="*/ 433 h 634"/>
                <a:gd name="T50" fmla="*/ 179 w 329"/>
                <a:gd name="T51" fmla="*/ 426 h 634"/>
                <a:gd name="T52" fmla="*/ 186 w 329"/>
                <a:gd name="T53" fmla="*/ 420 h 634"/>
                <a:gd name="T54" fmla="*/ 195 w 329"/>
                <a:gd name="T55" fmla="*/ 412 h 634"/>
                <a:gd name="T56" fmla="*/ 192 w 329"/>
                <a:gd name="T57" fmla="*/ 402 h 634"/>
                <a:gd name="T58" fmla="*/ 185 w 329"/>
                <a:gd name="T59" fmla="*/ 387 h 634"/>
                <a:gd name="T60" fmla="*/ 183 w 329"/>
                <a:gd name="T61" fmla="*/ 370 h 634"/>
                <a:gd name="T62" fmla="*/ 182 w 329"/>
                <a:gd name="T63" fmla="*/ 356 h 634"/>
                <a:gd name="T64" fmla="*/ 196 w 329"/>
                <a:gd name="T65" fmla="*/ 252 h 634"/>
                <a:gd name="T66" fmla="*/ 213 w 329"/>
                <a:gd name="T67" fmla="*/ 186 h 634"/>
                <a:gd name="T68" fmla="*/ 223 w 329"/>
                <a:gd name="T69" fmla="*/ 146 h 634"/>
                <a:gd name="T70" fmla="*/ 229 w 329"/>
                <a:gd name="T71" fmla="*/ 118 h 634"/>
                <a:gd name="T72" fmla="*/ 235 w 329"/>
                <a:gd name="T73" fmla="*/ 78 h 634"/>
                <a:gd name="T74" fmla="*/ 237 w 329"/>
                <a:gd name="T75" fmla="*/ 24 h 634"/>
                <a:gd name="T76" fmla="*/ 205 w 329"/>
                <a:gd name="T77" fmla="*/ 22 h 634"/>
                <a:gd name="T78" fmla="*/ 164 w 329"/>
                <a:gd name="T79" fmla="*/ 16 h 634"/>
                <a:gd name="T80" fmla="*/ 100 w 329"/>
                <a:gd name="T81" fmla="*/ 7 h 634"/>
                <a:gd name="T82" fmla="*/ 74 w 329"/>
                <a:gd name="T83" fmla="*/ 0 h 634"/>
                <a:gd name="T84" fmla="*/ 74 w 329"/>
                <a:gd name="T85" fmla="*/ 2 h 63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329" h="634">
                  <a:moveTo>
                    <a:pt x="102" y="2"/>
                  </a:moveTo>
                  <a:lnTo>
                    <a:pt x="97" y="38"/>
                  </a:lnTo>
                  <a:lnTo>
                    <a:pt x="104" y="155"/>
                  </a:lnTo>
                  <a:lnTo>
                    <a:pt x="133" y="294"/>
                  </a:lnTo>
                  <a:lnTo>
                    <a:pt x="146" y="413"/>
                  </a:lnTo>
                  <a:lnTo>
                    <a:pt x="139" y="480"/>
                  </a:lnTo>
                  <a:lnTo>
                    <a:pt x="80" y="561"/>
                  </a:lnTo>
                  <a:lnTo>
                    <a:pt x="35" y="589"/>
                  </a:lnTo>
                  <a:lnTo>
                    <a:pt x="3" y="603"/>
                  </a:lnTo>
                  <a:lnTo>
                    <a:pt x="0" y="607"/>
                  </a:lnTo>
                  <a:lnTo>
                    <a:pt x="3" y="614"/>
                  </a:lnTo>
                  <a:lnTo>
                    <a:pt x="8" y="620"/>
                  </a:lnTo>
                  <a:lnTo>
                    <a:pt x="13" y="623"/>
                  </a:lnTo>
                  <a:lnTo>
                    <a:pt x="19" y="627"/>
                  </a:lnTo>
                  <a:lnTo>
                    <a:pt x="28" y="629"/>
                  </a:lnTo>
                  <a:lnTo>
                    <a:pt x="36" y="632"/>
                  </a:lnTo>
                  <a:lnTo>
                    <a:pt x="43" y="633"/>
                  </a:lnTo>
                  <a:lnTo>
                    <a:pt x="48" y="633"/>
                  </a:lnTo>
                  <a:lnTo>
                    <a:pt x="62" y="631"/>
                  </a:lnTo>
                  <a:lnTo>
                    <a:pt x="80" y="629"/>
                  </a:lnTo>
                  <a:lnTo>
                    <a:pt x="209" y="560"/>
                  </a:lnTo>
                  <a:lnTo>
                    <a:pt x="217" y="544"/>
                  </a:lnTo>
                  <a:lnTo>
                    <a:pt x="224" y="529"/>
                  </a:lnTo>
                  <a:lnTo>
                    <a:pt x="232" y="515"/>
                  </a:lnTo>
                  <a:lnTo>
                    <a:pt x="241" y="505"/>
                  </a:lnTo>
                  <a:lnTo>
                    <a:pt x="248" y="497"/>
                  </a:lnTo>
                  <a:lnTo>
                    <a:pt x="257" y="490"/>
                  </a:lnTo>
                  <a:lnTo>
                    <a:pt x="270" y="480"/>
                  </a:lnTo>
                  <a:lnTo>
                    <a:pt x="265" y="468"/>
                  </a:lnTo>
                  <a:lnTo>
                    <a:pt x="256" y="451"/>
                  </a:lnTo>
                  <a:lnTo>
                    <a:pt x="253" y="431"/>
                  </a:lnTo>
                  <a:lnTo>
                    <a:pt x="251" y="415"/>
                  </a:lnTo>
                  <a:lnTo>
                    <a:pt x="271" y="294"/>
                  </a:lnTo>
                  <a:lnTo>
                    <a:pt x="294" y="217"/>
                  </a:lnTo>
                  <a:lnTo>
                    <a:pt x="308" y="170"/>
                  </a:lnTo>
                  <a:lnTo>
                    <a:pt x="317" y="138"/>
                  </a:lnTo>
                  <a:lnTo>
                    <a:pt x="325" y="91"/>
                  </a:lnTo>
                  <a:lnTo>
                    <a:pt x="328" y="28"/>
                  </a:lnTo>
                  <a:lnTo>
                    <a:pt x="283" y="26"/>
                  </a:lnTo>
                  <a:lnTo>
                    <a:pt x="227" y="19"/>
                  </a:lnTo>
                  <a:lnTo>
                    <a:pt x="138" y="8"/>
                  </a:lnTo>
                  <a:lnTo>
                    <a:pt x="102" y="0"/>
                  </a:lnTo>
                  <a:lnTo>
                    <a:pt x="102" y="2"/>
                  </a:lnTo>
                </a:path>
              </a:pathLst>
            </a:custGeom>
            <a:solidFill>
              <a:srgbClr val="FFBF80"/>
            </a:solidFill>
            <a:ln w="12700" cap="rnd" cmpd="sng">
              <a:solidFill>
                <a:srgbClr val="FFBF8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fr-FR" sz="2533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2" name="Freeform 15"/>
            <p:cNvSpPr>
              <a:spLocks/>
            </p:cNvSpPr>
            <p:nvPr/>
          </p:nvSpPr>
          <p:spPr bwMode="auto">
            <a:xfrm>
              <a:off x="5074" y="2790"/>
              <a:ext cx="528" cy="841"/>
            </a:xfrm>
            <a:custGeom>
              <a:avLst/>
              <a:gdLst>
                <a:gd name="T0" fmla="*/ 138 w 729"/>
                <a:gd name="T1" fmla="*/ 3 h 983"/>
                <a:gd name="T2" fmla="*/ 128 w 729"/>
                <a:gd name="T3" fmla="*/ 20 h 983"/>
                <a:gd name="T4" fmla="*/ 117 w 729"/>
                <a:gd name="T5" fmla="*/ 38 h 983"/>
                <a:gd name="T6" fmla="*/ 97 w 729"/>
                <a:gd name="T7" fmla="*/ 78 h 983"/>
                <a:gd name="T8" fmla="*/ 84 w 729"/>
                <a:gd name="T9" fmla="*/ 116 h 983"/>
                <a:gd name="T10" fmla="*/ 67 w 729"/>
                <a:gd name="T11" fmla="*/ 167 h 983"/>
                <a:gd name="T12" fmla="*/ 49 w 729"/>
                <a:gd name="T13" fmla="*/ 237 h 983"/>
                <a:gd name="T14" fmla="*/ 38 w 729"/>
                <a:gd name="T15" fmla="*/ 297 h 983"/>
                <a:gd name="T16" fmla="*/ 26 w 729"/>
                <a:gd name="T17" fmla="*/ 385 h 983"/>
                <a:gd name="T18" fmla="*/ 0 w 729"/>
                <a:gd name="T19" fmla="*/ 778 h 983"/>
                <a:gd name="T20" fmla="*/ 35 w 729"/>
                <a:gd name="T21" fmla="*/ 791 h 983"/>
                <a:gd name="T22" fmla="*/ 75 w 729"/>
                <a:gd name="T23" fmla="*/ 803 h 983"/>
                <a:gd name="T24" fmla="*/ 114 w 729"/>
                <a:gd name="T25" fmla="*/ 813 h 983"/>
                <a:gd name="T26" fmla="*/ 140 w 729"/>
                <a:gd name="T27" fmla="*/ 819 h 983"/>
                <a:gd name="T28" fmla="*/ 204 w 729"/>
                <a:gd name="T29" fmla="*/ 828 h 983"/>
                <a:gd name="T30" fmla="*/ 245 w 729"/>
                <a:gd name="T31" fmla="*/ 834 h 983"/>
                <a:gd name="T32" fmla="*/ 277 w 729"/>
                <a:gd name="T33" fmla="*/ 837 h 983"/>
                <a:gd name="T34" fmla="*/ 293 w 729"/>
                <a:gd name="T35" fmla="*/ 838 h 983"/>
                <a:gd name="T36" fmla="*/ 385 w 729"/>
                <a:gd name="T37" fmla="*/ 839 h 983"/>
                <a:gd name="T38" fmla="*/ 423 w 729"/>
                <a:gd name="T39" fmla="*/ 840 h 983"/>
                <a:gd name="T40" fmla="*/ 453 w 729"/>
                <a:gd name="T41" fmla="*/ 840 h 983"/>
                <a:gd name="T42" fmla="*/ 502 w 729"/>
                <a:gd name="T43" fmla="*/ 835 h 983"/>
                <a:gd name="T44" fmla="*/ 507 w 729"/>
                <a:gd name="T45" fmla="*/ 771 h 983"/>
                <a:gd name="T46" fmla="*/ 526 w 729"/>
                <a:gd name="T47" fmla="*/ 409 h 983"/>
                <a:gd name="T48" fmla="*/ 527 w 729"/>
                <a:gd name="T49" fmla="*/ 335 h 983"/>
                <a:gd name="T50" fmla="*/ 527 w 729"/>
                <a:gd name="T51" fmla="*/ 279 h 983"/>
                <a:gd name="T52" fmla="*/ 523 w 729"/>
                <a:gd name="T53" fmla="*/ 218 h 983"/>
                <a:gd name="T54" fmla="*/ 521 w 729"/>
                <a:gd name="T55" fmla="*/ 187 h 983"/>
                <a:gd name="T56" fmla="*/ 514 w 729"/>
                <a:gd name="T57" fmla="*/ 129 h 983"/>
                <a:gd name="T58" fmla="*/ 508 w 729"/>
                <a:gd name="T59" fmla="*/ 98 h 983"/>
                <a:gd name="T60" fmla="*/ 503 w 729"/>
                <a:gd name="T61" fmla="*/ 88 h 983"/>
                <a:gd name="T62" fmla="*/ 499 w 729"/>
                <a:gd name="T63" fmla="*/ 73 h 983"/>
                <a:gd name="T64" fmla="*/ 493 w 729"/>
                <a:gd name="T65" fmla="*/ 62 h 983"/>
                <a:gd name="T66" fmla="*/ 489 w 729"/>
                <a:gd name="T67" fmla="*/ 53 h 983"/>
                <a:gd name="T68" fmla="*/ 473 w 729"/>
                <a:gd name="T69" fmla="*/ 57 h 983"/>
                <a:gd name="T70" fmla="*/ 451 w 729"/>
                <a:gd name="T71" fmla="*/ 58 h 983"/>
                <a:gd name="T72" fmla="*/ 394 w 729"/>
                <a:gd name="T73" fmla="*/ 58 h 983"/>
                <a:gd name="T74" fmla="*/ 362 w 729"/>
                <a:gd name="T75" fmla="*/ 55 h 983"/>
                <a:gd name="T76" fmla="*/ 328 w 729"/>
                <a:gd name="T77" fmla="*/ 50 h 983"/>
                <a:gd name="T78" fmla="*/ 282 w 729"/>
                <a:gd name="T79" fmla="*/ 38 h 983"/>
                <a:gd name="T80" fmla="*/ 225 w 729"/>
                <a:gd name="T81" fmla="*/ 21 h 983"/>
                <a:gd name="T82" fmla="*/ 167 w 729"/>
                <a:gd name="T83" fmla="*/ 0 h 983"/>
                <a:gd name="T84" fmla="*/ 139 w 729"/>
                <a:gd name="T85" fmla="*/ 2 h 983"/>
                <a:gd name="T86" fmla="*/ 138 w 729"/>
                <a:gd name="T87" fmla="*/ 3 h 983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729" h="983">
                  <a:moveTo>
                    <a:pt x="190" y="4"/>
                  </a:moveTo>
                  <a:lnTo>
                    <a:pt x="177" y="23"/>
                  </a:lnTo>
                  <a:lnTo>
                    <a:pt x="162" y="44"/>
                  </a:lnTo>
                  <a:lnTo>
                    <a:pt x="134" y="91"/>
                  </a:lnTo>
                  <a:lnTo>
                    <a:pt x="116" y="136"/>
                  </a:lnTo>
                  <a:lnTo>
                    <a:pt x="92" y="195"/>
                  </a:lnTo>
                  <a:lnTo>
                    <a:pt x="67" y="277"/>
                  </a:lnTo>
                  <a:lnTo>
                    <a:pt x="53" y="347"/>
                  </a:lnTo>
                  <a:lnTo>
                    <a:pt x="36" y="450"/>
                  </a:lnTo>
                  <a:lnTo>
                    <a:pt x="0" y="909"/>
                  </a:lnTo>
                  <a:lnTo>
                    <a:pt x="49" y="924"/>
                  </a:lnTo>
                  <a:lnTo>
                    <a:pt x="103" y="939"/>
                  </a:lnTo>
                  <a:lnTo>
                    <a:pt x="157" y="950"/>
                  </a:lnTo>
                  <a:lnTo>
                    <a:pt x="193" y="957"/>
                  </a:lnTo>
                  <a:lnTo>
                    <a:pt x="282" y="968"/>
                  </a:lnTo>
                  <a:lnTo>
                    <a:pt x="338" y="975"/>
                  </a:lnTo>
                  <a:lnTo>
                    <a:pt x="383" y="978"/>
                  </a:lnTo>
                  <a:lnTo>
                    <a:pt x="405" y="979"/>
                  </a:lnTo>
                  <a:lnTo>
                    <a:pt x="531" y="981"/>
                  </a:lnTo>
                  <a:lnTo>
                    <a:pt x="584" y="982"/>
                  </a:lnTo>
                  <a:lnTo>
                    <a:pt x="625" y="982"/>
                  </a:lnTo>
                  <a:lnTo>
                    <a:pt x="693" y="976"/>
                  </a:lnTo>
                  <a:lnTo>
                    <a:pt x="700" y="901"/>
                  </a:lnTo>
                  <a:lnTo>
                    <a:pt x="726" y="478"/>
                  </a:lnTo>
                  <a:lnTo>
                    <a:pt x="728" y="391"/>
                  </a:lnTo>
                  <a:lnTo>
                    <a:pt x="728" y="326"/>
                  </a:lnTo>
                  <a:lnTo>
                    <a:pt x="722" y="255"/>
                  </a:lnTo>
                  <a:lnTo>
                    <a:pt x="720" y="219"/>
                  </a:lnTo>
                  <a:lnTo>
                    <a:pt x="710" y="151"/>
                  </a:lnTo>
                  <a:lnTo>
                    <a:pt x="702" y="115"/>
                  </a:lnTo>
                  <a:lnTo>
                    <a:pt x="695" y="103"/>
                  </a:lnTo>
                  <a:lnTo>
                    <a:pt x="689" y="85"/>
                  </a:lnTo>
                  <a:lnTo>
                    <a:pt x="681" y="72"/>
                  </a:lnTo>
                  <a:lnTo>
                    <a:pt x="675" y="62"/>
                  </a:lnTo>
                  <a:lnTo>
                    <a:pt x="653" y="67"/>
                  </a:lnTo>
                  <a:lnTo>
                    <a:pt x="623" y="68"/>
                  </a:lnTo>
                  <a:lnTo>
                    <a:pt x="544" y="68"/>
                  </a:lnTo>
                  <a:lnTo>
                    <a:pt x="500" y="64"/>
                  </a:lnTo>
                  <a:lnTo>
                    <a:pt x="453" y="59"/>
                  </a:lnTo>
                  <a:lnTo>
                    <a:pt x="389" y="45"/>
                  </a:lnTo>
                  <a:lnTo>
                    <a:pt x="311" y="24"/>
                  </a:lnTo>
                  <a:lnTo>
                    <a:pt x="231" y="0"/>
                  </a:lnTo>
                  <a:lnTo>
                    <a:pt x="192" y="2"/>
                  </a:lnTo>
                  <a:lnTo>
                    <a:pt x="190" y="4"/>
                  </a:lnTo>
                </a:path>
              </a:pathLst>
            </a:custGeom>
            <a:solidFill>
              <a:srgbClr val="008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fr-FR" sz="2533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3" name="Freeform 16"/>
            <p:cNvSpPr>
              <a:spLocks/>
            </p:cNvSpPr>
            <p:nvPr/>
          </p:nvSpPr>
          <p:spPr bwMode="auto">
            <a:xfrm>
              <a:off x="5385" y="2141"/>
              <a:ext cx="94" cy="81"/>
            </a:xfrm>
            <a:custGeom>
              <a:avLst/>
              <a:gdLst>
                <a:gd name="T0" fmla="*/ 27 w 158"/>
                <a:gd name="T1" fmla="*/ 5 h 134"/>
                <a:gd name="T2" fmla="*/ 24 w 158"/>
                <a:gd name="T3" fmla="*/ 28 h 134"/>
                <a:gd name="T4" fmla="*/ 23 w 158"/>
                <a:gd name="T5" fmla="*/ 36 h 134"/>
                <a:gd name="T6" fmla="*/ 18 w 158"/>
                <a:gd name="T7" fmla="*/ 46 h 134"/>
                <a:gd name="T8" fmla="*/ 8 w 158"/>
                <a:gd name="T9" fmla="*/ 54 h 134"/>
                <a:gd name="T10" fmla="*/ 0 w 158"/>
                <a:gd name="T11" fmla="*/ 62 h 134"/>
                <a:gd name="T12" fmla="*/ 8 w 158"/>
                <a:gd name="T13" fmla="*/ 60 h 134"/>
                <a:gd name="T14" fmla="*/ 6 w 158"/>
                <a:gd name="T15" fmla="*/ 66 h 134"/>
                <a:gd name="T16" fmla="*/ 12 w 158"/>
                <a:gd name="T17" fmla="*/ 65 h 134"/>
                <a:gd name="T18" fmla="*/ 19 w 158"/>
                <a:gd name="T19" fmla="*/ 63 h 134"/>
                <a:gd name="T20" fmla="*/ 18 w 158"/>
                <a:gd name="T21" fmla="*/ 71 h 134"/>
                <a:gd name="T22" fmla="*/ 26 w 158"/>
                <a:gd name="T23" fmla="*/ 68 h 134"/>
                <a:gd name="T24" fmla="*/ 33 w 158"/>
                <a:gd name="T25" fmla="*/ 65 h 134"/>
                <a:gd name="T26" fmla="*/ 40 w 158"/>
                <a:gd name="T27" fmla="*/ 62 h 134"/>
                <a:gd name="T28" fmla="*/ 37 w 158"/>
                <a:gd name="T29" fmla="*/ 72 h 134"/>
                <a:gd name="T30" fmla="*/ 43 w 158"/>
                <a:gd name="T31" fmla="*/ 70 h 134"/>
                <a:gd name="T32" fmla="*/ 48 w 158"/>
                <a:gd name="T33" fmla="*/ 68 h 134"/>
                <a:gd name="T34" fmla="*/ 51 w 158"/>
                <a:gd name="T35" fmla="*/ 65 h 134"/>
                <a:gd name="T36" fmla="*/ 52 w 158"/>
                <a:gd name="T37" fmla="*/ 70 h 134"/>
                <a:gd name="T38" fmla="*/ 51 w 158"/>
                <a:gd name="T39" fmla="*/ 76 h 134"/>
                <a:gd name="T40" fmla="*/ 59 w 158"/>
                <a:gd name="T41" fmla="*/ 73 h 134"/>
                <a:gd name="T42" fmla="*/ 59 w 158"/>
                <a:gd name="T43" fmla="*/ 80 h 134"/>
                <a:gd name="T44" fmla="*/ 64 w 158"/>
                <a:gd name="T45" fmla="*/ 81 h 134"/>
                <a:gd name="T46" fmla="*/ 70 w 158"/>
                <a:gd name="T47" fmla="*/ 79 h 134"/>
                <a:gd name="T48" fmla="*/ 77 w 158"/>
                <a:gd name="T49" fmla="*/ 76 h 134"/>
                <a:gd name="T50" fmla="*/ 83 w 158"/>
                <a:gd name="T51" fmla="*/ 71 h 134"/>
                <a:gd name="T52" fmla="*/ 85 w 158"/>
                <a:gd name="T53" fmla="*/ 67 h 134"/>
                <a:gd name="T54" fmla="*/ 94 w 158"/>
                <a:gd name="T55" fmla="*/ 0 h 134"/>
                <a:gd name="T56" fmla="*/ 27 w 158"/>
                <a:gd name="T57" fmla="*/ 5 h 1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158" h="134">
                  <a:moveTo>
                    <a:pt x="45" y="9"/>
                  </a:moveTo>
                  <a:lnTo>
                    <a:pt x="40" y="46"/>
                  </a:lnTo>
                  <a:lnTo>
                    <a:pt x="38" y="59"/>
                  </a:lnTo>
                  <a:lnTo>
                    <a:pt x="30" y="76"/>
                  </a:lnTo>
                  <a:lnTo>
                    <a:pt x="14" y="89"/>
                  </a:lnTo>
                  <a:lnTo>
                    <a:pt x="0" y="102"/>
                  </a:lnTo>
                  <a:lnTo>
                    <a:pt x="13" y="99"/>
                  </a:lnTo>
                  <a:lnTo>
                    <a:pt x="10" y="110"/>
                  </a:lnTo>
                  <a:lnTo>
                    <a:pt x="21" y="107"/>
                  </a:lnTo>
                  <a:lnTo>
                    <a:pt x="32" y="105"/>
                  </a:lnTo>
                  <a:lnTo>
                    <a:pt x="30" y="118"/>
                  </a:lnTo>
                  <a:lnTo>
                    <a:pt x="43" y="113"/>
                  </a:lnTo>
                  <a:lnTo>
                    <a:pt x="56" y="108"/>
                  </a:lnTo>
                  <a:lnTo>
                    <a:pt x="67" y="102"/>
                  </a:lnTo>
                  <a:lnTo>
                    <a:pt x="62" y="119"/>
                  </a:lnTo>
                  <a:lnTo>
                    <a:pt x="72" y="116"/>
                  </a:lnTo>
                  <a:lnTo>
                    <a:pt x="80" y="113"/>
                  </a:lnTo>
                  <a:lnTo>
                    <a:pt x="86" y="108"/>
                  </a:lnTo>
                  <a:lnTo>
                    <a:pt x="88" y="115"/>
                  </a:lnTo>
                  <a:lnTo>
                    <a:pt x="86" y="126"/>
                  </a:lnTo>
                  <a:lnTo>
                    <a:pt x="99" y="121"/>
                  </a:lnTo>
                  <a:lnTo>
                    <a:pt x="100" y="132"/>
                  </a:lnTo>
                  <a:lnTo>
                    <a:pt x="108" y="134"/>
                  </a:lnTo>
                  <a:lnTo>
                    <a:pt x="118" y="131"/>
                  </a:lnTo>
                  <a:lnTo>
                    <a:pt x="129" y="126"/>
                  </a:lnTo>
                  <a:lnTo>
                    <a:pt x="139" y="118"/>
                  </a:lnTo>
                  <a:lnTo>
                    <a:pt x="143" y="111"/>
                  </a:lnTo>
                  <a:lnTo>
                    <a:pt x="158" y="0"/>
                  </a:lnTo>
                  <a:lnTo>
                    <a:pt x="45" y="9"/>
                  </a:lnTo>
                  <a:close/>
                </a:path>
              </a:pathLst>
            </a:custGeom>
            <a:solidFill>
              <a:srgbClr val="5F3F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fr-FR" sz="2533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4" name="Freeform 17"/>
            <p:cNvSpPr>
              <a:spLocks/>
            </p:cNvSpPr>
            <p:nvPr/>
          </p:nvSpPr>
          <p:spPr bwMode="auto">
            <a:xfrm>
              <a:off x="5352" y="1920"/>
              <a:ext cx="295" cy="377"/>
            </a:xfrm>
            <a:custGeom>
              <a:avLst/>
              <a:gdLst>
                <a:gd name="T0" fmla="*/ 55 w 497"/>
                <a:gd name="T1" fmla="*/ 0 h 621"/>
                <a:gd name="T2" fmla="*/ 24 w 497"/>
                <a:gd name="T3" fmla="*/ 16 h 621"/>
                <a:gd name="T4" fmla="*/ 7 w 497"/>
                <a:gd name="T5" fmla="*/ 39 h 621"/>
                <a:gd name="T6" fmla="*/ 0 w 497"/>
                <a:gd name="T7" fmla="*/ 69 h 621"/>
                <a:gd name="T8" fmla="*/ 1 w 497"/>
                <a:gd name="T9" fmla="*/ 91 h 621"/>
                <a:gd name="T10" fmla="*/ 2 w 497"/>
                <a:gd name="T11" fmla="*/ 102 h 621"/>
                <a:gd name="T12" fmla="*/ 5 w 497"/>
                <a:gd name="T13" fmla="*/ 106 h 621"/>
                <a:gd name="T14" fmla="*/ 7 w 497"/>
                <a:gd name="T15" fmla="*/ 110 h 621"/>
                <a:gd name="T16" fmla="*/ 12 w 497"/>
                <a:gd name="T17" fmla="*/ 115 h 621"/>
                <a:gd name="T18" fmla="*/ 13 w 497"/>
                <a:gd name="T19" fmla="*/ 121 h 621"/>
                <a:gd name="T20" fmla="*/ 12 w 497"/>
                <a:gd name="T21" fmla="*/ 129 h 621"/>
                <a:gd name="T22" fmla="*/ 7 w 497"/>
                <a:gd name="T23" fmla="*/ 138 h 621"/>
                <a:gd name="T24" fmla="*/ 2 w 497"/>
                <a:gd name="T25" fmla="*/ 143 h 621"/>
                <a:gd name="T26" fmla="*/ 0 w 497"/>
                <a:gd name="T27" fmla="*/ 151 h 621"/>
                <a:gd name="T28" fmla="*/ 2 w 497"/>
                <a:gd name="T29" fmla="*/ 157 h 621"/>
                <a:gd name="T30" fmla="*/ 5 w 497"/>
                <a:gd name="T31" fmla="*/ 158 h 621"/>
                <a:gd name="T32" fmla="*/ 7 w 497"/>
                <a:gd name="T33" fmla="*/ 163 h 621"/>
                <a:gd name="T34" fmla="*/ 5 w 497"/>
                <a:gd name="T35" fmla="*/ 172 h 621"/>
                <a:gd name="T36" fmla="*/ 7 w 497"/>
                <a:gd name="T37" fmla="*/ 179 h 621"/>
                <a:gd name="T38" fmla="*/ 12 w 497"/>
                <a:gd name="T39" fmla="*/ 185 h 621"/>
                <a:gd name="T40" fmla="*/ 16 w 497"/>
                <a:gd name="T41" fmla="*/ 190 h 621"/>
                <a:gd name="T42" fmla="*/ 21 w 497"/>
                <a:gd name="T43" fmla="*/ 196 h 621"/>
                <a:gd name="T44" fmla="*/ 15 w 497"/>
                <a:gd name="T45" fmla="*/ 205 h 621"/>
                <a:gd name="T46" fmla="*/ 19 w 497"/>
                <a:gd name="T47" fmla="*/ 213 h 621"/>
                <a:gd name="T48" fmla="*/ 20 w 497"/>
                <a:gd name="T49" fmla="*/ 217 h 621"/>
                <a:gd name="T50" fmla="*/ 18 w 497"/>
                <a:gd name="T51" fmla="*/ 227 h 621"/>
                <a:gd name="T52" fmla="*/ 16 w 497"/>
                <a:gd name="T53" fmla="*/ 234 h 621"/>
                <a:gd name="T54" fmla="*/ 18 w 497"/>
                <a:gd name="T55" fmla="*/ 240 h 621"/>
                <a:gd name="T56" fmla="*/ 21 w 497"/>
                <a:gd name="T57" fmla="*/ 243 h 621"/>
                <a:gd name="T58" fmla="*/ 27 w 497"/>
                <a:gd name="T59" fmla="*/ 244 h 621"/>
                <a:gd name="T60" fmla="*/ 32 w 497"/>
                <a:gd name="T61" fmla="*/ 246 h 621"/>
                <a:gd name="T62" fmla="*/ 62 w 497"/>
                <a:gd name="T63" fmla="*/ 244 h 621"/>
                <a:gd name="T64" fmla="*/ 87 w 497"/>
                <a:gd name="T65" fmla="*/ 244 h 621"/>
                <a:gd name="T66" fmla="*/ 98 w 497"/>
                <a:gd name="T67" fmla="*/ 246 h 621"/>
                <a:gd name="T68" fmla="*/ 104 w 497"/>
                <a:gd name="T69" fmla="*/ 249 h 621"/>
                <a:gd name="T70" fmla="*/ 109 w 497"/>
                <a:gd name="T71" fmla="*/ 257 h 621"/>
                <a:gd name="T72" fmla="*/ 112 w 497"/>
                <a:gd name="T73" fmla="*/ 268 h 621"/>
                <a:gd name="T74" fmla="*/ 110 w 497"/>
                <a:gd name="T75" fmla="*/ 282 h 621"/>
                <a:gd name="T76" fmla="*/ 107 w 497"/>
                <a:gd name="T77" fmla="*/ 297 h 621"/>
                <a:gd name="T78" fmla="*/ 101 w 497"/>
                <a:gd name="T79" fmla="*/ 308 h 621"/>
                <a:gd name="T80" fmla="*/ 96 w 497"/>
                <a:gd name="T81" fmla="*/ 315 h 621"/>
                <a:gd name="T82" fmla="*/ 81 w 497"/>
                <a:gd name="T83" fmla="*/ 319 h 621"/>
                <a:gd name="T84" fmla="*/ 194 w 497"/>
                <a:gd name="T85" fmla="*/ 377 h 621"/>
                <a:gd name="T86" fmla="*/ 273 w 497"/>
                <a:gd name="T87" fmla="*/ 344 h 621"/>
                <a:gd name="T88" fmla="*/ 295 w 497"/>
                <a:gd name="T89" fmla="*/ 325 h 621"/>
                <a:gd name="T90" fmla="*/ 271 w 497"/>
                <a:gd name="T91" fmla="*/ 311 h 621"/>
                <a:gd name="T92" fmla="*/ 259 w 497"/>
                <a:gd name="T93" fmla="*/ 297 h 621"/>
                <a:gd name="T94" fmla="*/ 246 w 497"/>
                <a:gd name="T95" fmla="*/ 277 h 621"/>
                <a:gd name="T96" fmla="*/ 237 w 497"/>
                <a:gd name="T97" fmla="*/ 259 h 621"/>
                <a:gd name="T98" fmla="*/ 218 w 497"/>
                <a:gd name="T99" fmla="*/ 191 h 621"/>
                <a:gd name="T100" fmla="*/ 236 w 497"/>
                <a:gd name="T101" fmla="*/ 95 h 621"/>
                <a:gd name="T102" fmla="*/ 210 w 497"/>
                <a:gd name="T103" fmla="*/ 60 h 621"/>
                <a:gd name="T104" fmla="*/ 169 w 497"/>
                <a:gd name="T105" fmla="*/ 69 h 621"/>
                <a:gd name="T106" fmla="*/ 149 w 497"/>
                <a:gd name="T107" fmla="*/ 76 h 621"/>
                <a:gd name="T108" fmla="*/ 125 w 497"/>
                <a:gd name="T109" fmla="*/ 31 h 621"/>
                <a:gd name="T110" fmla="*/ 101 w 497"/>
                <a:gd name="T111" fmla="*/ 10 h 621"/>
                <a:gd name="T112" fmla="*/ 55 w 497"/>
                <a:gd name="T113" fmla="*/ 0 h 62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497" h="621">
                  <a:moveTo>
                    <a:pt x="92" y="0"/>
                  </a:moveTo>
                  <a:lnTo>
                    <a:pt x="41" y="27"/>
                  </a:lnTo>
                  <a:lnTo>
                    <a:pt x="11" y="65"/>
                  </a:lnTo>
                  <a:lnTo>
                    <a:pt x="0" y="113"/>
                  </a:lnTo>
                  <a:lnTo>
                    <a:pt x="1" y="150"/>
                  </a:lnTo>
                  <a:lnTo>
                    <a:pt x="4" y="168"/>
                  </a:lnTo>
                  <a:lnTo>
                    <a:pt x="8" y="174"/>
                  </a:lnTo>
                  <a:lnTo>
                    <a:pt x="12" y="182"/>
                  </a:lnTo>
                  <a:lnTo>
                    <a:pt x="20" y="190"/>
                  </a:lnTo>
                  <a:lnTo>
                    <a:pt x="22" y="200"/>
                  </a:lnTo>
                  <a:lnTo>
                    <a:pt x="20" y="212"/>
                  </a:lnTo>
                  <a:lnTo>
                    <a:pt x="11" y="227"/>
                  </a:lnTo>
                  <a:lnTo>
                    <a:pt x="3" y="236"/>
                  </a:lnTo>
                  <a:lnTo>
                    <a:pt x="0" y="249"/>
                  </a:lnTo>
                  <a:lnTo>
                    <a:pt x="3" y="259"/>
                  </a:lnTo>
                  <a:lnTo>
                    <a:pt x="8" y="260"/>
                  </a:lnTo>
                  <a:lnTo>
                    <a:pt x="11" y="268"/>
                  </a:lnTo>
                  <a:lnTo>
                    <a:pt x="8" y="283"/>
                  </a:lnTo>
                  <a:lnTo>
                    <a:pt x="11" y="295"/>
                  </a:lnTo>
                  <a:lnTo>
                    <a:pt x="20" y="305"/>
                  </a:lnTo>
                  <a:lnTo>
                    <a:pt x="27" y="313"/>
                  </a:lnTo>
                  <a:lnTo>
                    <a:pt x="36" y="323"/>
                  </a:lnTo>
                  <a:lnTo>
                    <a:pt x="25" y="337"/>
                  </a:lnTo>
                  <a:lnTo>
                    <a:pt x="32" y="351"/>
                  </a:lnTo>
                  <a:lnTo>
                    <a:pt x="33" y="358"/>
                  </a:lnTo>
                  <a:lnTo>
                    <a:pt x="30" y="374"/>
                  </a:lnTo>
                  <a:lnTo>
                    <a:pt x="27" y="386"/>
                  </a:lnTo>
                  <a:lnTo>
                    <a:pt x="30" y="396"/>
                  </a:lnTo>
                  <a:lnTo>
                    <a:pt x="35" y="401"/>
                  </a:lnTo>
                  <a:lnTo>
                    <a:pt x="46" y="402"/>
                  </a:lnTo>
                  <a:lnTo>
                    <a:pt x="54" y="406"/>
                  </a:lnTo>
                  <a:lnTo>
                    <a:pt x="105" y="402"/>
                  </a:lnTo>
                  <a:lnTo>
                    <a:pt x="146" y="402"/>
                  </a:lnTo>
                  <a:lnTo>
                    <a:pt x="165" y="406"/>
                  </a:lnTo>
                  <a:lnTo>
                    <a:pt x="176" y="410"/>
                  </a:lnTo>
                  <a:lnTo>
                    <a:pt x="184" y="423"/>
                  </a:lnTo>
                  <a:lnTo>
                    <a:pt x="188" y="441"/>
                  </a:lnTo>
                  <a:lnTo>
                    <a:pt x="186" y="465"/>
                  </a:lnTo>
                  <a:lnTo>
                    <a:pt x="180" y="490"/>
                  </a:lnTo>
                  <a:lnTo>
                    <a:pt x="170" y="508"/>
                  </a:lnTo>
                  <a:lnTo>
                    <a:pt x="162" y="519"/>
                  </a:lnTo>
                  <a:lnTo>
                    <a:pt x="137" y="525"/>
                  </a:lnTo>
                  <a:lnTo>
                    <a:pt x="326" y="621"/>
                  </a:lnTo>
                  <a:lnTo>
                    <a:pt x="460" y="567"/>
                  </a:lnTo>
                  <a:lnTo>
                    <a:pt x="497" y="535"/>
                  </a:lnTo>
                  <a:lnTo>
                    <a:pt x="457" y="513"/>
                  </a:lnTo>
                  <a:lnTo>
                    <a:pt x="436" y="489"/>
                  </a:lnTo>
                  <a:lnTo>
                    <a:pt x="415" y="457"/>
                  </a:lnTo>
                  <a:lnTo>
                    <a:pt x="399" y="426"/>
                  </a:lnTo>
                  <a:lnTo>
                    <a:pt x="368" y="315"/>
                  </a:lnTo>
                  <a:lnTo>
                    <a:pt x="398" y="156"/>
                  </a:lnTo>
                  <a:lnTo>
                    <a:pt x="353" y="99"/>
                  </a:lnTo>
                  <a:lnTo>
                    <a:pt x="285" y="113"/>
                  </a:lnTo>
                  <a:lnTo>
                    <a:pt x="251" y="126"/>
                  </a:lnTo>
                  <a:lnTo>
                    <a:pt x="210" y="51"/>
                  </a:lnTo>
                  <a:lnTo>
                    <a:pt x="170" y="17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FFB4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fr-FR" sz="2533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5" name="Freeform 18"/>
            <p:cNvSpPr>
              <a:spLocks/>
            </p:cNvSpPr>
            <p:nvPr/>
          </p:nvSpPr>
          <p:spPr bwMode="auto">
            <a:xfrm>
              <a:off x="5459" y="2075"/>
              <a:ext cx="94" cy="85"/>
            </a:xfrm>
            <a:custGeom>
              <a:avLst/>
              <a:gdLst>
                <a:gd name="T0" fmla="*/ 0 w 159"/>
                <a:gd name="T1" fmla="*/ 85 h 141"/>
                <a:gd name="T2" fmla="*/ 11 w 159"/>
                <a:gd name="T3" fmla="*/ 81 h 141"/>
                <a:gd name="T4" fmla="*/ 22 w 159"/>
                <a:gd name="T5" fmla="*/ 78 h 141"/>
                <a:gd name="T6" fmla="*/ 30 w 159"/>
                <a:gd name="T7" fmla="*/ 74 h 141"/>
                <a:gd name="T8" fmla="*/ 37 w 159"/>
                <a:gd name="T9" fmla="*/ 65 h 141"/>
                <a:gd name="T10" fmla="*/ 44 w 159"/>
                <a:gd name="T11" fmla="*/ 54 h 141"/>
                <a:gd name="T12" fmla="*/ 51 w 159"/>
                <a:gd name="T13" fmla="*/ 43 h 141"/>
                <a:gd name="T14" fmla="*/ 56 w 159"/>
                <a:gd name="T15" fmla="*/ 34 h 141"/>
                <a:gd name="T16" fmla="*/ 54 w 159"/>
                <a:gd name="T17" fmla="*/ 27 h 141"/>
                <a:gd name="T18" fmla="*/ 53 w 159"/>
                <a:gd name="T19" fmla="*/ 17 h 141"/>
                <a:gd name="T20" fmla="*/ 53 w 159"/>
                <a:gd name="T21" fmla="*/ 8 h 141"/>
                <a:gd name="T22" fmla="*/ 76 w 159"/>
                <a:gd name="T23" fmla="*/ 19 h 141"/>
                <a:gd name="T24" fmla="*/ 89 w 159"/>
                <a:gd name="T25" fmla="*/ 6 h 141"/>
                <a:gd name="T26" fmla="*/ 94 w 159"/>
                <a:gd name="T27" fmla="*/ 0 h 141"/>
                <a:gd name="T28" fmla="*/ 92 w 159"/>
                <a:gd name="T29" fmla="*/ 14 h 141"/>
                <a:gd name="T30" fmla="*/ 88 w 159"/>
                <a:gd name="T31" fmla="*/ 24 h 141"/>
                <a:gd name="T32" fmla="*/ 81 w 159"/>
                <a:gd name="T33" fmla="*/ 31 h 141"/>
                <a:gd name="T34" fmla="*/ 70 w 159"/>
                <a:gd name="T35" fmla="*/ 34 h 141"/>
                <a:gd name="T36" fmla="*/ 65 w 159"/>
                <a:gd name="T37" fmla="*/ 48 h 141"/>
                <a:gd name="T38" fmla="*/ 60 w 159"/>
                <a:gd name="T39" fmla="*/ 58 h 141"/>
                <a:gd name="T40" fmla="*/ 53 w 159"/>
                <a:gd name="T41" fmla="*/ 67 h 141"/>
                <a:gd name="T42" fmla="*/ 45 w 159"/>
                <a:gd name="T43" fmla="*/ 74 h 141"/>
                <a:gd name="T44" fmla="*/ 32 w 159"/>
                <a:gd name="T45" fmla="*/ 79 h 141"/>
                <a:gd name="T46" fmla="*/ 17 w 159"/>
                <a:gd name="T47" fmla="*/ 83 h 141"/>
                <a:gd name="T48" fmla="*/ 0 w 159"/>
                <a:gd name="T49" fmla="*/ 85 h 14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59" h="141">
                  <a:moveTo>
                    <a:pt x="0" y="141"/>
                  </a:moveTo>
                  <a:lnTo>
                    <a:pt x="19" y="135"/>
                  </a:lnTo>
                  <a:lnTo>
                    <a:pt x="38" y="130"/>
                  </a:lnTo>
                  <a:lnTo>
                    <a:pt x="51" y="122"/>
                  </a:lnTo>
                  <a:lnTo>
                    <a:pt x="63" y="108"/>
                  </a:lnTo>
                  <a:lnTo>
                    <a:pt x="74" y="90"/>
                  </a:lnTo>
                  <a:lnTo>
                    <a:pt x="86" y="72"/>
                  </a:lnTo>
                  <a:lnTo>
                    <a:pt x="94" y="56"/>
                  </a:lnTo>
                  <a:lnTo>
                    <a:pt x="92" y="44"/>
                  </a:lnTo>
                  <a:lnTo>
                    <a:pt x="89" y="28"/>
                  </a:lnTo>
                  <a:lnTo>
                    <a:pt x="89" y="13"/>
                  </a:lnTo>
                  <a:lnTo>
                    <a:pt x="129" y="32"/>
                  </a:lnTo>
                  <a:lnTo>
                    <a:pt x="151" y="10"/>
                  </a:lnTo>
                  <a:lnTo>
                    <a:pt x="159" y="0"/>
                  </a:lnTo>
                  <a:lnTo>
                    <a:pt x="156" y="24"/>
                  </a:lnTo>
                  <a:lnTo>
                    <a:pt x="149" y="40"/>
                  </a:lnTo>
                  <a:lnTo>
                    <a:pt x="137" y="52"/>
                  </a:lnTo>
                  <a:lnTo>
                    <a:pt x="119" y="56"/>
                  </a:lnTo>
                  <a:lnTo>
                    <a:pt x="110" y="79"/>
                  </a:lnTo>
                  <a:lnTo>
                    <a:pt x="102" y="96"/>
                  </a:lnTo>
                  <a:lnTo>
                    <a:pt x="90" y="111"/>
                  </a:lnTo>
                  <a:lnTo>
                    <a:pt x="76" y="122"/>
                  </a:lnTo>
                  <a:lnTo>
                    <a:pt x="54" y="131"/>
                  </a:lnTo>
                  <a:lnTo>
                    <a:pt x="28" y="138"/>
                  </a:lnTo>
                  <a:lnTo>
                    <a:pt x="0" y="141"/>
                  </a:lnTo>
                  <a:close/>
                </a:path>
              </a:pathLst>
            </a:custGeom>
            <a:solidFill>
              <a:srgbClr val="FF7F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fr-FR" sz="2533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6" name="Freeform 19"/>
            <p:cNvSpPr>
              <a:spLocks/>
            </p:cNvSpPr>
            <p:nvPr/>
          </p:nvSpPr>
          <p:spPr bwMode="auto">
            <a:xfrm>
              <a:off x="5521" y="2174"/>
              <a:ext cx="33" cy="99"/>
            </a:xfrm>
            <a:custGeom>
              <a:avLst/>
              <a:gdLst>
                <a:gd name="T0" fmla="*/ 0 w 55"/>
                <a:gd name="T1" fmla="*/ 94 h 163"/>
                <a:gd name="T2" fmla="*/ 7 w 55"/>
                <a:gd name="T3" fmla="*/ 77 h 163"/>
                <a:gd name="T4" fmla="*/ 12 w 55"/>
                <a:gd name="T5" fmla="*/ 60 h 163"/>
                <a:gd name="T6" fmla="*/ 15 w 55"/>
                <a:gd name="T7" fmla="*/ 46 h 163"/>
                <a:gd name="T8" fmla="*/ 19 w 55"/>
                <a:gd name="T9" fmla="*/ 29 h 163"/>
                <a:gd name="T10" fmla="*/ 22 w 55"/>
                <a:gd name="T11" fmla="*/ 0 h 163"/>
                <a:gd name="T12" fmla="*/ 31 w 55"/>
                <a:gd name="T13" fmla="*/ 21 h 163"/>
                <a:gd name="T14" fmla="*/ 26 w 55"/>
                <a:gd name="T15" fmla="*/ 41 h 163"/>
                <a:gd name="T16" fmla="*/ 25 w 55"/>
                <a:gd name="T17" fmla="*/ 63 h 163"/>
                <a:gd name="T18" fmla="*/ 26 w 55"/>
                <a:gd name="T19" fmla="*/ 81 h 163"/>
                <a:gd name="T20" fmla="*/ 33 w 55"/>
                <a:gd name="T21" fmla="*/ 99 h 163"/>
                <a:gd name="T22" fmla="*/ 0 w 55"/>
                <a:gd name="T23" fmla="*/ 94 h 16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55" h="163">
                  <a:moveTo>
                    <a:pt x="0" y="155"/>
                  </a:moveTo>
                  <a:lnTo>
                    <a:pt x="12" y="127"/>
                  </a:lnTo>
                  <a:lnTo>
                    <a:pt x="20" y="99"/>
                  </a:lnTo>
                  <a:lnTo>
                    <a:pt x="25" y="76"/>
                  </a:lnTo>
                  <a:lnTo>
                    <a:pt x="32" y="47"/>
                  </a:lnTo>
                  <a:lnTo>
                    <a:pt x="36" y="0"/>
                  </a:lnTo>
                  <a:lnTo>
                    <a:pt x="51" y="34"/>
                  </a:lnTo>
                  <a:lnTo>
                    <a:pt x="44" y="68"/>
                  </a:lnTo>
                  <a:lnTo>
                    <a:pt x="41" y="103"/>
                  </a:lnTo>
                  <a:lnTo>
                    <a:pt x="44" y="133"/>
                  </a:lnTo>
                  <a:lnTo>
                    <a:pt x="55" y="163"/>
                  </a:lnTo>
                  <a:lnTo>
                    <a:pt x="0" y="155"/>
                  </a:lnTo>
                  <a:close/>
                </a:path>
              </a:pathLst>
            </a:custGeom>
            <a:solidFill>
              <a:srgbClr val="FF7F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fr-FR" sz="2533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7" name="Freeform 20"/>
            <p:cNvSpPr>
              <a:spLocks/>
            </p:cNvSpPr>
            <p:nvPr/>
          </p:nvSpPr>
          <p:spPr bwMode="auto">
            <a:xfrm>
              <a:off x="5376" y="1940"/>
              <a:ext cx="180" cy="225"/>
            </a:xfrm>
            <a:custGeom>
              <a:avLst/>
              <a:gdLst>
                <a:gd name="T0" fmla="*/ 62 w 303"/>
                <a:gd name="T1" fmla="*/ 0 h 371"/>
                <a:gd name="T2" fmla="*/ 45 w 303"/>
                <a:gd name="T3" fmla="*/ 13 h 371"/>
                <a:gd name="T4" fmla="*/ 38 w 303"/>
                <a:gd name="T5" fmla="*/ 24 h 371"/>
                <a:gd name="T6" fmla="*/ 56 w 303"/>
                <a:gd name="T7" fmla="*/ 24 h 371"/>
                <a:gd name="T8" fmla="*/ 67 w 303"/>
                <a:gd name="T9" fmla="*/ 29 h 371"/>
                <a:gd name="T10" fmla="*/ 72 w 303"/>
                <a:gd name="T11" fmla="*/ 42 h 371"/>
                <a:gd name="T12" fmla="*/ 62 w 303"/>
                <a:gd name="T13" fmla="*/ 50 h 371"/>
                <a:gd name="T14" fmla="*/ 59 w 303"/>
                <a:gd name="T15" fmla="*/ 63 h 371"/>
                <a:gd name="T16" fmla="*/ 68 w 303"/>
                <a:gd name="T17" fmla="*/ 75 h 371"/>
                <a:gd name="T18" fmla="*/ 73 w 303"/>
                <a:gd name="T19" fmla="*/ 87 h 371"/>
                <a:gd name="T20" fmla="*/ 77 w 303"/>
                <a:gd name="T21" fmla="*/ 96 h 371"/>
                <a:gd name="T22" fmla="*/ 70 w 303"/>
                <a:gd name="T23" fmla="*/ 102 h 371"/>
                <a:gd name="T24" fmla="*/ 65 w 303"/>
                <a:gd name="T25" fmla="*/ 111 h 371"/>
                <a:gd name="T26" fmla="*/ 52 w 303"/>
                <a:gd name="T27" fmla="*/ 121 h 371"/>
                <a:gd name="T28" fmla="*/ 43 w 303"/>
                <a:gd name="T29" fmla="*/ 126 h 371"/>
                <a:gd name="T30" fmla="*/ 37 w 303"/>
                <a:gd name="T31" fmla="*/ 134 h 371"/>
                <a:gd name="T32" fmla="*/ 35 w 303"/>
                <a:gd name="T33" fmla="*/ 143 h 371"/>
                <a:gd name="T34" fmla="*/ 35 w 303"/>
                <a:gd name="T35" fmla="*/ 153 h 371"/>
                <a:gd name="T36" fmla="*/ 39 w 303"/>
                <a:gd name="T37" fmla="*/ 163 h 371"/>
                <a:gd name="T38" fmla="*/ 45 w 303"/>
                <a:gd name="T39" fmla="*/ 169 h 371"/>
                <a:gd name="T40" fmla="*/ 51 w 303"/>
                <a:gd name="T41" fmla="*/ 173 h 371"/>
                <a:gd name="T42" fmla="*/ 61 w 303"/>
                <a:gd name="T43" fmla="*/ 176 h 371"/>
                <a:gd name="T44" fmla="*/ 67 w 303"/>
                <a:gd name="T45" fmla="*/ 183 h 371"/>
                <a:gd name="T46" fmla="*/ 69 w 303"/>
                <a:gd name="T47" fmla="*/ 188 h 371"/>
                <a:gd name="T48" fmla="*/ 68 w 303"/>
                <a:gd name="T49" fmla="*/ 197 h 371"/>
                <a:gd name="T50" fmla="*/ 64 w 303"/>
                <a:gd name="T51" fmla="*/ 204 h 371"/>
                <a:gd name="T52" fmla="*/ 57 w 303"/>
                <a:gd name="T53" fmla="*/ 207 h 371"/>
                <a:gd name="T54" fmla="*/ 48 w 303"/>
                <a:gd name="T55" fmla="*/ 209 h 371"/>
                <a:gd name="T56" fmla="*/ 38 w 303"/>
                <a:gd name="T57" fmla="*/ 213 h 371"/>
                <a:gd name="T58" fmla="*/ 29 w 303"/>
                <a:gd name="T59" fmla="*/ 217 h 371"/>
                <a:gd name="T60" fmla="*/ 19 w 303"/>
                <a:gd name="T61" fmla="*/ 220 h 371"/>
                <a:gd name="T62" fmla="*/ 10 w 303"/>
                <a:gd name="T63" fmla="*/ 223 h 371"/>
                <a:gd name="T64" fmla="*/ 0 w 303"/>
                <a:gd name="T65" fmla="*/ 224 h 371"/>
                <a:gd name="T66" fmla="*/ 7 w 303"/>
                <a:gd name="T67" fmla="*/ 225 h 371"/>
                <a:gd name="T68" fmla="*/ 18 w 303"/>
                <a:gd name="T69" fmla="*/ 224 h 371"/>
                <a:gd name="T70" fmla="*/ 35 w 303"/>
                <a:gd name="T71" fmla="*/ 224 h 371"/>
                <a:gd name="T72" fmla="*/ 48 w 303"/>
                <a:gd name="T73" fmla="*/ 224 h 371"/>
                <a:gd name="T74" fmla="*/ 59 w 303"/>
                <a:gd name="T75" fmla="*/ 223 h 371"/>
                <a:gd name="T76" fmla="*/ 75 w 303"/>
                <a:gd name="T77" fmla="*/ 221 h 371"/>
                <a:gd name="T78" fmla="*/ 89 w 303"/>
                <a:gd name="T79" fmla="*/ 218 h 371"/>
                <a:gd name="T80" fmla="*/ 101 w 303"/>
                <a:gd name="T81" fmla="*/ 214 h 371"/>
                <a:gd name="T82" fmla="*/ 112 w 303"/>
                <a:gd name="T83" fmla="*/ 209 h 371"/>
                <a:gd name="T84" fmla="*/ 119 w 303"/>
                <a:gd name="T85" fmla="*/ 203 h 371"/>
                <a:gd name="T86" fmla="*/ 127 w 303"/>
                <a:gd name="T87" fmla="*/ 191 h 371"/>
                <a:gd name="T88" fmla="*/ 141 w 303"/>
                <a:gd name="T89" fmla="*/ 164 h 371"/>
                <a:gd name="T90" fmla="*/ 155 w 303"/>
                <a:gd name="T91" fmla="*/ 135 h 371"/>
                <a:gd name="T92" fmla="*/ 180 w 303"/>
                <a:gd name="T93" fmla="*/ 78 h 371"/>
                <a:gd name="T94" fmla="*/ 166 w 303"/>
                <a:gd name="T95" fmla="*/ 60 h 371"/>
                <a:gd name="T96" fmla="*/ 131 w 303"/>
                <a:gd name="T97" fmla="*/ 75 h 371"/>
                <a:gd name="T98" fmla="*/ 113 w 303"/>
                <a:gd name="T99" fmla="*/ 47 h 371"/>
                <a:gd name="T100" fmla="*/ 101 w 303"/>
                <a:gd name="T101" fmla="*/ 11 h 371"/>
                <a:gd name="T102" fmla="*/ 62 w 303"/>
                <a:gd name="T103" fmla="*/ 0 h 371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303" h="371">
                  <a:moveTo>
                    <a:pt x="105" y="0"/>
                  </a:moveTo>
                  <a:lnTo>
                    <a:pt x="75" y="21"/>
                  </a:lnTo>
                  <a:lnTo>
                    <a:pt x="64" y="39"/>
                  </a:lnTo>
                  <a:lnTo>
                    <a:pt x="94" y="39"/>
                  </a:lnTo>
                  <a:lnTo>
                    <a:pt x="112" y="48"/>
                  </a:lnTo>
                  <a:lnTo>
                    <a:pt x="121" y="69"/>
                  </a:lnTo>
                  <a:lnTo>
                    <a:pt x="105" y="83"/>
                  </a:lnTo>
                  <a:lnTo>
                    <a:pt x="99" y="104"/>
                  </a:lnTo>
                  <a:lnTo>
                    <a:pt x="115" y="123"/>
                  </a:lnTo>
                  <a:lnTo>
                    <a:pt x="123" y="144"/>
                  </a:lnTo>
                  <a:lnTo>
                    <a:pt x="129" y="159"/>
                  </a:lnTo>
                  <a:lnTo>
                    <a:pt x="118" y="168"/>
                  </a:lnTo>
                  <a:lnTo>
                    <a:pt x="110" y="183"/>
                  </a:lnTo>
                  <a:lnTo>
                    <a:pt x="88" y="199"/>
                  </a:lnTo>
                  <a:lnTo>
                    <a:pt x="73" y="207"/>
                  </a:lnTo>
                  <a:lnTo>
                    <a:pt x="62" y="221"/>
                  </a:lnTo>
                  <a:lnTo>
                    <a:pt x="59" y="235"/>
                  </a:lnTo>
                  <a:lnTo>
                    <a:pt x="59" y="253"/>
                  </a:lnTo>
                  <a:lnTo>
                    <a:pt x="65" y="269"/>
                  </a:lnTo>
                  <a:lnTo>
                    <a:pt x="75" y="278"/>
                  </a:lnTo>
                  <a:lnTo>
                    <a:pt x="86" y="285"/>
                  </a:lnTo>
                  <a:lnTo>
                    <a:pt x="102" y="291"/>
                  </a:lnTo>
                  <a:lnTo>
                    <a:pt x="112" y="301"/>
                  </a:lnTo>
                  <a:lnTo>
                    <a:pt x="116" y="310"/>
                  </a:lnTo>
                  <a:lnTo>
                    <a:pt x="115" y="325"/>
                  </a:lnTo>
                  <a:lnTo>
                    <a:pt x="108" y="336"/>
                  </a:lnTo>
                  <a:lnTo>
                    <a:pt x="96" y="342"/>
                  </a:lnTo>
                  <a:lnTo>
                    <a:pt x="80" y="345"/>
                  </a:lnTo>
                  <a:lnTo>
                    <a:pt x="64" y="352"/>
                  </a:lnTo>
                  <a:lnTo>
                    <a:pt x="49" y="357"/>
                  </a:lnTo>
                  <a:lnTo>
                    <a:pt x="32" y="363"/>
                  </a:lnTo>
                  <a:lnTo>
                    <a:pt x="16" y="368"/>
                  </a:lnTo>
                  <a:lnTo>
                    <a:pt x="0" y="369"/>
                  </a:lnTo>
                  <a:lnTo>
                    <a:pt x="11" y="371"/>
                  </a:lnTo>
                  <a:lnTo>
                    <a:pt x="30" y="369"/>
                  </a:lnTo>
                  <a:lnTo>
                    <a:pt x="59" y="369"/>
                  </a:lnTo>
                  <a:lnTo>
                    <a:pt x="80" y="369"/>
                  </a:lnTo>
                  <a:lnTo>
                    <a:pt x="100" y="368"/>
                  </a:lnTo>
                  <a:lnTo>
                    <a:pt x="126" y="365"/>
                  </a:lnTo>
                  <a:lnTo>
                    <a:pt x="150" y="360"/>
                  </a:lnTo>
                  <a:lnTo>
                    <a:pt x="170" y="353"/>
                  </a:lnTo>
                  <a:lnTo>
                    <a:pt x="188" y="344"/>
                  </a:lnTo>
                  <a:lnTo>
                    <a:pt x="201" y="334"/>
                  </a:lnTo>
                  <a:lnTo>
                    <a:pt x="213" y="315"/>
                  </a:lnTo>
                  <a:lnTo>
                    <a:pt x="237" y="270"/>
                  </a:lnTo>
                  <a:lnTo>
                    <a:pt x="261" y="222"/>
                  </a:lnTo>
                  <a:lnTo>
                    <a:pt x="303" y="128"/>
                  </a:lnTo>
                  <a:lnTo>
                    <a:pt x="279" y="99"/>
                  </a:lnTo>
                  <a:lnTo>
                    <a:pt x="221" y="123"/>
                  </a:lnTo>
                  <a:lnTo>
                    <a:pt x="190" y="77"/>
                  </a:lnTo>
                  <a:lnTo>
                    <a:pt x="170" y="18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rgbClr val="FFA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fr-FR" sz="2533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8" name="Freeform 21"/>
            <p:cNvSpPr>
              <a:spLocks/>
            </p:cNvSpPr>
            <p:nvPr/>
          </p:nvSpPr>
          <p:spPr bwMode="auto">
            <a:xfrm>
              <a:off x="5368" y="2011"/>
              <a:ext cx="88" cy="71"/>
            </a:xfrm>
            <a:custGeom>
              <a:avLst/>
              <a:gdLst>
                <a:gd name="T0" fmla="*/ 54 w 149"/>
                <a:gd name="T1" fmla="*/ 0 h 117"/>
                <a:gd name="T2" fmla="*/ 51 w 149"/>
                <a:gd name="T3" fmla="*/ 1 h 117"/>
                <a:gd name="T4" fmla="*/ 44 w 149"/>
                <a:gd name="T5" fmla="*/ 3 h 117"/>
                <a:gd name="T6" fmla="*/ 37 w 149"/>
                <a:gd name="T7" fmla="*/ 4 h 117"/>
                <a:gd name="T8" fmla="*/ 24 w 149"/>
                <a:gd name="T9" fmla="*/ 6 h 117"/>
                <a:gd name="T10" fmla="*/ 15 w 149"/>
                <a:gd name="T11" fmla="*/ 6 h 117"/>
                <a:gd name="T12" fmla="*/ 16 w 149"/>
                <a:gd name="T13" fmla="*/ 15 h 117"/>
                <a:gd name="T14" fmla="*/ 14 w 149"/>
                <a:gd name="T15" fmla="*/ 23 h 117"/>
                <a:gd name="T16" fmla="*/ 10 w 149"/>
                <a:gd name="T17" fmla="*/ 30 h 117"/>
                <a:gd name="T18" fmla="*/ 6 w 149"/>
                <a:gd name="T19" fmla="*/ 37 h 117"/>
                <a:gd name="T20" fmla="*/ 0 w 149"/>
                <a:gd name="T21" fmla="*/ 47 h 117"/>
                <a:gd name="T22" fmla="*/ 0 w 149"/>
                <a:gd name="T23" fmla="*/ 55 h 117"/>
                <a:gd name="T24" fmla="*/ 5 w 149"/>
                <a:gd name="T25" fmla="*/ 53 h 117"/>
                <a:gd name="T26" fmla="*/ 12 w 149"/>
                <a:gd name="T27" fmla="*/ 55 h 117"/>
                <a:gd name="T28" fmla="*/ 16 w 149"/>
                <a:gd name="T29" fmla="*/ 58 h 117"/>
                <a:gd name="T30" fmla="*/ 18 w 149"/>
                <a:gd name="T31" fmla="*/ 63 h 117"/>
                <a:gd name="T32" fmla="*/ 15 w 149"/>
                <a:gd name="T33" fmla="*/ 68 h 117"/>
                <a:gd name="T34" fmla="*/ 8 w 149"/>
                <a:gd name="T35" fmla="*/ 70 h 117"/>
                <a:gd name="T36" fmla="*/ 14 w 149"/>
                <a:gd name="T37" fmla="*/ 71 h 117"/>
                <a:gd name="T38" fmla="*/ 19 w 149"/>
                <a:gd name="T39" fmla="*/ 69 h 117"/>
                <a:gd name="T40" fmla="*/ 22 w 149"/>
                <a:gd name="T41" fmla="*/ 66 h 117"/>
                <a:gd name="T42" fmla="*/ 22 w 149"/>
                <a:gd name="T43" fmla="*/ 59 h 117"/>
                <a:gd name="T44" fmla="*/ 19 w 149"/>
                <a:gd name="T45" fmla="*/ 55 h 117"/>
                <a:gd name="T46" fmla="*/ 15 w 149"/>
                <a:gd name="T47" fmla="*/ 50 h 117"/>
                <a:gd name="T48" fmla="*/ 10 w 149"/>
                <a:gd name="T49" fmla="*/ 50 h 117"/>
                <a:gd name="T50" fmla="*/ 18 w 149"/>
                <a:gd name="T51" fmla="*/ 38 h 117"/>
                <a:gd name="T52" fmla="*/ 22 w 149"/>
                <a:gd name="T53" fmla="*/ 29 h 117"/>
                <a:gd name="T54" fmla="*/ 35 w 149"/>
                <a:gd name="T55" fmla="*/ 31 h 117"/>
                <a:gd name="T56" fmla="*/ 46 w 149"/>
                <a:gd name="T57" fmla="*/ 31 h 117"/>
                <a:gd name="T58" fmla="*/ 59 w 149"/>
                <a:gd name="T59" fmla="*/ 29 h 117"/>
                <a:gd name="T60" fmla="*/ 67 w 149"/>
                <a:gd name="T61" fmla="*/ 25 h 117"/>
                <a:gd name="T62" fmla="*/ 73 w 149"/>
                <a:gd name="T63" fmla="*/ 19 h 117"/>
                <a:gd name="T64" fmla="*/ 81 w 149"/>
                <a:gd name="T65" fmla="*/ 16 h 117"/>
                <a:gd name="T66" fmla="*/ 88 w 149"/>
                <a:gd name="T67" fmla="*/ 13 h 117"/>
                <a:gd name="T68" fmla="*/ 70 w 149"/>
                <a:gd name="T69" fmla="*/ 4 h 117"/>
                <a:gd name="T70" fmla="*/ 54 w 149"/>
                <a:gd name="T71" fmla="*/ 0 h 11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49" h="117">
                  <a:moveTo>
                    <a:pt x="92" y="0"/>
                  </a:moveTo>
                  <a:lnTo>
                    <a:pt x="86" y="2"/>
                  </a:lnTo>
                  <a:lnTo>
                    <a:pt x="75" y="5"/>
                  </a:lnTo>
                  <a:lnTo>
                    <a:pt x="62" y="6"/>
                  </a:lnTo>
                  <a:lnTo>
                    <a:pt x="40" y="10"/>
                  </a:lnTo>
                  <a:lnTo>
                    <a:pt x="25" y="10"/>
                  </a:lnTo>
                  <a:lnTo>
                    <a:pt x="27" y="24"/>
                  </a:lnTo>
                  <a:lnTo>
                    <a:pt x="24" y="38"/>
                  </a:lnTo>
                  <a:lnTo>
                    <a:pt x="17" y="50"/>
                  </a:lnTo>
                  <a:lnTo>
                    <a:pt x="11" y="61"/>
                  </a:lnTo>
                  <a:lnTo>
                    <a:pt x="0" y="78"/>
                  </a:lnTo>
                  <a:lnTo>
                    <a:pt x="0" y="90"/>
                  </a:lnTo>
                  <a:lnTo>
                    <a:pt x="9" y="88"/>
                  </a:lnTo>
                  <a:lnTo>
                    <a:pt x="20" y="91"/>
                  </a:lnTo>
                  <a:lnTo>
                    <a:pt x="27" y="96"/>
                  </a:lnTo>
                  <a:lnTo>
                    <a:pt x="30" y="104"/>
                  </a:lnTo>
                  <a:lnTo>
                    <a:pt x="25" y="112"/>
                  </a:lnTo>
                  <a:lnTo>
                    <a:pt x="14" y="115"/>
                  </a:lnTo>
                  <a:lnTo>
                    <a:pt x="24" y="117"/>
                  </a:lnTo>
                  <a:lnTo>
                    <a:pt x="32" y="113"/>
                  </a:lnTo>
                  <a:lnTo>
                    <a:pt x="38" y="109"/>
                  </a:lnTo>
                  <a:lnTo>
                    <a:pt x="38" y="97"/>
                  </a:lnTo>
                  <a:lnTo>
                    <a:pt x="33" y="90"/>
                  </a:lnTo>
                  <a:lnTo>
                    <a:pt x="25" y="82"/>
                  </a:lnTo>
                  <a:lnTo>
                    <a:pt x="17" y="82"/>
                  </a:lnTo>
                  <a:lnTo>
                    <a:pt x="30" y="62"/>
                  </a:lnTo>
                  <a:lnTo>
                    <a:pt x="38" y="48"/>
                  </a:lnTo>
                  <a:lnTo>
                    <a:pt x="60" y="51"/>
                  </a:lnTo>
                  <a:lnTo>
                    <a:pt x="78" y="51"/>
                  </a:lnTo>
                  <a:lnTo>
                    <a:pt x="100" y="48"/>
                  </a:lnTo>
                  <a:lnTo>
                    <a:pt x="113" y="42"/>
                  </a:lnTo>
                  <a:lnTo>
                    <a:pt x="124" y="32"/>
                  </a:lnTo>
                  <a:lnTo>
                    <a:pt x="137" y="26"/>
                  </a:lnTo>
                  <a:lnTo>
                    <a:pt x="149" y="21"/>
                  </a:lnTo>
                  <a:lnTo>
                    <a:pt x="118" y="6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FFA2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fr-FR" sz="2533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auto">
            <a:xfrm>
              <a:off x="5354" y="2016"/>
              <a:ext cx="17" cy="33"/>
            </a:xfrm>
            <a:custGeom>
              <a:avLst/>
              <a:gdLst>
                <a:gd name="T0" fmla="*/ 0 w 29"/>
                <a:gd name="T1" fmla="*/ 0 h 54"/>
                <a:gd name="T2" fmla="*/ 5 w 29"/>
                <a:gd name="T3" fmla="*/ 1 h 54"/>
                <a:gd name="T4" fmla="*/ 9 w 29"/>
                <a:gd name="T5" fmla="*/ 2 h 54"/>
                <a:gd name="T6" fmla="*/ 14 w 29"/>
                <a:gd name="T7" fmla="*/ 5 h 54"/>
                <a:gd name="T8" fmla="*/ 17 w 29"/>
                <a:gd name="T9" fmla="*/ 7 h 54"/>
                <a:gd name="T10" fmla="*/ 17 w 29"/>
                <a:gd name="T11" fmla="*/ 12 h 54"/>
                <a:gd name="T12" fmla="*/ 16 w 29"/>
                <a:gd name="T13" fmla="*/ 21 h 54"/>
                <a:gd name="T14" fmla="*/ 14 w 29"/>
                <a:gd name="T15" fmla="*/ 26 h 54"/>
                <a:gd name="T16" fmla="*/ 10 w 29"/>
                <a:gd name="T17" fmla="*/ 33 h 54"/>
                <a:gd name="T18" fmla="*/ 11 w 29"/>
                <a:gd name="T19" fmla="*/ 26 h 54"/>
                <a:gd name="T20" fmla="*/ 10 w 29"/>
                <a:gd name="T21" fmla="*/ 21 h 54"/>
                <a:gd name="T22" fmla="*/ 9 w 29"/>
                <a:gd name="T23" fmla="*/ 18 h 54"/>
                <a:gd name="T24" fmla="*/ 6 w 29"/>
                <a:gd name="T25" fmla="*/ 16 h 54"/>
                <a:gd name="T26" fmla="*/ 3 w 29"/>
                <a:gd name="T27" fmla="*/ 11 h 54"/>
                <a:gd name="T28" fmla="*/ 0 w 29"/>
                <a:gd name="T29" fmla="*/ 6 h 54"/>
                <a:gd name="T30" fmla="*/ 0 w 29"/>
                <a:gd name="T31" fmla="*/ 0 h 54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9" h="54">
                  <a:moveTo>
                    <a:pt x="0" y="0"/>
                  </a:moveTo>
                  <a:lnTo>
                    <a:pt x="8" y="2"/>
                  </a:lnTo>
                  <a:lnTo>
                    <a:pt x="16" y="3"/>
                  </a:lnTo>
                  <a:lnTo>
                    <a:pt x="24" y="8"/>
                  </a:lnTo>
                  <a:lnTo>
                    <a:pt x="29" y="11"/>
                  </a:lnTo>
                  <a:lnTo>
                    <a:pt x="29" y="19"/>
                  </a:lnTo>
                  <a:lnTo>
                    <a:pt x="27" y="34"/>
                  </a:lnTo>
                  <a:lnTo>
                    <a:pt x="24" y="43"/>
                  </a:lnTo>
                  <a:lnTo>
                    <a:pt x="17" y="54"/>
                  </a:lnTo>
                  <a:lnTo>
                    <a:pt x="19" y="43"/>
                  </a:lnTo>
                  <a:lnTo>
                    <a:pt x="17" y="34"/>
                  </a:lnTo>
                  <a:lnTo>
                    <a:pt x="16" y="30"/>
                  </a:lnTo>
                  <a:lnTo>
                    <a:pt x="11" y="26"/>
                  </a:lnTo>
                  <a:lnTo>
                    <a:pt x="5" y="18"/>
                  </a:lnTo>
                  <a:lnTo>
                    <a:pt x="0" y="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A2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fr-FR" sz="2533">
                <a:solidFill>
                  <a:srgbClr val="FFFFFF"/>
                </a:solidFill>
                <a:latin typeface="Arial" charset="0"/>
              </a:endParaRPr>
            </a:p>
          </p:txBody>
        </p:sp>
        <p:grpSp>
          <p:nvGrpSpPr>
            <p:cNvPr id="20" name="Group 23"/>
            <p:cNvGrpSpPr>
              <a:grpSpLocks/>
            </p:cNvGrpSpPr>
            <p:nvPr/>
          </p:nvGrpSpPr>
          <p:grpSpPr bwMode="auto">
            <a:xfrm>
              <a:off x="5357" y="2076"/>
              <a:ext cx="17" cy="29"/>
              <a:chOff x="737" y="537"/>
              <a:chExt cx="30" cy="48"/>
            </a:xfrm>
          </p:grpSpPr>
          <p:sp>
            <p:nvSpPr>
              <p:cNvPr id="114" name="Oval 24"/>
              <p:cNvSpPr>
                <a:spLocks noChangeArrowheads="1"/>
              </p:cNvSpPr>
              <p:nvPr/>
            </p:nvSpPr>
            <p:spPr bwMode="auto">
              <a:xfrm>
                <a:off x="743" y="537"/>
                <a:ext cx="24" cy="13"/>
              </a:xfrm>
              <a:prstGeom prst="ellipse">
                <a:avLst/>
              </a:prstGeom>
              <a:solidFill>
                <a:srgbClr val="FFA28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fr-FR" altLang="fr-FR" sz="2533">
                  <a:solidFill>
                    <a:srgbClr val="FFFFFF"/>
                  </a:solidFill>
                </a:endParaRPr>
              </a:p>
            </p:txBody>
          </p:sp>
          <p:sp>
            <p:nvSpPr>
              <p:cNvPr id="115" name="Freeform 25"/>
              <p:cNvSpPr>
                <a:spLocks/>
              </p:cNvSpPr>
              <p:nvPr/>
            </p:nvSpPr>
            <p:spPr bwMode="auto">
              <a:xfrm>
                <a:off x="740" y="548"/>
                <a:ext cx="17" cy="23"/>
              </a:xfrm>
              <a:custGeom>
                <a:avLst/>
                <a:gdLst>
                  <a:gd name="T0" fmla="*/ 0 w 17"/>
                  <a:gd name="T1" fmla="*/ 0 h 23"/>
                  <a:gd name="T2" fmla="*/ 5 w 17"/>
                  <a:gd name="T3" fmla="*/ 7 h 23"/>
                  <a:gd name="T4" fmla="*/ 8 w 17"/>
                  <a:gd name="T5" fmla="*/ 15 h 23"/>
                  <a:gd name="T6" fmla="*/ 11 w 17"/>
                  <a:gd name="T7" fmla="*/ 23 h 23"/>
                  <a:gd name="T8" fmla="*/ 13 w 17"/>
                  <a:gd name="T9" fmla="*/ 13 h 23"/>
                  <a:gd name="T10" fmla="*/ 17 w 17"/>
                  <a:gd name="T11" fmla="*/ 5 h 23"/>
                  <a:gd name="T12" fmla="*/ 9 w 17"/>
                  <a:gd name="T13" fmla="*/ 5 h 23"/>
                  <a:gd name="T14" fmla="*/ 0 w 17"/>
                  <a:gd name="T15" fmla="*/ 0 h 2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7" h="23">
                    <a:moveTo>
                      <a:pt x="0" y="0"/>
                    </a:moveTo>
                    <a:lnTo>
                      <a:pt x="5" y="7"/>
                    </a:lnTo>
                    <a:lnTo>
                      <a:pt x="8" y="15"/>
                    </a:lnTo>
                    <a:lnTo>
                      <a:pt x="11" y="23"/>
                    </a:lnTo>
                    <a:lnTo>
                      <a:pt x="13" y="13"/>
                    </a:lnTo>
                    <a:lnTo>
                      <a:pt x="17" y="5"/>
                    </a:lnTo>
                    <a:lnTo>
                      <a:pt x="9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A28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fr-FR" sz="2533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116" name="Freeform 26"/>
              <p:cNvSpPr>
                <a:spLocks/>
              </p:cNvSpPr>
              <p:nvPr/>
            </p:nvSpPr>
            <p:spPr bwMode="auto">
              <a:xfrm>
                <a:off x="737" y="556"/>
                <a:ext cx="14" cy="29"/>
              </a:xfrm>
              <a:custGeom>
                <a:avLst/>
                <a:gdLst>
                  <a:gd name="T0" fmla="*/ 1 w 14"/>
                  <a:gd name="T1" fmla="*/ 0 h 29"/>
                  <a:gd name="T2" fmla="*/ 6 w 14"/>
                  <a:gd name="T3" fmla="*/ 11 h 29"/>
                  <a:gd name="T4" fmla="*/ 12 w 14"/>
                  <a:gd name="T5" fmla="*/ 16 h 29"/>
                  <a:gd name="T6" fmla="*/ 14 w 14"/>
                  <a:gd name="T7" fmla="*/ 21 h 29"/>
                  <a:gd name="T8" fmla="*/ 12 w 14"/>
                  <a:gd name="T9" fmla="*/ 29 h 29"/>
                  <a:gd name="T10" fmla="*/ 6 w 14"/>
                  <a:gd name="T11" fmla="*/ 23 h 29"/>
                  <a:gd name="T12" fmla="*/ 3 w 14"/>
                  <a:gd name="T13" fmla="*/ 18 h 29"/>
                  <a:gd name="T14" fmla="*/ 0 w 14"/>
                  <a:gd name="T15" fmla="*/ 10 h 29"/>
                  <a:gd name="T16" fmla="*/ 1 w 14"/>
                  <a:gd name="T17" fmla="*/ 0 h 2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4" h="29">
                    <a:moveTo>
                      <a:pt x="1" y="0"/>
                    </a:moveTo>
                    <a:lnTo>
                      <a:pt x="6" y="11"/>
                    </a:lnTo>
                    <a:lnTo>
                      <a:pt x="12" y="16"/>
                    </a:lnTo>
                    <a:lnTo>
                      <a:pt x="14" y="21"/>
                    </a:lnTo>
                    <a:lnTo>
                      <a:pt x="12" y="29"/>
                    </a:lnTo>
                    <a:lnTo>
                      <a:pt x="6" y="23"/>
                    </a:lnTo>
                    <a:lnTo>
                      <a:pt x="3" y="18"/>
                    </a:lnTo>
                    <a:lnTo>
                      <a:pt x="0" y="1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A28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fr-FR" sz="2533">
                  <a:solidFill>
                    <a:srgbClr val="FFFFFF"/>
                  </a:solidFill>
                  <a:latin typeface="Arial" charset="0"/>
                </a:endParaRPr>
              </a:p>
            </p:txBody>
          </p:sp>
        </p:grpSp>
        <p:sp>
          <p:nvSpPr>
            <p:cNvPr id="21" name="Freeform 27"/>
            <p:cNvSpPr>
              <a:spLocks/>
            </p:cNvSpPr>
            <p:nvPr/>
          </p:nvSpPr>
          <p:spPr bwMode="auto">
            <a:xfrm>
              <a:off x="5391" y="2012"/>
              <a:ext cx="42" cy="12"/>
            </a:xfrm>
            <a:custGeom>
              <a:avLst/>
              <a:gdLst>
                <a:gd name="T0" fmla="*/ 2 w 70"/>
                <a:gd name="T1" fmla="*/ 5 h 20"/>
                <a:gd name="T2" fmla="*/ 0 w 70"/>
                <a:gd name="T3" fmla="*/ 8 h 20"/>
                <a:gd name="T4" fmla="*/ 7 w 70"/>
                <a:gd name="T5" fmla="*/ 5 h 20"/>
                <a:gd name="T6" fmla="*/ 18 w 70"/>
                <a:gd name="T7" fmla="*/ 2 h 20"/>
                <a:gd name="T8" fmla="*/ 26 w 70"/>
                <a:gd name="T9" fmla="*/ 5 h 20"/>
                <a:gd name="T10" fmla="*/ 34 w 70"/>
                <a:gd name="T11" fmla="*/ 8 h 20"/>
                <a:gd name="T12" fmla="*/ 42 w 70"/>
                <a:gd name="T13" fmla="*/ 12 h 20"/>
                <a:gd name="T14" fmla="*/ 34 w 70"/>
                <a:gd name="T15" fmla="*/ 7 h 20"/>
                <a:gd name="T16" fmla="*/ 28 w 70"/>
                <a:gd name="T17" fmla="*/ 2 h 20"/>
                <a:gd name="T18" fmla="*/ 20 w 70"/>
                <a:gd name="T19" fmla="*/ 1 h 20"/>
                <a:gd name="T20" fmla="*/ 15 w 70"/>
                <a:gd name="T21" fmla="*/ 0 h 20"/>
                <a:gd name="T22" fmla="*/ 7 w 70"/>
                <a:gd name="T23" fmla="*/ 2 h 20"/>
                <a:gd name="T24" fmla="*/ 2 w 70"/>
                <a:gd name="T25" fmla="*/ 5 h 2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70" h="20">
                  <a:moveTo>
                    <a:pt x="4" y="8"/>
                  </a:moveTo>
                  <a:lnTo>
                    <a:pt x="0" y="14"/>
                  </a:lnTo>
                  <a:lnTo>
                    <a:pt x="11" y="8"/>
                  </a:lnTo>
                  <a:lnTo>
                    <a:pt x="30" y="4"/>
                  </a:lnTo>
                  <a:lnTo>
                    <a:pt x="44" y="8"/>
                  </a:lnTo>
                  <a:lnTo>
                    <a:pt x="57" y="14"/>
                  </a:lnTo>
                  <a:lnTo>
                    <a:pt x="70" y="20"/>
                  </a:lnTo>
                  <a:lnTo>
                    <a:pt x="57" y="11"/>
                  </a:lnTo>
                  <a:lnTo>
                    <a:pt x="46" y="4"/>
                  </a:lnTo>
                  <a:lnTo>
                    <a:pt x="33" y="1"/>
                  </a:lnTo>
                  <a:lnTo>
                    <a:pt x="25" y="0"/>
                  </a:lnTo>
                  <a:lnTo>
                    <a:pt x="11" y="3"/>
                  </a:lnTo>
                  <a:lnTo>
                    <a:pt x="4" y="8"/>
                  </a:lnTo>
                  <a:close/>
                </a:path>
              </a:pathLst>
            </a:custGeom>
            <a:solidFill>
              <a:srgbClr val="FF9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fr-FR" sz="2533">
                <a:solidFill>
                  <a:srgbClr val="FFFFFF"/>
                </a:solidFill>
                <a:latin typeface="Arial" charset="0"/>
              </a:endParaRPr>
            </a:p>
          </p:txBody>
        </p:sp>
        <p:grpSp>
          <p:nvGrpSpPr>
            <p:cNvPr id="22" name="Group 28"/>
            <p:cNvGrpSpPr>
              <a:grpSpLocks/>
            </p:cNvGrpSpPr>
            <p:nvPr/>
          </p:nvGrpSpPr>
          <p:grpSpPr bwMode="auto">
            <a:xfrm>
              <a:off x="5363" y="2102"/>
              <a:ext cx="49" cy="29"/>
              <a:chOff x="749" y="580"/>
              <a:chExt cx="82" cy="47"/>
            </a:xfrm>
          </p:grpSpPr>
          <p:sp>
            <p:nvSpPr>
              <p:cNvPr id="111" name="Freeform 29"/>
              <p:cNvSpPr>
                <a:spLocks/>
              </p:cNvSpPr>
              <p:nvPr/>
            </p:nvSpPr>
            <p:spPr bwMode="auto">
              <a:xfrm>
                <a:off x="749" y="580"/>
                <a:ext cx="82" cy="47"/>
              </a:xfrm>
              <a:custGeom>
                <a:avLst/>
                <a:gdLst>
                  <a:gd name="T0" fmla="*/ 0 w 82"/>
                  <a:gd name="T1" fmla="*/ 3 h 47"/>
                  <a:gd name="T2" fmla="*/ 5 w 82"/>
                  <a:gd name="T3" fmla="*/ 0 h 47"/>
                  <a:gd name="T4" fmla="*/ 15 w 82"/>
                  <a:gd name="T5" fmla="*/ 0 h 47"/>
                  <a:gd name="T6" fmla="*/ 27 w 82"/>
                  <a:gd name="T7" fmla="*/ 3 h 47"/>
                  <a:gd name="T8" fmla="*/ 42 w 82"/>
                  <a:gd name="T9" fmla="*/ 7 h 47"/>
                  <a:gd name="T10" fmla="*/ 82 w 82"/>
                  <a:gd name="T11" fmla="*/ 11 h 47"/>
                  <a:gd name="T12" fmla="*/ 58 w 82"/>
                  <a:gd name="T13" fmla="*/ 23 h 47"/>
                  <a:gd name="T14" fmla="*/ 45 w 82"/>
                  <a:gd name="T15" fmla="*/ 32 h 47"/>
                  <a:gd name="T16" fmla="*/ 29 w 82"/>
                  <a:gd name="T17" fmla="*/ 40 h 47"/>
                  <a:gd name="T18" fmla="*/ 18 w 82"/>
                  <a:gd name="T19" fmla="*/ 47 h 47"/>
                  <a:gd name="T20" fmla="*/ 10 w 82"/>
                  <a:gd name="T21" fmla="*/ 47 h 47"/>
                  <a:gd name="T22" fmla="*/ 5 w 82"/>
                  <a:gd name="T23" fmla="*/ 43 h 47"/>
                  <a:gd name="T24" fmla="*/ 4 w 82"/>
                  <a:gd name="T25" fmla="*/ 34 h 47"/>
                  <a:gd name="T26" fmla="*/ 7 w 82"/>
                  <a:gd name="T27" fmla="*/ 27 h 47"/>
                  <a:gd name="T28" fmla="*/ 10 w 82"/>
                  <a:gd name="T29" fmla="*/ 21 h 47"/>
                  <a:gd name="T30" fmla="*/ 5 w 82"/>
                  <a:gd name="T31" fmla="*/ 18 h 47"/>
                  <a:gd name="T32" fmla="*/ 2 w 82"/>
                  <a:gd name="T33" fmla="*/ 11 h 47"/>
                  <a:gd name="T34" fmla="*/ 0 w 82"/>
                  <a:gd name="T35" fmla="*/ 3 h 4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82" h="47">
                    <a:moveTo>
                      <a:pt x="0" y="3"/>
                    </a:moveTo>
                    <a:lnTo>
                      <a:pt x="5" y="0"/>
                    </a:lnTo>
                    <a:lnTo>
                      <a:pt x="15" y="0"/>
                    </a:lnTo>
                    <a:lnTo>
                      <a:pt x="27" y="3"/>
                    </a:lnTo>
                    <a:lnTo>
                      <a:pt x="42" y="7"/>
                    </a:lnTo>
                    <a:lnTo>
                      <a:pt x="82" y="11"/>
                    </a:lnTo>
                    <a:lnTo>
                      <a:pt x="58" y="23"/>
                    </a:lnTo>
                    <a:lnTo>
                      <a:pt x="45" y="32"/>
                    </a:lnTo>
                    <a:lnTo>
                      <a:pt x="29" y="40"/>
                    </a:lnTo>
                    <a:lnTo>
                      <a:pt x="18" y="47"/>
                    </a:lnTo>
                    <a:lnTo>
                      <a:pt x="10" y="47"/>
                    </a:lnTo>
                    <a:lnTo>
                      <a:pt x="5" y="43"/>
                    </a:lnTo>
                    <a:lnTo>
                      <a:pt x="4" y="34"/>
                    </a:lnTo>
                    <a:lnTo>
                      <a:pt x="7" y="27"/>
                    </a:lnTo>
                    <a:lnTo>
                      <a:pt x="10" y="21"/>
                    </a:lnTo>
                    <a:lnTo>
                      <a:pt x="5" y="18"/>
                    </a:lnTo>
                    <a:lnTo>
                      <a:pt x="2" y="11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F865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fr-FR" sz="2533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112" name="Freeform 30"/>
              <p:cNvSpPr>
                <a:spLocks/>
              </p:cNvSpPr>
              <p:nvPr/>
            </p:nvSpPr>
            <p:spPr bwMode="auto">
              <a:xfrm>
                <a:off x="754" y="591"/>
                <a:ext cx="73" cy="15"/>
              </a:xfrm>
              <a:custGeom>
                <a:avLst/>
                <a:gdLst>
                  <a:gd name="T0" fmla="*/ 2 w 73"/>
                  <a:gd name="T1" fmla="*/ 15 h 15"/>
                  <a:gd name="T2" fmla="*/ 8 w 73"/>
                  <a:gd name="T3" fmla="*/ 12 h 15"/>
                  <a:gd name="T4" fmla="*/ 19 w 73"/>
                  <a:gd name="T5" fmla="*/ 8 h 15"/>
                  <a:gd name="T6" fmla="*/ 34 w 73"/>
                  <a:gd name="T7" fmla="*/ 7 h 15"/>
                  <a:gd name="T8" fmla="*/ 43 w 73"/>
                  <a:gd name="T9" fmla="*/ 8 h 15"/>
                  <a:gd name="T10" fmla="*/ 61 w 73"/>
                  <a:gd name="T11" fmla="*/ 7 h 15"/>
                  <a:gd name="T12" fmla="*/ 73 w 73"/>
                  <a:gd name="T13" fmla="*/ 0 h 15"/>
                  <a:gd name="T14" fmla="*/ 67 w 73"/>
                  <a:gd name="T15" fmla="*/ 4 h 15"/>
                  <a:gd name="T16" fmla="*/ 50 w 73"/>
                  <a:gd name="T17" fmla="*/ 4 h 15"/>
                  <a:gd name="T18" fmla="*/ 40 w 73"/>
                  <a:gd name="T19" fmla="*/ 5 h 15"/>
                  <a:gd name="T20" fmla="*/ 29 w 73"/>
                  <a:gd name="T21" fmla="*/ 4 h 15"/>
                  <a:gd name="T22" fmla="*/ 10 w 73"/>
                  <a:gd name="T23" fmla="*/ 7 h 15"/>
                  <a:gd name="T24" fmla="*/ 0 w 73"/>
                  <a:gd name="T25" fmla="*/ 7 h 15"/>
                  <a:gd name="T26" fmla="*/ 5 w 73"/>
                  <a:gd name="T27" fmla="*/ 10 h 15"/>
                  <a:gd name="T28" fmla="*/ 2 w 73"/>
                  <a:gd name="T29" fmla="*/ 15 h 1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73" h="15">
                    <a:moveTo>
                      <a:pt x="2" y="15"/>
                    </a:moveTo>
                    <a:lnTo>
                      <a:pt x="8" y="12"/>
                    </a:lnTo>
                    <a:lnTo>
                      <a:pt x="19" y="8"/>
                    </a:lnTo>
                    <a:lnTo>
                      <a:pt x="34" y="7"/>
                    </a:lnTo>
                    <a:lnTo>
                      <a:pt x="43" y="8"/>
                    </a:lnTo>
                    <a:lnTo>
                      <a:pt x="61" y="7"/>
                    </a:lnTo>
                    <a:lnTo>
                      <a:pt x="73" y="0"/>
                    </a:lnTo>
                    <a:lnTo>
                      <a:pt x="67" y="4"/>
                    </a:lnTo>
                    <a:lnTo>
                      <a:pt x="50" y="4"/>
                    </a:lnTo>
                    <a:lnTo>
                      <a:pt x="40" y="5"/>
                    </a:lnTo>
                    <a:lnTo>
                      <a:pt x="29" y="4"/>
                    </a:lnTo>
                    <a:lnTo>
                      <a:pt x="10" y="7"/>
                    </a:lnTo>
                    <a:lnTo>
                      <a:pt x="0" y="7"/>
                    </a:lnTo>
                    <a:lnTo>
                      <a:pt x="5" y="10"/>
                    </a:lnTo>
                    <a:lnTo>
                      <a:pt x="2" y="15"/>
                    </a:lnTo>
                    <a:close/>
                  </a:path>
                </a:pathLst>
              </a:custGeom>
              <a:solidFill>
                <a:srgbClr val="F865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fr-FR" sz="2533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113" name="Freeform 31"/>
              <p:cNvSpPr>
                <a:spLocks/>
              </p:cNvSpPr>
              <p:nvPr/>
            </p:nvSpPr>
            <p:spPr bwMode="auto">
              <a:xfrm>
                <a:off x="759" y="598"/>
                <a:ext cx="32" cy="16"/>
              </a:xfrm>
              <a:custGeom>
                <a:avLst/>
                <a:gdLst>
                  <a:gd name="T0" fmla="*/ 5 w 32"/>
                  <a:gd name="T1" fmla="*/ 5 h 16"/>
                  <a:gd name="T2" fmla="*/ 0 w 32"/>
                  <a:gd name="T3" fmla="*/ 9 h 16"/>
                  <a:gd name="T4" fmla="*/ 2 w 32"/>
                  <a:gd name="T5" fmla="*/ 14 h 16"/>
                  <a:gd name="T6" fmla="*/ 6 w 32"/>
                  <a:gd name="T7" fmla="*/ 16 h 16"/>
                  <a:gd name="T8" fmla="*/ 13 w 32"/>
                  <a:gd name="T9" fmla="*/ 13 h 16"/>
                  <a:gd name="T10" fmla="*/ 21 w 32"/>
                  <a:gd name="T11" fmla="*/ 5 h 16"/>
                  <a:gd name="T12" fmla="*/ 32 w 32"/>
                  <a:gd name="T13" fmla="*/ 0 h 16"/>
                  <a:gd name="T14" fmla="*/ 24 w 32"/>
                  <a:gd name="T15" fmla="*/ 0 h 16"/>
                  <a:gd name="T16" fmla="*/ 13 w 32"/>
                  <a:gd name="T17" fmla="*/ 1 h 16"/>
                  <a:gd name="T18" fmla="*/ 5 w 32"/>
                  <a:gd name="T19" fmla="*/ 5 h 1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32" h="16">
                    <a:moveTo>
                      <a:pt x="5" y="5"/>
                    </a:moveTo>
                    <a:lnTo>
                      <a:pt x="0" y="9"/>
                    </a:lnTo>
                    <a:lnTo>
                      <a:pt x="2" y="14"/>
                    </a:lnTo>
                    <a:lnTo>
                      <a:pt x="6" y="16"/>
                    </a:lnTo>
                    <a:lnTo>
                      <a:pt x="13" y="13"/>
                    </a:lnTo>
                    <a:lnTo>
                      <a:pt x="21" y="5"/>
                    </a:lnTo>
                    <a:lnTo>
                      <a:pt x="32" y="0"/>
                    </a:lnTo>
                    <a:lnTo>
                      <a:pt x="24" y="0"/>
                    </a:lnTo>
                    <a:lnTo>
                      <a:pt x="13" y="1"/>
                    </a:lnTo>
                    <a:lnTo>
                      <a:pt x="5" y="5"/>
                    </a:lnTo>
                    <a:close/>
                  </a:path>
                </a:pathLst>
              </a:custGeom>
              <a:solidFill>
                <a:srgbClr val="F865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fr-FR" sz="2533">
                  <a:solidFill>
                    <a:srgbClr val="FFFFFF"/>
                  </a:solidFill>
                  <a:latin typeface="Arial" charset="0"/>
                </a:endParaRPr>
              </a:p>
            </p:txBody>
          </p:sp>
        </p:grpSp>
        <p:grpSp>
          <p:nvGrpSpPr>
            <p:cNvPr id="23" name="Group 32"/>
            <p:cNvGrpSpPr>
              <a:grpSpLocks/>
            </p:cNvGrpSpPr>
            <p:nvPr/>
          </p:nvGrpSpPr>
          <p:grpSpPr bwMode="auto">
            <a:xfrm>
              <a:off x="5355" y="2020"/>
              <a:ext cx="77" cy="22"/>
              <a:chOff x="735" y="444"/>
              <a:chExt cx="129" cy="36"/>
            </a:xfrm>
          </p:grpSpPr>
          <p:grpSp>
            <p:nvGrpSpPr>
              <p:cNvPr id="92" name="Group 33"/>
              <p:cNvGrpSpPr>
                <a:grpSpLocks/>
              </p:cNvGrpSpPr>
              <p:nvPr/>
            </p:nvGrpSpPr>
            <p:grpSpPr bwMode="auto">
              <a:xfrm>
                <a:off x="792" y="444"/>
                <a:ext cx="72" cy="31"/>
                <a:chOff x="792" y="444"/>
                <a:chExt cx="72" cy="31"/>
              </a:xfrm>
            </p:grpSpPr>
            <p:sp>
              <p:nvSpPr>
                <p:cNvPr id="102" name="Freeform 34"/>
                <p:cNvSpPr>
                  <a:spLocks/>
                </p:cNvSpPr>
                <p:nvPr/>
              </p:nvSpPr>
              <p:spPr bwMode="auto">
                <a:xfrm>
                  <a:off x="804" y="449"/>
                  <a:ext cx="54" cy="19"/>
                </a:xfrm>
                <a:custGeom>
                  <a:avLst/>
                  <a:gdLst>
                    <a:gd name="T0" fmla="*/ 12 w 54"/>
                    <a:gd name="T1" fmla="*/ 0 h 19"/>
                    <a:gd name="T2" fmla="*/ 23 w 54"/>
                    <a:gd name="T3" fmla="*/ 0 h 19"/>
                    <a:gd name="T4" fmla="*/ 39 w 54"/>
                    <a:gd name="T5" fmla="*/ 3 h 19"/>
                    <a:gd name="T6" fmla="*/ 54 w 54"/>
                    <a:gd name="T7" fmla="*/ 8 h 19"/>
                    <a:gd name="T8" fmla="*/ 46 w 54"/>
                    <a:gd name="T9" fmla="*/ 8 h 19"/>
                    <a:gd name="T10" fmla="*/ 38 w 54"/>
                    <a:gd name="T11" fmla="*/ 13 h 19"/>
                    <a:gd name="T12" fmla="*/ 27 w 54"/>
                    <a:gd name="T13" fmla="*/ 18 h 19"/>
                    <a:gd name="T14" fmla="*/ 3 w 54"/>
                    <a:gd name="T15" fmla="*/ 19 h 19"/>
                    <a:gd name="T16" fmla="*/ 0 w 54"/>
                    <a:gd name="T17" fmla="*/ 13 h 19"/>
                    <a:gd name="T18" fmla="*/ 0 w 54"/>
                    <a:gd name="T19" fmla="*/ 5 h 19"/>
                    <a:gd name="T20" fmla="*/ 12 w 54"/>
                    <a:gd name="T21" fmla="*/ 0 h 19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54" h="19">
                      <a:moveTo>
                        <a:pt x="12" y="0"/>
                      </a:moveTo>
                      <a:lnTo>
                        <a:pt x="23" y="0"/>
                      </a:lnTo>
                      <a:lnTo>
                        <a:pt x="39" y="3"/>
                      </a:lnTo>
                      <a:lnTo>
                        <a:pt x="54" y="8"/>
                      </a:lnTo>
                      <a:lnTo>
                        <a:pt x="46" y="8"/>
                      </a:lnTo>
                      <a:lnTo>
                        <a:pt x="38" y="13"/>
                      </a:lnTo>
                      <a:lnTo>
                        <a:pt x="27" y="18"/>
                      </a:lnTo>
                      <a:lnTo>
                        <a:pt x="3" y="19"/>
                      </a:lnTo>
                      <a:lnTo>
                        <a:pt x="0" y="13"/>
                      </a:lnTo>
                      <a:lnTo>
                        <a:pt x="0" y="5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fr-FR" sz="2533">
                    <a:solidFill>
                      <a:srgbClr val="FFFFFF"/>
                    </a:solidFill>
                    <a:latin typeface="Arial" charset="0"/>
                  </a:endParaRPr>
                </a:p>
              </p:txBody>
            </p:sp>
            <p:sp>
              <p:nvSpPr>
                <p:cNvPr id="103" name="Oval 35"/>
                <p:cNvSpPr>
                  <a:spLocks noChangeArrowheads="1"/>
                </p:cNvSpPr>
                <p:nvPr/>
              </p:nvSpPr>
              <p:spPr bwMode="auto">
                <a:xfrm>
                  <a:off x="807" y="454"/>
                  <a:ext cx="24" cy="11"/>
                </a:xfrm>
                <a:prstGeom prst="ellipse">
                  <a:avLst/>
                </a:prstGeom>
                <a:solidFill>
                  <a:srgbClr val="000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fr-FR" altLang="fr-FR" sz="2533">
                    <a:solidFill>
                      <a:srgbClr val="FFFFFF"/>
                    </a:solidFill>
                  </a:endParaRPr>
                </a:p>
              </p:txBody>
            </p:sp>
            <p:grpSp>
              <p:nvGrpSpPr>
                <p:cNvPr id="104" name="Group 36"/>
                <p:cNvGrpSpPr>
                  <a:grpSpLocks/>
                </p:cNvGrpSpPr>
                <p:nvPr/>
              </p:nvGrpSpPr>
              <p:grpSpPr bwMode="auto">
                <a:xfrm>
                  <a:off x="804" y="448"/>
                  <a:ext cx="36" cy="22"/>
                  <a:chOff x="804" y="448"/>
                  <a:chExt cx="36" cy="22"/>
                </a:xfrm>
              </p:grpSpPr>
              <p:sp>
                <p:nvSpPr>
                  <p:cNvPr id="109" name="Oval 37"/>
                  <p:cNvSpPr>
                    <a:spLocks noChangeArrowheads="1"/>
                  </p:cNvSpPr>
                  <p:nvPr/>
                </p:nvSpPr>
                <p:spPr bwMode="auto">
                  <a:xfrm>
                    <a:off x="804" y="448"/>
                    <a:ext cx="36" cy="22"/>
                  </a:xfrm>
                  <a:prstGeom prst="ellipse">
                    <a:avLst/>
                  </a:prstGeom>
                  <a:solidFill>
                    <a:srgbClr val="001F9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fr-FR" altLang="fr-FR" sz="2533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110" name="Oval 38"/>
                  <p:cNvSpPr>
                    <a:spLocks noChangeArrowheads="1"/>
                  </p:cNvSpPr>
                  <p:nvPr/>
                </p:nvSpPr>
                <p:spPr bwMode="auto">
                  <a:xfrm>
                    <a:off x="807" y="451"/>
                    <a:ext cx="22" cy="17"/>
                  </a:xfrm>
                  <a:prstGeom prst="ellipse">
                    <a:avLst/>
                  </a:pr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fr-FR" altLang="fr-FR" sz="2533">
                      <a:solidFill>
                        <a:srgbClr val="FFFFFF"/>
                      </a:solidFill>
                    </a:endParaRPr>
                  </a:p>
                </p:txBody>
              </p:sp>
            </p:grpSp>
            <p:sp>
              <p:nvSpPr>
                <p:cNvPr id="105" name="Oval 39"/>
                <p:cNvSpPr>
                  <a:spLocks noChangeArrowheads="1"/>
                </p:cNvSpPr>
                <p:nvPr/>
              </p:nvSpPr>
              <p:spPr bwMode="auto">
                <a:xfrm>
                  <a:off x="819" y="452"/>
                  <a:ext cx="4" cy="4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fr-FR" altLang="fr-FR" sz="2533">
                    <a:solidFill>
                      <a:srgbClr val="FFFFFF"/>
                    </a:solidFill>
                  </a:endParaRPr>
                </a:p>
              </p:txBody>
            </p:sp>
            <p:grpSp>
              <p:nvGrpSpPr>
                <p:cNvPr id="106" name="Group 40"/>
                <p:cNvGrpSpPr>
                  <a:grpSpLocks/>
                </p:cNvGrpSpPr>
                <p:nvPr/>
              </p:nvGrpSpPr>
              <p:grpSpPr bwMode="auto">
                <a:xfrm>
                  <a:off x="792" y="444"/>
                  <a:ext cx="72" cy="31"/>
                  <a:chOff x="792" y="444"/>
                  <a:chExt cx="72" cy="31"/>
                </a:xfrm>
              </p:grpSpPr>
              <p:sp>
                <p:nvSpPr>
                  <p:cNvPr id="107" name="Freeform 41"/>
                  <p:cNvSpPr>
                    <a:spLocks/>
                  </p:cNvSpPr>
                  <p:nvPr/>
                </p:nvSpPr>
                <p:spPr bwMode="auto">
                  <a:xfrm>
                    <a:off x="792" y="444"/>
                    <a:ext cx="72" cy="18"/>
                  </a:xfrm>
                  <a:custGeom>
                    <a:avLst/>
                    <a:gdLst>
                      <a:gd name="T0" fmla="*/ 0 w 72"/>
                      <a:gd name="T1" fmla="*/ 7 h 18"/>
                      <a:gd name="T2" fmla="*/ 10 w 72"/>
                      <a:gd name="T3" fmla="*/ 13 h 18"/>
                      <a:gd name="T4" fmla="*/ 15 w 72"/>
                      <a:gd name="T5" fmla="*/ 12 h 18"/>
                      <a:gd name="T6" fmla="*/ 26 w 72"/>
                      <a:gd name="T7" fmla="*/ 8 h 18"/>
                      <a:gd name="T8" fmla="*/ 32 w 72"/>
                      <a:gd name="T9" fmla="*/ 5 h 18"/>
                      <a:gd name="T10" fmla="*/ 37 w 72"/>
                      <a:gd name="T11" fmla="*/ 8 h 18"/>
                      <a:gd name="T12" fmla="*/ 47 w 72"/>
                      <a:gd name="T13" fmla="*/ 8 h 18"/>
                      <a:gd name="T14" fmla="*/ 53 w 72"/>
                      <a:gd name="T15" fmla="*/ 12 h 18"/>
                      <a:gd name="T16" fmla="*/ 58 w 72"/>
                      <a:gd name="T17" fmla="*/ 13 h 18"/>
                      <a:gd name="T18" fmla="*/ 66 w 72"/>
                      <a:gd name="T19" fmla="*/ 16 h 18"/>
                      <a:gd name="T20" fmla="*/ 72 w 72"/>
                      <a:gd name="T21" fmla="*/ 18 h 18"/>
                      <a:gd name="T22" fmla="*/ 66 w 72"/>
                      <a:gd name="T23" fmla="*/ 13 h 18"/>
                      <a:gd name="T24" fmla="*/ 56 w 72"/>
                      <a:gd name="T25" fmla="*/ 10 h 18"/>
                      <a:gd name="T26" fmla="*/ 48 w 72"/>
                      <a:gd name="T27" fmla="*/ 5 h 18"/>
                      <a:gd name="T28" fmla="*/ 40 w 72"/>
                      <a:gd name="T29" fmla="*/ 4 h 18"/>
                      <a:gd name="T30" fmla="*/ 31 w 72"/>
                      <a:gd name="T31" fmla="*/ 0 h 18"/>
                      <a:gd name="T32" fmla="*/ 24 w 72"/>
                      <a:gd name="T33" fmla="*/ 4 h 18"/>
                      <a:gd name="T34" fmla="*/ 10 w 72"/>
                      <a:gd name="T35" fmla="*/ 8 h 18"/>
                      <a:gd name="T36" fmla="*/ 0 w 72"/>
                      <a:gd name="T37" fmla="*/ 7 h 18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0" t="0" r="r" b="b"/>
                    <a:pathLst>
                      <a:path w="72" h="18">
                        <a:moveTo>
                          <a:pt x="0" y="7"/>
                        </a:moveTo>
                        <a:lnTo>
                          <a:pt x="10" y="13"/>
                        </a:lnTo>
                        <a:lnTo>
                          <a:pt x="15" y="12"/>
                        </a:lnTo>
                        <a:lnTo>
                          <a:pt x="26" y="8"/>
                        </a:lnTo>
                        <a:lnTo>
                          <a:pt x="32" y="5"/>
                        </a:lnTo>
                        <a:lnTo>
                          <a:pt x="37" y="8"/>
                        </a:lnTo>
                        <a:lnTo>
                          <a:pt x="47" y="8"/>
                        </a:lnTo>
                        <a:lnTo>
                          <a:pt x="53" y="12"/>
                        </a:lnTo>
                        <a:lnTo>
                          <a:pt x="58" y="13"/>
                        </a:lnTo>
                        <a:lnTo>
                          <a:pt x="66" y="16"/>
                        </a:lnTo>
                        <a:lnTo>
                          <a:pt x="72" y="18"/>
                        </a:lnTo>
                        <a:lnTo>
                          <a:pt x="66" y="13"/>
                        </a:lnTo>
                        <a:lnTo>
                          <a:pt x="56" y="10"/>
                        </a:lnTo>
                        <a:lnTo>
                          <a:pt x="48" y="5"/>
                        </a:lnTo>
                        <a:lnTo>
                          <a:pt x="40" y="4"/>
                        </a:lnTo>
                        <a:lnTo>
                          <a:pt x="31" y="0"/>
                        </a:lnTo>
                        <a:lnTo>
                          <a:pt x="24" y="4"/>
                        </a:lnTo>
                        <a:lnTo>
                          <a:pt x="10" y="8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5F3F1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fr-FR" sz="2533">
                      <a:solidFill>
                        <a:srgbClr val="FFFFFF"/>
                      </a:solidFill>
                      <a:latin typeface="Arial" charset="0"/>
                    </a:endParaRPr>
                  </a:p>
                </p:txBody>
              </p:sp>
              <p:sp>
                <p:nvSpPr>
                  <p:cNvPr id="108" name="Freeform 42"/>
                  <p:cNvSpPr>
                    <a:spLocks/>
                  </p:cNvSpPr>
                  <p:nvPr/>
                </p:nvSpPr>
                <p:spPr bwMode="auto">
                  <a:xfrm>
                    <a:off x="802" y="459"/>
                    <a:ext cx="51" cy="16"/>
                  </a:xfrm>
                  <a:custGeom>
                    <a:avLst/>
                    <a:gdLst>
                      <a:gd name="T0" fmla="*/ 2 w 51"/>
                      <a:gd name="T1" fmla="*/ 5 h 16"/>
                      <a:gd name="T2" fmla="*/ 13 w 51"/>
                      <a:gd name="T3" fmla="*/ 8 h 16"/>
                      <a:gd name="T4" fmla="*/ 17 w 51"/>
                      <a:gd name="T5" fmla="*/ 9 h 16"/>
                      <a:gd name="T6" fmla="*/ 29 w 51"/>
                      <a:gd name="T7" fmla="*/ 6 h 16"/>
                      <a:gd name="T8" fmla="*/ 35 w 51"/>
                      <a:gd name="T9" fmla="*/ 5 h 16"/>
                      <a:gd name="T10" fmla="*/ 41 w 51"/>
                      <a:gd name="T11" fmla="*/ 1 h 16"/>
                      <a:gd name="T12" fmla="*/ 48 w 51"/>
                      <a:gd name="T13" fmla="*/ 0 h 16"/>
                      <a:gd name="T14" fmla="*/ 51 w 51"/>
                      <a:gd name="T15" fmla="*/ 0 h 16"/>
                      <a:gd name="T16" fmla="*/ 41 w 51"/>
                      <a:gd name="T17" fmla="*/ 5 h 16"/>
                      <a:gd name="T18" fmla="*/ 37 w 51"/>
                      <a:gd name="T19" fmla="*/ 6 h 16"/>
                      <a:gd name="T20" fmla="*/ 30 w 51"/>
                      <a:gd name="T21" fmla="*/ 9 h 16"/>
                      <a:gd name="T22" fmla="*/ 24 w 51"/>
                      <a:gd name="T23" fmla="*/ 13 h 16"/>
                      <a:gd name="T24" fmla="*/ 19 w 51"/>
                      <a:gd name="T25" fmla="*/ 13 h 16"/>
                      <a:gd name="T26" fmla="*/ 14 w 51"/>
                      <a:gd name="T27" fmla="*/ 14 h 16"/>
                      <a:gd name="T28" fmla="*/ 0 w 51"/>
                      <a:gd name="T29" fmla="*/ 16 h 16"/>
                      <a:gd name="T30" fmla="*/ 5 w 51"/>
                      <a:gd name="T31" fmla="*/ 11 h 16"/>
                      <a:gd name="T32" fmla="*/ 2 w 51"/>
                      <a:gd name="T33" fmla="*/ 5 h 1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0" t="0" r="r" b="b"/>
                    <a:pathLst>
                      <a:path w="51" h="16">
                        <a:moveTo>
                          <a:pt x="2" y="5"/>
                        </a:moveTo>
                        <a:lnTo>
                          <a:pt x="13" y="8"/>
                        </a:lnTo>
                        <a:lnTo>
                          <a:pt x="17" y="9"/>
                        </a:lnTo>
                        <a:lnTo>
                          <a:pt x="29" y="6"/>
                        </a:lnTo>
                        <a:lnTo>
                          <a:pt x="35" y="5"/>
                        </a:lnTo>
                        <a:lnTo>
                          <a:pt x="41" y="1"/>
                        </a:lnTo>
                        <a:lnTo>
                          <a:pt x="48" y="0"/>
                        </a:lnTo>
                        <a:lnTo>
                          <a:pt x="51" y="0"/>
                        </a:lnTo>
                        <a:lnTo>
                          <a:pt x="41" y="5"/>
                        </a:lnTo>
                        <a:lnTo>
                          <a:pt x="37" y="6"/>
                        </a:lnTo>
                        <a:lnTo>
                          <a:pt x="30" y="9"/>
                        </a:lnTo>
                        <a:lnTo>
                          <a:pt x="24" y="13"/>
                        </a:lnTo>
                        <a:lnTo>
                          <a:pt x="19" y="13"/>
                        </a:lnTo>
                        <a:lnTo>
                          <a:pt x="14" y="14"/>
                        </a:lnTo>
                        <a:lnTo>
                          <a:pt x="0" y="16"/>
                        </a:lnTo>
                        <a:lnTo>
                          <a:pt x="5" y="11"/>
                        </a:lnTo>
                        <a:lnTo>
                          <a:pt x="2" y="5"/>
                        </a:lnTo>
                        <a:close/>
                      </a:path>
                    </a:pathLst>
                  </a:custGeom>
                  <a:solidFill>
                    <a:srgbClr val="5F3F1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fr-FR" sz="2533">
                      <a:solidFill>
                        <a:srgbClr val="FFFFFF"/>
                      </a:solidFill>
                      <a:latin typeface="Arial" charset="0"/>
                    </a:endParaRPr>
                  </a:p>
                </p:txBody>
              </p:sp>
            </p:grpSp>
          </p:grpSp>
          <p:grpSp>
            <p:nvGrpSpPr>
              <p:cNvPr id="93" name="Group 43"/>
              <p:cNvGrpSpPr>
                <a:grpSpLocks/>
              </p:cNvGrpSpPr>
              <p:nvPr/>
            </p:nvGrpSpPr>
            <p:grpSpPr bwMode="auto">
              <a:xfrm>
                <a:off x="735" y="456"/>
                <a:ext cx="29" cy="24"/>
                <a:chOff x="735" y="456"/>
                <a:chExt cx="29" cy="24"/>
              </a:xfrm>
            </p:grpSpPr>
            <p:sp>
              <p:nvSpPr>
                <p:cNvPr id="94" name="Oval 44"/>
                <p:cNvSpPr>
                  <a:spLocks noChangeArrowheads="1"/>
                </p:cNvSpPr>
                <p:nvPr/>
              </p:nvSpPr>
              <p:spPr bwMode="auto">
                <a:xfrm>
                  <a:off x="746" y="457"/>
                  <a:ext cx="10" cy="15"/>
                </a:xfrm>
                <a:prstGeom prst="ellipse">
                  <a:avLst/>
                </a:prstGeom>
                <a:solidFill>
                  <a:srgbClr val="000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fr-FR" altLang="fr-FR" sz="2533">
                    <a:solidFill>
                      <a:srgbClr val="FFFFFF"/>
                    </a:solidFill>
                  </a:endParaRPr>
                </a:p>
              </p:txBody>
            </p:sp>
            <p:grpSp>
              <p:nvGrpSpPr>
                <p:cNvPr id="95" name="Group 45"/>
                <p:cNvGrpSpPr>
                  <a:grpSpLocks/>
                </p:cNvGrpSpPr>
                <p:nvPr/>
              </p:nvGrpSpPr>
              <p:grpSpPr bwMode="auto">
                <a:xfrm>
                  <a:off x="741" y="456"/>
                  <a:ext cx="20" cy="19"/>
                  <a:chOff x="741" y="456"/>
                  <a:chExt cx="20" cy="19"/>
                </a:xfrm>
              </p:grpSpPr>
              <p:sp>
                <p:nvSpPr>
                  <p:cNvPr id="100" name="Freeform 46"/>
                  <p:cNvSpPr>
                    <a:spLocks/>
                  </p:cNvSpPr>
                  <p:nvPr/>
                </p:nvSpPr>
                <p:spPr bwMode="auto">
                  <a:xfrm>
                    <a:off x="741" y="456"/>
                    <a:ext cx="20" cy="19"/>
                  </a:xfrm>
                  <a:custGeom>
                    <a:avLst/>
                    <a:gdLst>
                      <a:gd name="T0" fmla="*/ 2 w 20"/>
                      <a:gd name="T1" fmla="*/ 3 h 19"/>
                      <a:gd name="T2" fmla="*/ 0 w 20"/>
                      <a:gd name="T3" fmla="*/ 1 h 19"/>
                      <a:gd name="T4" fmla="*/ 10 w 20"/>
                      <a:gd name="T5" fmla="*/ 0 h 19"/>
                      <a:gd name="T6" fmla="*/ 16 w 20"/>
                      <a:gd name="T7" fmla="*/ 1 h 19"/>
                      <a:gd name="T8" fmla="*/ 20 w 20"/>
                      <a:gd name="T9" fmla="*/ 8 h 19"/>
                      <a:gd name="T10" fmla="*/ 16 w 20"/>
                      <a:gd name="T11" fmla="*/ 16 h 19"/>
                      <a:gd name="T12" fmla="*/ 10 w 20"/>
                      <a:gd name="T13" fmla="*/ 19 h 19"/>
                      <a:gd name="T14" fmla="*/ 7 w 20"/>
                      <a:gd name="T15" fmla="*/ 16 h 19"/>
                      <a:gd name="T16" fmla="*/ 2 w 20"/>
                      <a:gd name="T17" fmla="*/ 9 h 19"/>
                      <a:gd name="T18" fmla="*/ 2 w 20"/>
                      <a:gd name="T19" fmla="*/ 3 h 19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0" t="0" r="r" b="b"/>
                    <a:pathLst>
                      <a:path w="20" h="19">
                        <a:moveTo>
                          <a:pt x="2" y="3"/>
                        </a:moveTo>
                        <a:lnTo>
                          <a:pt x="0" y="1"/>
                        </a:lnTo>
                        <a:lnTo>
                          <a:pt x="10" y="0"/>
                        </a:lnTo>
                        <a:lnTo>
                          <a:pt x="16" y="1"/>
                        </a:lnTo>
                        <a:lnTo>
                          <a:pt x="20" y="8"/>
                        </a:lnTo>
                        <a:lnTo>
                          <a:pt x="16" y="16"/>
                        </a:lnTo>
                        <a:lnTo>
                          <a:pt x="10" y="19"/>
                        </a:lnTo>
                        <a:lnTo>
                          <a:pt x="7" y="16"/>
                        </a:lnTo>
                        <a:lnTo>
                          <a:pt x="2" y="9"/>
                        </a:lnTo>
                        <a:lnTo>
                          <a:pt x="2" y="3"/>
                        </a:lnTo>
                        <a:close/>
                      </a:path>
                    </a:pathLst>
                  </a:custGeom>
                  <a:solidFill>
                    <a:srgbClr val="001F9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fr-FR" sz="2533">
                      <a:solidFill>
                        <a:srgbClr val="FFFFFF"/>
                      </a:solidFill>
                      <a:latin typeface="Arial" charset="0"/>
                    </a:endParaRPr>
                  </a:p>
                </p:txBody>
              </p:sp>
              <p:sp>
                <p:nvSpPr>
                  <p:cNvPr id="101" name="Oval 47"/>
                  <p:cNvSpPr>
                    <a:spLocks noChangeArrowheads="1"/>
                  </p:cNvSpPr>
                  <p:nvPr/>
                </p:nvSpPr>
                <p:spPr bwMode="auto">
                  <a:xfrm>
                    <a:off x="745" y="460"/>
                    <a:ext cx="11" cy="15"/>
                  </a:xfrm>
                  <a:prstGeom prst="ellipse">
                    <a:avLst/>
                  </a:pr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fr-FR" altLang="fr-FR" sz="2533">
                      <a:solidFill>
                        <a:srgbClr val="FFFFFF"/>
                      </a:solidFill>
                    </a:endParaRPr>
                  </a:p>
                </p:txBody>
              </p:sp>
            </p:grpSp>
            <p:sp>
              <p:nvSpPr>
                <p:cNvPr id="96" name="Oval 48"/>
                <p:cNvSpPr>
                  <a:spLocks noChangeArrowheads="1"/>
                </p:cNvSpPr>
                <p:nvPr/>
              </p:nvSpPr>
              <p:spPr bwMode="auto">
                <a:xfrm>
                  <a:off x="751" y="460"/>
                  <a:ext cx="3" cy="2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fr-FR" altLang="fr-FR" sz="2533">
                    <a:solidFill>
                      <a:srgbClr val="FFFFFF"/>
                    </a:solidFill>
                  </a:endParaRPr>
                </a:p>
              </p:txBody>
            </p:sp>
            <p:grpSp>
              <p:nvGrpSpPr>
                <p:cNvPr id="97" name="Group 49"/>
                <p:cNvGrpSpPr>
                  <a:grpSpLocks/>
                </p:cNvGrpSpPr>
                <p:nvPr/>
              </p:nvGrpSpPr>
              <p:grpSpPr bwMode="auto">
                <a:xfrm>
                  <a:off x="735" y="456"/>
                  <a:ext cx="29" cy="24"/>
                  <a:chOff x="735" y="456"/>
                  <a:chExt cx="29" cy="24"/>
                </a:xfrm>
              </p:grpSpPr>
              <p:sp>
                <p:nvSpPr>
                  <p:cNvPr id="98" name="Freeform 50"/>
                  <p:cNvSpPr>
                    <a:spLocks/>
                  </p:cNvSpPr>
                  <p:nvPr/>
                </p:nvSpPr>
                <p:spPr bwMode="auto">
                  <a:xfrm>
                    <a:off x="748" y="457"/>
                    <a:ext cx="13" cy="23"/>
                  </a:xfrm>
                  <a:custGeom>
                    <a:avLst/>
                    <a:gdLst>
                      <a:gd name="T0" fmla="*/ 0 w 13"/>
                      <a:gd name="T1" fmla="*/ 23 h 23"/>
                      <a:gd name="T2" fmla="*/ 3 w 13"/>
                      <a:gd name="T3" fmla="*/ 18 h 23"/>
                      <a:gd name="T4" fmla="*/ 8 w 13"/>
                      <a:gd name="T5" fmla="*/ 15 h 23"/>
                      <a:gd name="T6" fmla="*/ 11 w 13"/>
                      <a:gd name="T7" fmla="*/ 8 h 23"/>
                      <a:gd name="T8" fmla="*/ 13 w 13"/>
                      <a:gd name="T9" fmla="*/ 0 h 23"/>
                      <a:gd name="T10" fmla="*/ 13 w 13"/>
                      <a:gd name="T11" fmla="*/ 8 h 23"/>
                      <a:gd name="T12" fmla="*/ 9 w 13"/>
                      <a:gd name="T13" fmla="*/ 15 h 23"/>
                      <a:gd name="T14" fmla="*/ 0 w 13"/>
                      <a:gd name="T15" fmla="*/ 23 h 23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13" h="23">
                        <a:moveTo>
                          <a:pt x="0" y="23"/>
                        </a:moveTo>
                        <a:lnTo>
                          <a:pt x="3" y="18"/>
                        </a:lnTo>
                        <a:lnTo>
                          <a:pt x="8" y="15"/>
                        </a:lnTo>
                        <a:lnTo>
                          <a:pt x="11" y="8"/>
                        </a:lnTo>
                        <a:lnTo>
                          <a:pt x="13" y="0"/>
                        </a:lnTo>
                        <a:lnTo>
                          <a:pt x="13" y="8"/>
                        </a:lnTo>
                        <a:lnTo>
                          <a:pt x="9" y="15"/>
                        </a:lnTo>
                        <a:lnTo>
                          <a:pt x="0" y="23"/>
                        </a:lnTo>
                        <a:close/>
                      </a:path>
                    </a:pathLst>
                  </a:custGeom>
                  <a:solidFill>
                    <a:srgbClr val="5F3F1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fr-FR" sz="2533">
                      <a:solidFill>
                        <a:srgbClr val="FFFFFF"/>
                      </a:solidFill>
                      <a:latin typeface="Arial" charset="0"/>
                    </a:endParaRPr>
                  </a:p>
                </p:txBody>
              </p:sp>
              <p:sp>
                <p:nvSpPr>
                  <p:cNvPr id="99" name="Freeform 51"/>
                  <p:cNvSpPr>
                    <a:spLocks/>
                  </p:cNvSpPr>
                  <p:nvPr/>
                </p:nvSpPr>
                <p:spPr bwMode="auto">
                  <a:xfrm>
                    <a:off x="735" y="456"/>
                    <a:ext cx="29" cy="8"/>
                  </a:xfrm>
                  <a:custGeom>
                    <a:avLst/>
                    <a:gdLst>
                      <a:gd name="T0" fmla="*/ 29 w 29"/>
                      <a:gd name="T1" fmla="*/ 1 h 8"/>
                      <a:gd name="T2" fmla="*/ 21 w 29"/>
                      <a:gd name="T3" fmla="*/ 0 h 8"/>
                      <a:gd name="T4" fmla="*/ 13 w 29"/>
                      <a:gd name="T5" fmla="*/ 0 h 8"/>
                      <a:gd name="T6" fmla="*/ 5 w 29"/>
                      <a:gd name="T7" fmla="*/ 1 h 8"/>
                      <a:gd name="T8" fmla="*/ 0 w 29"/>
                      <a:gd name="T9" fmla="*/ 4 h 8"/>
                      <a:gd name="T10" fmla="*/ 6 w 29"/>
                      <a:gd name="T11" fmla="*/ 8 h 8"/>
                      <a:gd name="T12" fmla="*/ 13 w 29"/>
                      <a:gd name="T13" fmla="*/ 4 h 8"/>
                      <a:gd name="T14" fmla="*/ 21 w 29"/>
                      <a:gd name="T15" fmla="*/ 1 h 8"/>
                      <a:gd name="T16" fmla="*/ 29 w 29"/>
                      <a:gd name="T17" fmla="*/ 1 h 8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0" t="0" r="r" b="b"/>
                    <a:pathLst>
                      <a:path w="29" h="8">
                        <a:moveTo>
                          <a:pt x="29" y="1"/>
                        </a:moveTo>
                        <a:lnTo>
                          <a:pt x="21" y="0"/>
                        </a:lnTo>
                        <a:lnTo>
                          <a:pt x="13" y="0"/>
                        </a:lnTo>
                        <a:lnTo>
                          <a:pt x="5" y="1"/>
                        </a:lnTo>
                        <a:lnTo>
                          <a:pt x="0" y="4"/>
                        </a:lnTo>
                        <a:lnTo>
                          <a:pt x="6" y="8"/>
                        </a:lnTo>
                        <a:lnTo>
                          <a:pt x="13" y="4"/>
                        </a:lnTo>
                        <a:lnTo>
                          <a:pt x="21" y="1"/>
                        </a:lnTo>
                        <a:lnTo>
                          <a:pt x="29" y="1"/>
                        </a:lnTo>
                        <a:close/>
                      </a:path>
                    </a:pathLst>
                  </a:custGeom>
                  <a:solidFill>
                    <a:srgbClr val="5F3F1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fr-FR" sz="2533">
                      <a:solidFill>
                        <a:srgbClr val="FFFFFF"/>
                      </a:solidFill>
                      <a:latin typeface="Arial" charset="0"/>
                    </a:endParaRPr>
                  </a:p>
                </p:txBody>
              </p:sp>
            </p:grpSp>
          </p:grpSp>
        </p:grpSp>
        <p:grpSp>
          <p:nvGrpSpPr>
            <p:cNvPr id="24" name="Group 52"/>
            <p:cNvGrpSpPr>
              <a:grpSpLocks/>
            </p:cNvGrpSpPr>
            <p:nvPr/>
          </p:nvGrpSpPr>
          <p:grpSpPr bwMode="auto">
            <a:xfrm>
              <a:off x="5510" y="2010"/>
              <a:ext cx="57" cy="94"/>
              <a:chOff x="996" y="428"/>
              <a:chExt cx="96" cy="155"/>
            </a:xfrm>
          </p:grpSpPr>
          <p:grpSp>
            <p:nvGrpSpPr>
              <p:cNvPr id="80" name="Group 53"/>
              <p:cNvGrpSpPr>
                <a:grpSpLocks/>
              </p:cNvGrpSpPr>
              <p:nvPr/>
            </p:nvGrpSpPr>
            <p:grpSpPr bwMode="auto">
              <a:xfrm>
                <a:off x="1015" y="428"/>
                <a:ext cx="77" cy="130"/>
                <a:chOff x="1015" y="428"/>
                <a:chExt cx="77" cy="130"/>
              </a:xfrm>
            </p:grpSpPr>
            <p:sp>
              <p:nvSpPr>
                <p:cNvPr id="90" name="Freeform 54"/>
                <p:cNvSpPr>
                  <a:spLocks/>
                </p:cNvSpPr>
                <p:nvPr/>
              </p:nvSpPr>
              <p:spPr bwMode="auto">
                <a:xfrm>
                  <a:off x="1015" y="428"/>
                  <a:ext cx="77" cy="130"/>
                </a:xfrm>
                <a:custGeom>
                  <a:avLst/>
                  <a:gdLst>
                    <a:gd name="T0" fmla="*/ 7 w 77"/>
                    <a:gd name="T1" fmla="*/ 36 h 130"/>
                    <a:gd name="T2" fmla="*/ 18 w 77"/>
                    <a:gd name="T3" fmla="*/ 16 h 130"/>
                    <a:gd name="T4" fmla="*/ 27 w 77"/>
                    <a:gd name="T5" fmla="*/ 8 h 130"/>
                    <a:gd name="T6" fmla="*/ 39 w 77"/>
                    <a:gd name="T7" fmla="*/ 4 h 130"/>
                    <a:gd name="T8" fmla="*/ 48 w 77"/>
                    <a:gd name="T9" fmla="*/ 0 h 130"/>
                    <a:gd name="T10" fmla="*/ 61 w 77"/>
                    <a:gd name="T11" fmla="*/ 5 h 130"/>
                    <a:gd name="T12" fmla="*/ 70 w 77"/>
                    <a:gd name="T13" fmla="*/ 15 h 130"/>
                    <a:gd name="T14" fmla="*/ 77 w 77"/>
                    <a:gd name="T15" fmla="*/ 32 h 130"/>
                    <a:gd name="T16" fmla="*/ 75 w 77"/>
                    <a:gd name="T17" fmla="*/ 50 h 130"/>
                    <a:gd name="T18" fmla="*/ 70 w 77"/>
                    <a:gd name="T19" fmla="*/ 68 h 130"/>
                    <a:gd name="T20" fmla="*/ 64 w 77"/>
                    <a:gd name="T21" fmla="*/ 87 h 130"/>
                    <a:gd name="T22" fmla="*/ 56 w 77"/>
                    <a:gd name="T23" fmla="*/ 103 h 130"/>
                    <a:gd name="T24" fmla="*/ 43 w 77"/>
                    <a:gd name="T25" fmla="*/ 119 h 130"/>
                    <a:gd name="T26" fmla="*/ 34 w 77"/>
                    <a:gd name="T27" fmla="*/ 127 h 130"/>
                    <a:gd name="T28" fmla="*/ 23 w 77"/>
                    <a:gd name="T29" fmla="*/ 130 h 130"/>
                    <a:gd name="T30" fmla="*/ 11 w 77"/>
                    <a:gd name="T31" fmla="*/ 128 h 130"/>
                    <a:gd name="T32" fmla="*/ 4 w 77"/>
                    <a:gd name="T33" fmla="*/ 123 h 130"/>
                    <a:gd name="T34" fmla="*/ 0 w 77"/>
                    <a:gd name="T35" fmla="*/ 112 h 130"/>
                    <a:gd name="T36" fmla="*/ 5 w 77"/>
                    <a:gd name="T37" fmla="*/ 92 h 130"/>
                    <a:gd name="T38" fmla="*/ 7 w 77"/>
                    <a:gd name="T39" fmla="*/ 76 h 130"/>
                    <a:gd name="T40" fmla="*/ 4 w 77"/>
                    <a:gd name="T41" fmla="*/ 56 h 130"/>
                    <a:gd name="T42" fmla="*/ 7 w 77"/>
                    <a:gd name="T43" fmla="*/ 36 h 130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0" t="0" r="r" b="b"/>
                  <a:pathLst>
                    <a:path w="77" h="130">
                      <a:moveTo>
                        <a:pt x="7" y="36"/>
                      </a:moveTo>
                      <a:lnTo>
                        <a:pt x="18" y="16"/>
                      </a:lnTo>
                      <a:lnTo>
                        <a:pt x="27" y="8"/>
                      </a:lnTo>
                      <a:lnTo>
                        <a:pt x="39" y="4"/>
                      </a:lnTo>
                      <a:lnTo>
                        <a:pt x="48" y="0"/>
                      </a:lnTo>
                      <a:lnTo>
                        <a:pt x="61" y="5"/>
                      </a:lnTo>
                      <a:lnTo>
                        <a:pt x="70" y="15"/>
                      </a:lnTo>
                      <a:lnTo>
                        <a:pt x="77" y="32"/>
                      </a:lnTo>
                      <a:lnTo>
                        <a:pt x="75" y="50"/>
                      </a:lnTo>
                      <a:lnTo>
                        <a:pt x="70" y="68"/>
                      </a:lnTo>
                      <a:lnTo>
                        <a:pt x="64" y="87"/>
                      </a:lnTo>
                      <a:lnTo>
                        <a:pt x="56" y="103"/>
                      </a:lnTo>
                      <a:lnTo>
                        <a:pt x="43" y="119"/>
                      </a:lnTo>
                      <a:lnTo>
                        <a:pt x="34" y="127"/>
                      </a:lnTo>
                      <a:lnTo>
                        <a:pt x="23" y="130"/>
                      </a:lnTo>
                      <a:lnTo>
                        <a:pt x="11" y="128"/>
                      </a:lnTo>
                      <a:lnTo>
                        <a:pt x="4" y="123"/>
                      </a:lnTo>
                      <a:lnTo>
                        <a:pt x="0" y="112"/>
                      </a:lnTo>
                      <a:lnTo>
                        <a:pt x="5" y="92"/>
                      </a:lnTo>
                      <a:lnTo>
                        <a:pt x="7" y="76"/>
                      </a:lnTo>
                      <a:lnTo>
                        <a:pt x="4" y="56"/>
                      </a:lnTo>
                      <a:lnTo>
                        <a:pt x="7" y="36"/>
                      </a:lnTo>
                      <a:close/>
                    </a:path>
                  </a:pathLst>
                </a:custGeom>
                <a:solidFill>
                  <a:srgbClr val="FF9F7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fr-FR" sz="2533">
                    <a:solidFill>
                      <a:srgbClr val="FFFFFF"/>
                    </a:solidFill>
                    <a:latin typeface="Arial" charset="0"/>
                  </a:endParaRPr>
                </a:p>
              </p:txBody>
            </p:sp>
            <p:sp>
              <p:nvSpPr>
                <p:cNvPr id="91" name="Freeform 55"/>
                <p:cNvSpPr>
                  <a:spLocks/>
                </p:cNvSpPr>
                <p:nvPr/>
              </p:nvSpPr>
              <p:spPr bwMode="auto">
                <a:xfrm>
                  <a:off x="1023" y="441"/>
                  <a:ext cx="56" cy="91"/>
                </a:xfrm>
                <a:custGeom>
                  <a:avLst/>
                  <a:gdLst>
                    <a:gd name="T0" fmla="*/ 56 w 56"/>
                    <a:gd name="T1" fmla="*/ 10 h 91"/>
                    <a:gd name="T2" fmla="*/ 42 w 56"/>
                    <a:gd name="T3" fmla="*/ 7 h 91"/>
                    <a:gd name="T4" fmla="*/ 32 w 56"/>
                    <a:gd name="T5" fmla="*/ 8 h 91"/>
                    <a:gd name="T6" fmla="*/ 27 w 56"/>
                    <a:gd name="T7" fmla="*/ 11 h 91"/>
                    <a:gd name="T8" fmla="*/ 24 w 56"/>
                    <a:gd name="T9" fmla="*/ 19 h 91"/>
                    <a:gd name="T10" fmla="*/ 24 w 56"/>
                    <a:gd name="T11" fmla="*/ 26 h 91"/>
                    <a:gd name="T12" fmla="*/ 31 w 56"/>
                    <a:gd name="T13" fmla="*/ 34 h 91"/>
                    <a:gd name="T14" fmla="*/ 40 w 56"/>
                    <a:gd name="T15" fmla="*/ 37 h 91"/>
                    <a:gd name="T16" fmla="*/ 46 w 56"/>
                    <a:gd name="T17" fmla="*/ 40 h 91"/>
                    <a:gd name="T18" fmla="*/ 48 w 56"/>
                    <a:gd name="T19" fmla="*/ 50 h 91"/>
                    <a:gd name="T20" fmla="*/ 43 w 56"/>
                    <a:gd name="T21" fmla="*/ 59 h 91"/>
                    <a:gd name="T22" fmla="*/ 37 w 56"/>
                    <a:gd name="T23" fmla="*/ 67 h 91"/>
                    <a:gd name="T24" fmla="*/ 27 w 56"/>
                    <a:gd name="T25" fmla="*/ 71 h 91"/>
                    <a:gd name="T26" fmla="*/ 18 w 56"/>
                    <a:gd name="T27" fmla="*/ 74 h 91"/>
                    <a:gd name="T28" fmla="*/ 11 w 56"/>
                    <a:gd name="T29" fmla="*/ 77 h 91"/>
                    <a:gd name="T30" fmla="*/ 10 w 56"/>
                    <a:gd name="T31" fmla="*/ 83 h 91"/>
                    <a:gd name="T32" fmla="*/ 8 w 56"/>
                    <a:gd name="T33" fmla="*/ 91 h 91"/>
                    <a:gd name="T34" fmla="*/ 3 w 56"/>
                    <a:gd name="T35" fmla="*/ 91 h 91"/>
                    <a:gd name="T36" fmla="*/ 0 w 56"/>
                    <a:gd name="T37" fmla="*/ 83 h 91"/>
                    <a:gd name="T38" fmla="*/ 3 w 56"/>
                    <a:gd name="T39" fmla="*/ 75 h 91"/>
                    <a:gd name="T40" fmla="*/ 7 w 56"/>
                    <a:gd name="T41" fmla="*/ 67 h 91"/>
                    <a:gd name="T42" fmla="*/ 7 w 56"/>
                    <a:gd name="T43" fmla="*/ 59 h 91"/>
                    <a:gd name="T44" fmla="*/ 8 w 56"/>
                    <a:gd name="T45" fmla="*/ 50 h 91"/>
                    <a:gd name="T46" fmla="*/ 13 w 56"/>
                    <a:gd name="T47" fmla="*/ 53 h 91"/>
                    <a:gd name="T48" fmla="*/ 19 w 56"/>
                    <a:gd name="T49" fmla="*/ 53 h 91"/>
                    <a:gd name="T50" fmla="*/ 21 w 56"/>
                    <a:gd name="T51" fmla="*/ 48 h 91"/>
                    <a:gd name="T52" fmla="*/ 16 w 56"/>
                    <a:gd name="T53" fmla="*/ 40 h 91"/>
                    <a:gd name="T54" fmla="*/ 19 w 56"/>
                    <a:gd name="T55" fmla="*/ 32 h 91"/>
                    <a:gd name="T56" fmla="*/ 16 w 56"/>
                    <a:gd name="T57" fmla="*/ 24 h 91"/>
                    <a:gd name="T58" fmla="*/ 19 w 56"/>
                    <a:gd name="T59" fmla="*/ 15 h 91"/>
                    <a:gd name="T60" fmla="*/ 24 w 56"/>
                    <a:gd name="T61" fmla="*/ 5 h 91"/>
                    <a:gd name="T62" fmla="*/ 32 w 56"/>
                    <a:gd name="T63" fmla="*/ 0 h 91"/>
                    <a:gd name="T64" fmla="*/ 42 w 56"/>
                    <a:gd name="T65" fmla="*/ 0 h 91"/>
                    <a:gd name="T66" fmla="*/ 51 w 56"/>
                    <a:gd name="T67" fmla="*/ 3 h 91"/>
                    <a:gd name="T68" fmla="*/ 56 w 56"/>
                    <a:gd name="T69" fmla="*/ 10 h 91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0" t="0" r="r" b="b"/>
                  <a:pathLst>
                    <a:path w="56" h="91">
                      <a:moveTo>
                        <a:pt x="56" y="10"/>
                      </a:moveTo>
                      <a:lnTo>
                        <a:pt x="42" y="7"/>
                      </a:lnTo>
                      <a:lnTo>
                        <a:pt x="32" y="8"/>
                      </a:lnTo>
                      <a:lnTo>
                        <a:pt x="27" y="11"/>
                      </a:lnTo>
                      <a:lnTo>
                        <a:pt x="24" y="19"/>
                      </a:lnTo>
                      <a:lnTo>
                        <a:pt x="24" y="26"/>
                      </a:lnTo>
                      <a:lnTo>
                        <a:pt x="31" y="34"/>
                      </a:lnTo>
                      <a:lnTo>
                        <a:pt x="40" y="37"/>
                      </a:lnTo>
                      <a:lnTo>
                        <a:pt x="46" y="40"/>
                      </a:lnTo>
                      <a:lnTo>
                        <a:pt x="48" y="50"/>
                      </a:lnTo>
                      <a:lnTo>
                        <a:pt x="43" y="59"/>
                      </a:lnTo>
                      <a:lnTo>
                        <a:pt x="37" y="67"/>
                      </a:lnTo>
                      <a:lnTo>
                        <a:pt x="27" y="71"/>
                      </a:lnTo>
                      <a:lnTo>
                        <a:pt x="18" y="74"/>
                      </a:lnTo>
                      <a:lnTo>
                        <a:pt x="11" y="77"/>
                      </a:lnTo>
                      <a:lnTo>
                        <a:pt x="10" y="83"/>
                      </a:lnTo>
                      <a:lnTo>
                        <a:pt x="8" y="91"/>
                      </a:lnTo>
                      <a:lnTo>
                        <a:pt x="3" y="91"/>
                      </a:lnTo>
                      <a:lnTo>
                        <a:pt x="0" y="83"/>
                      </a:lnTo>
                      <a:lnTo>
                        <a:pt x="3" y="75"/>
                      </a:lnTo>
                      <a:lnTo>
                        <a:pt x="7" y="67"/>
                      </a:lnTo>
                      <a:lnTo>
                        <a:pt x="7" y="59"/>
                      </a:lnTo>
                      <a:lnTo>
                        <a:pt x="8" y="50"/>
                      </a:lnTo>
                      <a:lnTo>
                        <a:pt x="13" y="53"/>
                      </a:lnTo>
                      <a:lnTo>
                        <a:pt x="19" y="53"/>
                      </a:lnTo>
                      <a:lnTo>
                        <a:pt x="21" y="48"/>
                      </a:lnTo>
                      <a:lnTo>
                        <a:pt x="16" y="40"/>
                      </a:lnTo>
                      <a:lnTo>
                        <a:pt x="19" y="32"/>
                      </a:lnTo>
                      <a:lnTo>
                        <a:pt x="16" y="24"/>
                      </a:lnTo>
                      <a:lnTo>
                        <a:pt x="19" y="15"/>
                      </a:lnTo>
                      <a:lnTo>
                        <a:pt x="24" y="5"/>
                      </a:lnTo>
                      <a:lnTo>
                        <a:pt x="32" y="0"/>
                      </a:lnTo>
                      <a:lnTo>
                        <a:pt x="42" y="0"/>
                      </a:lnTo>
                      <a:lnTo>
                        <a:pt x="51" y="3"/>
                      </a:lnTo>
                      <a:lnTo>
                        <a:pt x="56" y="10"/>
                      </a:lnTo>
                      <a:close/>
                    </a:path>
                  </a:pathLst>
                </a:custGeom>
                <a:solidFill>
                  <a:srgbClr val="FF7F3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fr-FR" sz="2533">
                    <a:solidFill>
                      <a:srgbClr val="FFFFFF"/>
                    </a:solidFill>
                    <a:latin typeface="Arial" charset="0"/>
                  </a:endParaRPr>
                </a:p>
              </p:txBody>
            </p:sp>
          </p:grpSp>
          <p:grpSp>
            <p:nvGrpSpPr>
              <p:cNvPr id="81" name="Group 56"/>
              <p:cNvGrpSpPr>
                <a:grpSpLocks/>
              </p:cNvGrpSpPr>
              <p:nvPr/>
            </p:nvGrpSpPr>
            <p:grpSpPr bwMode="auto">
              <a:xfrm>
                <a:off x="996" y="521"/>
                <a:ext cx="66" cy="62"/>
                <a:chOff x="996" y="521"/>
                <a:chExt cx="66" cy="62"/>
              </a:xfrm>
            </p:grpSpPr>
            <p:grpSp>
              <p:nvGrpSpPr>
                <p:cNvPr id="82" name="Group 57"/>
                <p:cNvGrpSpPr>
                  <a:grpSpLocks/>
                </p:cNvGrpSpPr>
                <p:nvPr/>
              </p:nvGrpSpPr>
              <p:grpSpPr bwMode="auto">
                <a:xfrm>
                  <a:off x="996" y="521"/>
                  <a:ext cx="66" cy="62"/>
                  <a:chOff x="996" y="521"/>
                  <a:chExt cx="66" cy="62"/>
                </a:xfrm>
              </p:grpSpPr>
              <p:sp>
                <p:nvSpPr>
                  <p:cNvPr id="88" name="Oval 58"/>
                  <p:cNvSpPr>
                    <a:spLocks noChangeArrowheads="1"/>
                  </p:cNvSpPr>
                  <p:nvPr/>
                </p:nvSpPr>
                <p:spPr bwMode="auto">
                  <a:xfrm>
                    <a:off x="1003" y="523"/>
                    <a:ext cx="59" cy="60"/>
                  </a:xfrm>
                  <a:prstGeom prst="ellipse">
                    <a:avLst/>
                  </a:prstGeom>
                  <a:solidFill>
                    <a:srgbClr val="9F3F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fr-FR" altLang="fr-FR" sz="2533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9" name="Oval 59"/>
                  <p:cNvSpPr>
                    <a:spLocks noChangeArrowheads="1"/>
                  </p:cNvSpPr>
                  <p:nvPr/>
                </p:nvSpPr>
                <p:spPr bwMode="auto">
                  <a:xfrm>
                    <a:off x="996" y="521"/>
                    <a:ext cx="62" cy="59"/>
                  </a:xfrm>
                  <a:prstGeom prst="ellipse">
                    <a:avLst/>
                  </a:prstGeom>
                  <a:solidFill>
                    <a:srgbClr val="FFFF9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fr-FR" altLang="fr-FR" sz="2533">
                      <a:solidFill>
                        <a:srgbClr val="FFFFFF"/>
                      </a:solidFill>
                    </a:endParaRPr>
                  </a:p>
                </p:txBody>
              </p:sp>
            </p:grpSp>
            <p:grpSp>
              <p:nvGrpSpPr>
                <p:cNvPr id="83" name="Group 60"/>
                <p:cNvGrpSpPr>
                  <a:grpSpLocks/>
                </p:cNvGrpSpPr>
                <p:nvPr/>
              </p:nvGrpSpPr>
              <p:grpSpPr bwMode="auto">
                <a:xfrm>
                  <a:off x="999" y="523"/>
                  <a:ext cx="59" cy="59"/>
                  <a:chOff x="999" y="523"/>
                  <a:chExt cx="59" cy="59"/>
                </a:xfrm>
              </p:grpSpPr>
              <p:sp>
                <p:nvSpPr>
                  <p:cNvPr id="84" name="Oval 61"/>
                  <p:cNvSpPr>
                    <a:spLocks noChangeArrowheads="1"/>
                  </p:cNvSpPr>
                  <p:nvPr/>
                </p:nvSpPr>
                <p:spPr bwMode="auto">
                  <a:xfrm>
                    <a:off x="999" y="523"/>
                    <a:ext cx="59" cy="59"/>
                  </a:xfrm>
                  <a:prstGeom prst="ellipse">
                    <a:avLst/>
                  </a:prstGeom>
                  <a:solidFill>
                    <a:srgbClr val="FF9F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fr-FR" altLang="fr-FR" sz="2533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5" name="Arc 62"/>
                  <p:cNvSpPr>
                    <a:spLocks/>
                  </p:cNvSpPr>
                  <p:nvPr/>
                </p:nvSpPr>
                <p:spPr bwMode="auto">
                  <a:xfrm>
                    <a:off x="1031" y="531"/>
                    <a:ext cx="23" cy="44"/>
                  </a:xfrm>
                  <a:custGeom>
                    <a:avLst/>
                    <a:gdLst>
                      <a:gd name="T0" fmla="*/ 5 w 29771"/>
                      <a:gd name="T1" fmla="*/ 0 h 43200"/>
                      <a:gd name="T2" fmla="*/ 0 w 29771"/>
                      <a:gd name="T3" fmla="*/ 42 h 43200"/>
                      <a:gd name="T4" fmla="*/ 6 w 29771"/>
                      <a:gd name="T5" fmla="*/ 22 h 432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9771" h="43200" fill="none" extrusionOk="0">
                        <a:moveTo>
                          <a:pt x="6903" y="37"/>
                        </a:moveTo>
                        <a:cubicBezTo>
                          <a:pt x="7325" y="12"/>
                          <a:pt x="7748" y="-1"/>
                          <a:pt x="8171" y="0"/>
                        </a:cubicBezTo>
                        <a:cubicBezTo>
                          <a:pt x="20100" y="0"/>
                          <a:pt x="29771" y="9670"/>
                          <a:pt x="29771" y="21600"/>
                        </a:cubicBezTo>
                        <a:cubicBezTo>
                          <a:pt x="29771" y="33529"/>
                          <a:pt x="20100" y="43200"/>
                          <a:pt x="8171" y="43200"/>
                        </a:cubicBezTo>
                        <a:cubicBezTo>
                          <a:pt x="5369" y="43200"/>
                          <a:pt x="2593" y="42654"/>
                          <a:pt x="0" y="41594"/>
                        </a:cubicBezTo>
                      </a:path>
                      <a:path w="29771" h="43200" stroke="0" extrusionOk="0">
                        <a:moveTo>
                          <a:pt x="6903" y="37"/>
                        </a:moveTo>
                        <a:cubicBezTo>
                          <a:pt x="7325" y="12"/>
                          <a:pt x="7748" y="-1"/>
                          <a:pt x="8171" y="0"/>
                        </a:cubicBezTo>
                        <a:cubicBezTo>
                          <a:pt x="20100" y="0"/>
                          <a:pt x="29771" y="9670"/>
                          <a:pt x="29771" y="21600"/>
                        </a:cubicBezTo>
                        <a:cubicBezTo>
                          <a:pt x="29771" y="33529"/>
                          <a:pt x="20100" y="43200"/>
                          <a:pt x="8171" y="43200"/>
                        </a:cubicBezTo>
                        <a:cubicBezTo>
                          <a:pt x="5369" y="43200"/>
                          <a:pt x="2593" y="42654"/>
                          <a:pt x="0" y="41594"/>
                        </a:cubicBezTo>
                        <a:lnTo>
                          <a:pt x="8171" y="21600"/>
                        </a:lnTo>
                        <a:lnTo>
                          <a:pt x="6903" y="37"/>
                        </a:lnTo>
                        <a:close/>
                      </a:path>
                    </a:pathLst>
                  </a:custGeom>
                  <a:solidFill>
                    <a:srgbClr val="FFBF1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fr-FR" sz="2533">
                      <a:solidFill>
                        <a:srgbClr val="FFFFFF"/>
                      </a:solidFill>
                      <a:latin typeface="Arial" charset="0"/>
                    </a:endParaRPr>
                  </a:p>
                </p:txBody>
              </p:sp>
              <p:sp>
                <p:nvSpPr>
                  <p:cNvPr id="86" name="Arc 63"/>
                  <p:cNvSpPr>
                    <a:spLocks/>
                  </p:cNvSpPr>
                  <p:nvPr/>
                </p:nvSpPr>
                <p:spPr bwMode="auto">
                  <a:xfrm>
                    <a:off x="1022" y="529"/>
                    <a:ext cx="9" cy="40"/>
                  </a:xfrm>
                  <a:custGeom>
                    <a:avLst/>
                    <a:gdLst>
                      <a:gd name="T0" fmla="*/ 3 w 33582"/>
                      <a:gd name="T1" fmla="*/ 0 h 43200"/>
                      <a:gd name="T2" fmla="*/ 0 w 33582"/>
                      <a:gd name="T3" fmla="*/ 37 h 43200"/>
                      <a:gd name="T4" fmla="*/ 3 w 33582"/>
                      <a:gd name="T5" fmla="*/ 20 h 432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33582" h="43200" fill="none" extrusionOk="0">
                        <a:moveTo>
                          <a:pt x="11981" y="0"/>
                        </a:moveTo>
                        <a:cubicBezTo>
                          <a:pt x="23911" y="0"/>
                          <a:pt x="33582" y="9670"/>
                          <a:pt x="33582" y="21600"/>
                        </a:cubicBezTo>
                        <a:cubicBezTo>
                          <a:pt x="33582" y="33529"/>
                          <a:pt x="23911" y="43200"/>
                          <a:pt x="11982" y="43200"/>
                        </a:cubicBezTo>
                        <a:cubicBezTo>
                          <a:pt x="7717" y="43200"/>
                          <a:pt x="3548" y="41937"/>
                          <a:pt x="0" y="39571"/>
                        </a:cubicBezTo>
                      </a:path>
                      <a:path w="33582" h="43200" stroke="0" extrusionOk="0">
                        <a:moveTo>
                          <a:pt x="11981" y="0"/>
                        </a:moveTo>
                        <a:cubicBezTo>
                          <a:pt x="23911" y="0"/>
                          <a:pt x="33582" y="9670"/>
                          <a:pt x="33582" y="21600"/>
                        </a:cubicBezTo>
                        <a:cubicBezTo>
                          <a:pt x="33582" y="33529"/>
                          <a:pt x="23911" y="43200"/>
                          <a:pt x="11982" y="43200"/>
                        </a:cubicBezTo>
                        <a:cubicBezTo>
                          <a:pt x="7717" y="43200"/>
                          <a:pt x="3548" y="41937"/>
                          <a:pt x="0" y="39571"/>
                        </a:cubicBezTo>
                        <a:lnTo>
                          <a:pt x="11982" y="21600"/>
                        </a:lnTo>
                        <a:lnTo>
                          <a:pt x="11981" y="0"/>
                        </a:lnTo>
                        <a:close/>
                      </a:path>
                    </a:pathLst>
                  </a:custGeom>
                  <a:solidFill>
                    <a:srgbClr val="BF7F1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fr-FR" sz="2533">
                      <a:solidFill>
                        <a:srgbClr val="FFFFFF"/>
                      </a:solidFill>
                      <a:latin typeface="Arial" charset="0"/>
                    </a:endParaRPr>
                  </a:p>
                </p:txBody>
              </p:sp>
              <p:sp>
                <p:nvSpPr>
                  <p:cNvPr id="87" name="Oval 64"/>
                  <p:cNvSpPr>
                    <a:spLocks noChangeArrowheads="1"/>
                  </p:cNvSpPr>
                  <p:nvPr/>
                </p:nvSpPr>
                <p:spPr bwMode="auto">
                  <a:xfrm>
                    <a:off x="1009" y="529"/>
                    <a:ext cx="19" cy="26"/>
                  </a:xfrm>
                  <a:prstGeom prst="ellipse">
                    <a:avLst/>
                  </a:prstGeom>
                  <a:solidFill>
                    <a:srgbClr val="FFFF9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fr-FR" altLang="fr-FR" sz="2533">
                      <a:solidFill>
                        <a:srgbClr val="FFFFFF"/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25" name="Group 65"/>
            <p:cNvGrpSpPr>
              <a:grpSpLocks/>
            </p:cNvGrpSpPr>
            <p:nvPr/>
          </p:nvGrpSpPr>
          <p:grpSpPr bwMode="auto">
            <a:xfrm>
              <a:off x="5040" y="2111"/>
              <a:ext cx="731" cy="899"/>
              <a:chOff x="205" y="595"/>
              <a:chExt cx="1229" cy="1482"/>
            </a:xfrm>
          </p:grpSpPr>
          <p:grpSp>
            <p:nvGrpSpPr>
              <p:cNvPr id="29" name="Group 66"/>
              <p:cNvGrpSpPr>
                <a:grpSpLocks/>
              </p:cNvGrpSpPr>
              <p:nvPr/>
            </p:nvGrpSpPr>
            <p:grpSpPr bwMode="auto">
              <a:xfrm>
                <a:off x="289" y="794"/>
                <a:ext cx="1145" cy="1283"/>
                <a:chOff x="289" y="794"/>
                <a:chExt cx="1145" cy="1283"/>
              </a:xfrm>
            </p:grpSpPr>
            <p:grpSp>
              <p:nvGrpSpPr>
                <p:cNvPr id="58" name="Group 67"/>
                <p:cNvGrpSpPr>
                  <a:grpSpLocks/>
                </p:cNvGrpSpPr>
                <p:nvPr/>
              </p:nvGrpSpPr>
              <p:grpSpPr bwMode="auto">
                <a:xfrm>
                  <a:off x="289" y="1206"/>
                  <a:ext cx="1129" cy="871"/>
                  <a:chOff x="289" y="1206"/>
                  <a:chExt cx="1129" cy="871"/>
                </a:xfrm>
              </p:grpSpPr>
              <p:grpSp>
                <p:nvGrpSpPr>
                  <p:cNvPr id="74" name="Group 68"/>
                  <p:cNvGrpSpPr>
                    <a:grpSpLocks/>
                  </p:cNvGrpSpPr>
                  <p:nvPr/>
                </p:nvGrpSpPr>
                <p:grpSpPr bwMode="auto">
                  <a:xfrm>
                    <a:off x="289" y="1206"/>
                    <a:ext cx="400" cy="392"/>
                    <a:chOff x="289" y="1206"/>
                    <a:chExt cx="400" cy="392"/>
                  </a:xfrm>
                </p:grpSpPr>
                <p:sp>
                  <p:nvSpPr>
                    <p:cNvPr id="78" name="Freeform 69"/>
                    <p:cNvSpPr>
                      <a:spLocks/>
                    </p:cNvSpPr>
                    <p:nvPr/>
                  </p:nvSpPr>
                  <p:spPr bwMode="auto">
                    <a:xfrm>
                      <a:off x="289" y="1206"/>
                      <a:ext cx="400" cy="392"/>
                    </a:xfrm>
                    <a:custGeom>
                      <a:avLst/>
                      <a:gdLst>
                        <a:gd name="T0" fmla="*/ 78 w 400"/>
                        <a:gd name="T1" fmla="*/ 24 h 392"/>
                        <a:gd name="T2" fmla="*/ 124 w 400"/>
                        <a:gd name="T3" fmla="*/ 82 h 392"/>
                        <a:gd name="T4" fmla="*/ 142 w 400"/>
                        <a:gd name="T5" fmla="*/ 101 h 392"/>
                        <a:gd name="T6" fmla="*/ 169 w 400"/>
                        <a:gd name="T7" fmla="*/ 123 h 392"/>
                        <a:gd name="T8" fmla="*/ 180 w 400"/>
                        <a:gd name="T9" fmla="*/ 131 h 392"/>
                        <a:gd name="T10" fmla="*/ 198 w 400"/>
                        <a:gd name="T11" fmla="*/ 133 h 392"/>
                        <a:gd name="T12" fmla="*/ 198 w 400"/>
                        <a:gd name="T13" fmla="*/ 18 h 392"/>
                        <a:gd name="T14" fmla="*/ 400 w 400"/>
                        <a:gd name="T15" fmla="*/ 115 h 392"/>
                        <a:gd name="T16" fmla="*/ 311 w 400"/>
                        <a:gd name="T17" fmla="*/ 355 h 392"/>
                        <a:gd name="T18" fmla="*/ 239 w 400"/>
                        <a:gd name="T19" fmla="*/ 392 h 392"/>
                        <a:gd name="T20" fmla="*/ 214 w 400"/>
                        <a:gd name="T21" fmla="*/ 360 h 392"/>
                        <a:gd name="T22" fmla="*/ 180 w 400"/>
                        <a:gd name="T23" fmla="*/ 325 h 392"/>
                        <a:gd name="T24" fmla="*/ 148 w 400"/>
                        <a:gd name="T25" fmla="*/ 299 h 392"/>
                        <a:gd name="T26" fmla="*/ 120 w 400"/>
                        <a:gd name="T27" fmla="*/ 259 h 392"/>
                        <a:gd name="T28" fmla="*/ 94 w 400"/>
                        <a:gd name="T29" fmla="*/ 216 h 392"/>
                        <a:gd name="T30" fmla="*/ 75 w 400"/>
                        <a:gd name="T31" fmla="*/ 168 h 392"/>
                        <a:gd name="T32" fmla="*/ 45 w 400"/>
                        <a:gd name="T33" fmla="*/ 123 h 392"/>
                        <a:gd name="T34" fmla="*/ 29 w 400"/>
                        <a:gd name="T35" fmla="*/ 101 h 392"/>
                        <a:gd name="T36" fmla="*/ 19 w 400"/>
                        <a:gd name="T37" fmla="*/ 85 h 392"/>
                        <a:gd name="T38" fmla="*/ 0 w 400"/>
                        <a:gd name="T39" fmla="*/ 0 h 392"/>
                        <a:gd name="T40" fmla="*/ 78 w 400"/>
                        <a:gd name="T41" fmla="*/ 24 h 392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60000 65536"/>
                        <a:gd name="T52" fmla="*/ 0 60000 65536"/>
                        <a:gd name="T53" fmla="*/ 0 60000 65536"/>
                        <a:gd name="T54" fmla="*/ 0 60000 65536"/>
                        <a:gd name="T55" fmla="*/ 0 60000 65536"/>
                        <a:gd name="T56" fmla="*/ 0 60000 65536"/>
                        <a:gd name="T57" fmla="*/ 0 60000 65536"/>
                        <a:gd name="T58" fmla="*/ 0 60000 65536"/>
                        <a:gd name="T59" fmla="*/ 0 60000 65536"/>
                        <a:gd name="T60" fmla="*/ 0 60000 65536"/>
                        <a:gd name="T61" fmla="*/ 0 60000 65536"/>
                        <a:gd name="T62" fmla="*/ 0 60000 65536"/>
                      </a:gdLst>
                      <a:ahLst/>
                      <a:cxnLst>
                        <a:cxn ang="T42">
                          <a:pos x="T0" y="T1"/>
                        </a:cxn>
                        <a:cxn ang="T43">
                          <a:pos x="T2" y="T3"/>
                        </a:cxn>
                        <a:cxn ang="T44">
                          <a:pos x="T4" y="T5"/>
                        </a:cxn>
                        <a:cxn ang="T45">
                          <a:pos x="T6" y="T7"/>
                        </a:cxn>
                        <a:cxn ang="T46">
                          <a:pos x="T8" y="T9"/>
                        </a:cxn>
                        <a:cxn ang="T47">
                          <a:pos x="T10" y="T11"/>
                        </a:cxn>
                        <a:cxn ang="T48">
                          <a:pos x="T12" y="T13"/>
                        </a:cxn>
                        <a:cxn ang="T49">
                          <a:pos x="T14" y="T15"/>
                        </a:cxn>
                        <a:cxn ang="T50">
                          <a:pos x="T16" y="T17"/>
                        </a:cxn>
                        <a:cxn ang="T51">
                          <a:pos x="T18" y="T19"/>
                        </a:cxn>
                        <a:cxn ang="T52">
                          <a:pos x="T20" y="T21"/>
                        </a:cxn>
                        <a:cxn ang="T53">
                          <a:pos x="T22" y="T23"/>
                        </a:cxn>
                        <a:cxn ang="T54">
                          <a:pos x="T24" y="T25"/>
                        </a:cxn>
                        <a:cxn ang="T55">
                          <a:pos x="T26" y="T27"/>
                        </a:cxn>
                        <a:cxn ang="T56">
                          <a:pos x="T28" y="T29"/>
                        </a:cxn>
                        <a:cxn ang="T57">
                          <a:pos x="T30" y="T31"/>
                        </a:cxn>
                        <a:cxn ang="T58">
                          <a:pos x="T32" y="T33"/>
                        </a:cxn>
                        <a:cxn ang="T59">
                          <a:pos x="T34" y="T35"/>
                        </a:cxn>
                        <a:cxn ang="T60">
                          <a:pos x="T36" y="T37"/>
                        </a:cxn>
                        <a:cxn ang="T61">
                          <a:pos x="T38" y="T39"/>
                        </a:cxn>
                        <a:cxn ang="T62">
                          <a:pos x="T40" y="T41"/>
                        </a:cxn>
                      </a:cxnLst>
                      <a:rect l="0" t="0" r="r" b="b"/>
                      <a:pathLst>
                        <a:path w="400" h="392">
                          <a:moveTo>
                            <a:pt x="78" y="24"/>
                          </a:moveTo>
                          <a:lnTo>
                            <a:pt x="124" y="82"/>
                          </a:lnTo>
                          <a:lnTo>
                            <a:pt x="142" y="101"/>
                          </a:lnTo>
                          <a:lnTo>
                            <a:pt x="169" y="123"/>
                          </a:lnTo>
                          <a:lnTo>
                            <a:pt x="180" y="131"/>
                          </a:lnTo>
                          <a:lnTo>
                            <a:pt x="198" y="133"/>
                          </a:lnTo>
                          <a:lnTo>
                            <a:pt x="198" y="18"/>
                          </a:lnTo>
                          <a:lnTo>
                            <a:pt x="400" y="115"/>
                          </a:lnTo>
                          <a:lnTo>
                            <a:pt x="311" y="355"/>
                          </a:lnTo>
                          <a:lnTo>
                            <a:pt x="239" y="392"/>
                          </a:lnTo>
                          <a:lnTo>
                            <a:pt x="214" y="360"/>
                          </a:lnTo>
                          <a:lnTo>
                            <a:pt x="180" y="325"/>
                          </a:lnTo>
                          <a:lnTo>
                            <a:pt x="148" y="299"/>
                          </a:lnTo>
                          <a:lnTo>
                            <a:pt x="120" y="259"/>
                          </a:lnTo>
                          <a:lnTo>
                            <a:pt x="94" y="216"/>
                          </a:lnTo>
                          <a:lnTo>
                            <a:pt x="75" y="168"/>
                          </a:lnTo>
                          <a:lnTo>
                            <a:pt x="45" y="123"/>
                          </a:lnTo>
                          <a:lnTo>
                            <a:pt x="29" y="101"/>
                          </a:lnTo>
                          <a:lnTo>
                            <a:pt x="19" y="85"/>
                          </a:lnTo>
                          <a:lnTo>
                            <a:pt x="0" y="0"/>
                          </a:lnTo>
                          <a:lnTo>
                            <a:pt x="78" y="24"/>
                          </a:lnTo>
                          <a:close/>
                        </a:path>
                      </a:pathLst>
                    </a:custGeom>
                    <a:solidFill>
                      <a:srgbClr val="FF9F7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fr-FR" sz="2533">
                        <a:solidFill>
                          <a:srgbClr val="FFFFFF"/>
                        </a:solidFill>
                        <a:latin typeface="Arial" charset="0"/>
                      </a:endParaRPr>
                    </a:p>
                  </p:txBody>
                </p:sp>
                <p:sp>
                  <p:nvSpPr>
                    <p:cNvPr id="79" name="Freeform 70"/>
                    <p:cNvSpPr>
                      <a:spLocks/>
                    </p:cNvSpPr>
                    <p:nvPr/>
                  </p:nvSpPr>
                  <p:spPr bwMode="auto">
                    <a:xfrm>
                      <a:off x="471" y="1329"/>
                      <a:ext cx="90" cy="155"/>
                    </a:xfrm>
                    <a:custGeom>
                      <a:avLst/>
                      <a:gdLst>
                        <a:gd name="T0" fmla="*/ 11 w 90"/>
                        <a:gd name="T1" fmla="*/ 0 h 155"/>
                        <a:gd name="T2" fmla="*/ 0 w 90"/>
                        <a:gd name="T3" fmla="*/ 12 h 155"/>
                        <a:gd name="T4" fmla="*/ 20 w 90"/>
                        <a:gd name="T5" fmla="*/ 40 h 155"/>
                        <a:gd name="T6" fmla="*/ 41 w 90"/>
                        <a:gd name="T7" fmla="*/ 69 h 155"/>
                        <a:gd name="T8" fmla="*/ 59 w 90"/>
                        <a:gd name="T9" fmla="*/ 96 h 155"/>
                        <a:gd name="T10" fmla="*/ 75 w 90"/>
                        <a:gd name="T11" fmla="*/ 123 h 155"/>
                        <a:gd name="T12" fmla="*/ 90 w 90"/>
                        <a:gd name="T13" fmla="*/ 155 h 155"/>
                        <a:gd name="T14" fmla="*/ 86 w 90"/>
                        <a:gd name="T15" fmla="*/ 130 h 155"/>
                        <a:gd name="T16" fmla="*/ 71 w 90"/>
                        <a:gd name="T17" fmla="*/ 98 h 155"/>
                        <a:gd name="T18" fmla="*/ 51 w 90"/>
                        <a:gd name="T19" fmla="*/ 60 h 155"/>
                        <a:gd name="T20" fmla="*/ 27 w 90"/>
                        <a:gd name="T21" fmla="*/ 24 h 155"/>
                        <a:gd name="T22" fmla="*/ 11 w 90"/>
                        <a:gd name="T23" fmla="*/ 0 h 155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90" h="155">
                          <a:moveTo>
                            <a:pt x="11" y="0"/>
                          </a:moveTo>
                          <a:lnTo>
                            <a:pt x="0" y="12"/>
                          </a:lnTo>
                          <a:lnTo>
                            <a:pt x="20" y="40"/>
                          </a:lnTo>
                          <a:lnTo>
                            <a:pt x="41" y="69"/>
                          </a:lnTo>
                          <a:lnTo>
                            <a:pt x="59" y="96"/>
                          </a:lnTo>
                          <a:lnTo>
                            <a:pt x="75" y="123"/>
                          </a:lnTo>
                          <a:lnTo>
                            <a:pt x="90" y="155"/>
                          </a:lnTo>
                          <a:lnTo>
                            <a:pt x="86" y="130"/>
                          </a:lnTo>
                          <a:lnTo>
                            <a:pt x="71" y="98"/>
                          </a:lnTo>
                          <a:lnTo>
                            <a:pt x="51" y="60"/>
                          </a:lnTo>
                          <a:lnTo>
                            <a:pt x="27" y="24"/>
                          </a:lnTo>
                          <a:lnTo>
                            <a:pt x="11" y="0"/>
                          </a:lnTo>
                          <a:close/>
                        </a:path>
                      </a:pathLst>
                    </a:custGeom>
                    <a:solidFill>
                      <a:srgbClr val="FF7F3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fr-FR" sz="2533">
                        <a:solidFill>
                          <a:srgbClr val="FFFFFF"/>
                        </a:solidFill>
                        <a:latin typeface="Arial" charset="0"/>
                      </a:endParaRPr>
                    </a:p>
                  </p:txBody>
                </p:sp>
              </p:grpSp>
              <p:grpSp>
                <p:nvGrpSpPr>
                  <p:cNvPr id="75" name="Group 71"/>
                  <p:cNvGrpSpPr>
                    <a:grpSpLocks/>
                  </p:cNvGrpSpPr>
                  <p:nvPr/>
                </p:nvGrpSpPr>
                <p:grpSpPr bwMode="auto">
                  <a:xfrm>
                    <a:off x="1114" y="1315"/>
                    <a:ext cx="304" cy="762"/>
                    <a:chOff x="1114" y="1315"/>
                    <a:chExt cx="304" cy="762"/>
                  </a:xfrm>
                </p:grpSpPr>
                <p:sp>
                  <p:nvSpPr>
                    <p:cNvPr id="76" name="Freeform 72"/>
                    <p:cNvSpPr>
                      <a:spLocks/>
                    </p:cNvSpPr>
                    <p:nvPr/>
                  </p:nvSpPr>
                  <p:spPr bwMode="auto">
                    <a:xfrm>
                      <a:off x="1114" y="1315"/>
                      <a:ext cx="304" cy="762"/>
                    </a:xfrm>
                    <a:custGeom>
                      <a:avLst/>
                      <a:gdLst>
                        <a:gd name="T0" fmla="*/ 169 w 304"/>
                        <a:gd name="T1" fmla="*/ 109 h 762"/>
                        <a:gd name="T2" fmla="*/ 172 w 304"/>
                        <a:gd name="T3" fmla="*/ 126 h 762"/>
                        <a:gd name="T4" fmla="*/ 166 w 304"/>
                        <a:gd name="T5" fmla="*/ 150 h 762"/>
                        <a:gd name="T6" fmla="*/ 159 w 304"/>
                        <a:gd name="T7" fmla="*/ 200 h 762"/>
                        <a:gd name="T8" fmla="*/ 153 w 304"/>
                        <a:gd name="T9" fmla="*/ 232 h 762"/>
                        <a:gd name="T10" fmla="*/ 147 w 304"/>
                        <a:gd name="T11" fmla="*/ 257 h 762"/>
                        <a:gd name="T12" fmla="*/ 139 w 304"/>
                        <a:gd name="T13" fmla="*/ 288 h 762"/>
                        <a:gd name="T14" fmla="*/ 131 w 304"/>
                        <a:gd name="T15" fmla="*/ 318 h 762"/>
                        <a:gd name="T16" fmla="*/ 118 w 304"/>
                        <a:gd name="T17" fmla="*/ 344 h 762"/>
                        <a:gd name="T18" fmla="*/ 105 w 304"/>
                        <a:gd name="T19" fmla="*/ 368 h 762"/>
                        <a:gd name="T20" fmla="*/ 97 w 304"/>
                        <a:gd name="T21" fmla="*/ 390 h 762"/>
                        <a:gd name="T22" fmla="*/ 94 w 304"/>
                        <a:gd name="T23" fmla="*/ 412 h 762"/>
                        <a:gd name="T24" fmla="*/ 84 w 304"/>
                        <a:gd name="T25" fmla="*/ 441 h 762"/>
                        <a:gd name="T26" fmla="*/ 72 w 304"/>
                        <a:gd name="T27" fmla="*/ 471 h 762"/>
                        <a:gd name="T28" fmla="*/ 61 w 304"/>
                        <a:gd name="T29" fmla="*/ 499 h 762"/>
                        <a:gd name="T30" fmla="*/ 53 w 304"/>
                        <a:gd name="T31" fmla="*/ 515 h 762"/>
                        <a:gd name="T32" fmla="*/ 38 w 304"/>
                        <a:gd name="T33" fmla="*/ 532 h 762"/>
                        <a:gd name="T34" fmla="*/ 0 w 304"/>
                        <a:gd name="T35" fmla="*/ 567 h 762"/>
                        <a:gd name="T36" fmla="*/ 0 w 304"/>
                        <a:gd name="T37" fmla="*/ 762 h 762"/>
                        <a:gd name="T38" fmla="*/ 16 w 304"/>
                        <a:gd name="T39" fmla="*/ 748 h 762"/>
                        <a:gd name="T40" fmla="*/ 30 w 304"/>
                        <a:gd name="T41" fmla="*/ 724 h 762"/>
                        <a:gd name="T42" fmla="*/ 43 w 304"/>
                        <a:gd name="T43" fmla="*/ 700 h 762"/>
                        <a:gd name="T44" fmla="*/ 54 w 304"/>
                        <a:gd name="T45" fmla="*/ 682 h 762"/>
                        <a:gd name="T46" fmla="*/ 64 w 304"/>
                        <a:gd name="T47" fmla="*/ 674 h 762"/>
                        <a:gd name="T48" fmla="*/ 72 w 304"/>
                        <a:gd name="T49" fmla="*/ 663 h 762"/>
                        <a:gd name="T50" fmla="*/ 81 w 304"/>
                        <a:gd name="T51" fmla="*/ 652 h 762"/>
                        <a:gd name="T52" fmla="*/ 91 w 304"/>
                        <a:gd name="T53" fmla="*/ 647 h 762"/>
                        <a:gd name="T54" fmla="*/ 96 w 304"/>
                        <a:gd name="T55" fmla="*/ 639 h 762"/>
                        <a:gd name="T56" fmla="*/ 99 w 304"/>
                        <a:gd name="T57" fmla="*/ 628 h 762"/>
                        <a:gd name="T58" fmla="*/ 105 w 304"/>
                        <a:gd name="T59" fmla="*/ 615 h 762"/>
                        <a:gd name="T60" fmla="*/ 116 w 304"/>
                        <a:gd name="T61" fmla="*/ 594 h 762"/>
                        <a:gd name="T62" fmla="*/ 131 w 304"/>
                        <a:gd name="T63" fmla="*/ 564 h 762"/>
                        <a:gd name="T64" fmla="*/ 155 w 304"/>
                        <a:gd name="T65" fmla="*/ 524 h 762"/>
                        <a:gd name="T66" fmla="*/ 180 w 304"/>
                        <a:gd name="T67" fmla="*/ 486 h 762"/>
                        <a:gd name="T68" fmla="*/ 215 w 304"/>
                        <a:gd name="T69" fmla="*/ 441 h 762"/>
                        <a:gd name="T70" fmla="*/ 241 w 304"/>
                        <a:gd name="T71" fmla="*/ 406 h 762"/>
                        <a:gd name="T72" fmla="*/ 269 w 304"/>
                        <a:gd name="T73" fmla="*/ 366 h 762"/>
                        <a:gd name="T74" fmla="*/ 279 w 304"/>
                        <a:gd name="T75" fmla="*/ 352 h 762"/>
                        <a:gd name="T76" fmla="*/ 284 w 304"/>
                        <a:gd name="T77" fmla="*/ 342 h 762"/>
                        <a:gd name="T78" fmla="*/ 285 w 304"/>
                        <a:gd name="T79" fmla="*/ 323 h 762"/>
                        <a:gd name="T80" fmla="*/ 290 w 304"/>
                        <a:gd name="T81" fmla="*/ 272 h 762"/>
                        <a:gd name="T82" fmla="*/ 295 w 304"/>
                        <a:gd name="T83" fmla="*/ 229 h 762"/>
                        <a:gd name="T84" fmla="*/ 301 w 304"/>
                        <a:gd name="T85" fmla="*/ 181 h 762"/>
                        <a:gd name="T86" fmla="*/ 304 w 304"/>
                        <a:gd name="T87" fmla="*/ 118 h 762"/>
                        <a:gd name="T88" fmla="*/ 304 w 304"/>
                        <a:gd name="T89" fmla="*/ 78 h 762"/>
                        <a:gd name="T90" fmla="*/ 299 w 304"/>
                        <a:gd name="T91" fmla="*/ 0 h 762"/>
                        <a:gd name="T92" fmla="*/ 169 w 304"/>
                        <a:gd name="T93" fmla="*/ 109 h 762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60000 65536"/>
                        <a:gd name="T103" fmla="*/ 0 60000 65536"/>
                        <a:gd name="T104" fmla="*/ 0 60000 65536"/>
                        <a:gd name="T105" fmla="*/ 0 60000 65536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60000 65536"/>
                        <a:gd name="T139" fmla="*/ 0 60000 65536"/>
                        <a:gd name="T140" fmla="*/ 0 60000 65536"/>
                      </a:gdLst>
                      <a:ahLst/>
                      <a:cxnLst>
                        <a:cxn ang="T94">
                          <a:pos x="T0" y="T1"/>
                        </a:cxn>
                        <a:cxn ang="T95">
                          <a:pos x="T2" y="T3"/>
                        </a:cxn>
                        <a:cxn ang="T96">
                          <a:pos x="T4" y="T5"/>
                        </a:cxn>
                        <a:cxn ang="T97">
                          <a:pos x="T6" y="T7"/>
                        </a:cxn>
                        <a:cxn ang="T98">
                          <a:pos x="T8" y="T9"/>
                        </a:cxn>
                        <a:cxn ang="T99">
                          <a:pos x="T10" y="T11"/>
                        </a:cxn>
                        <a:cxn ang="T100">
                          <a:pos x="T12" y="T13"/>
                        </a:cxn>
                        <a:cxn ang="T101">
                          <a:pos x="T14" y="T15"/>
                        </a:cxn>
                        <a:cxn ang="T102">
                          <a:pos x="T16" y="T17"/>
                        </a:cxn>
                        <a:cxn ang="T103">
                          <a:pos x="T18" y="T19"/>
                        </a:cxn>
                        <a:cxn ang="T104">
                          <a:pos x="T20" y="T21"/>
                        </a:cxn>
                        <a:cxn ang="T105">
                          <a:pos x="T22" y="T23"/>
                        </a:cxn>
                        <a:cxn ang="T106">
                          <a:pos x="T24" y="T25"/>
                        </a:cxn>
                        <a:cxn ang="T107">
                          <a:pos x="T26" y="T27"/>
                        </a:cxn>
                        <a:cxn ang="T108">
                          <a:pos x="T28" y="T29"/>
                        </a:cxn>
                        <a:cxn ang="T109">
                          <a:pos x="T30" y="T31"/>
                        </a:cxn>
                        <a:cxn ang="T110">
                          <a:pos x="T32" y="T33"/>
                        </a:cxn>
                        <a:cxn ang="T111">
                          <a:pos x="T34" y="T35"/>
                        </a:cxn>
                        <a:cxn ang="T112">
                          <a:pos x="T36" y="T37"/>
                        </a:cxn>
                        <a:cxn ang="T113">
                          <a:pos x="T38" y="T39"/>
                        </a:cxn>
                        <a:cxn ang="T114">
                          <a:pos x="T40" y="T41"/>
                        </a:cxn>
                        <a:cxn ang="T115">
                          <a:pos x="T42" y="T43"/>
                        </a:cxn>
                        <a:cxn ang="T116">
                          <a:pos x="T44" y="T45"/>
                        </a:cxn>
                        <a:cxn ang="T117">
                          <a:pos x="T46" y="T47"/>
                        </a:cxn>
                        <a:cxn ang="T118">
                          <a:pos x="T48" y="T49"/>
                        </a:cxn>
                        <a:cxn ang="T119">
                          <a:pos x="T50" y="T51"/>
                        </a:cxn>
                        <a:cxn ang="T120">
                          <a:pos x="T52" y="T53"/>
                        </a:cxn>
                        <a:cxn ang="T121">
                          <a:pos x="T54" y="T55"/>
                        </a:cxn>
                        <a:cxn ang="T122">
                          <a:pos x="T56" y="T57"/>
                        </a:cxn>
                        <a:cxn ang="T123">
                          <a:pos x="T58" y="T59"/>
                        </a:cxn>
                        <a:cxn ang="T124">
                          <a:pos x="T60" y="T61"/>
                        </a:cxn>
                        <a:cxn ang="T125">
                          <a:pos x="T62" y="T63"/>
                        </a:cxn>
                        <a:cxn ang="T126">
                          <a:pos x="T64" y="T65"/>
                        </a:cxn>
                        <a:cxn ang="T127">
                          <a:pos x="T66" y="T67"/>
                        </a:cxn>
                        <a:cxn ang="T128">
                          <a:pos x="T68" y="T69"/>
                        </a:cxn>
                        <a:cxn ang="T129">
                          <a:pos x="T70" y="T71"/>
                        </a:cxn>
                        <a:cxn ang="T130">
                          <a:pos x="T72" y="T73"/>
                        </a:cxn>
                        <a:cxn ang="T131">
                          <a:pos x="T74" y="T75"/>
                        </a:cxn>
                        <a:cxn ang="T132">
                          <a:pos x="T76" y="T77"/>
                        </a:cxn>
                        <a:cxn ang="T133">
                          <a:pos x="T78" y="T79"/>
                        </a:cxn>
                        <a:cxn ang="T134">
                          <a:pos x="T80" y="T81"/>
                        </a:cxn>
                        <a:cxn ang="T135">
                          <a:pos x="T82" y="T83"/>
                        </a:cxn>
                        <a:cxn ang="T136">
                          <a:pos x="T84" y="T85"/>
                        </a:cxn>
                        <a:cxn ang="T137">
                          <a:pos x="T86" y="T87"/>
                        </a:cxn>
                        <a:cxn ang="T138">
                          <a:pos x="T88" y="T89"/>
                        </a:cxn>
                        <a:cxn ang="T139">
                          <a:pos x="T90" y="T91"/>
                        </a:cxn>
                        <a:cxn ang="T140">
                          <a:pos x="T92" y="T93"/>
                        </a:cxn>
                      </a:cxnLst>
                      <a:rect l="0" t="0" r="r" b="b"/>
                      <a:pathLst>
                        <a:path w="304" h="762">
                          <a:moveTo>
                            <a:pt x="169" y="109"/>
                          </a:moveTo>
                          <a:lnTo>
                            <a:pt x="172" y="126"/>
                          </a:lnTo>
                          <a:lnTo>
                            <a:pt x="166" y="150"/>
                          </a:lnTo>
                          <a:lnTo>
                            <a:pt x="159" y="200"/>
                          </a:lnTo>
                          <a:lnTo>
                            <a:pt x="153" y="232"/>
                          </a:lnTo>
                          <a:lnTo>
                            <a:pt x="147" y="257"/>
                          </a:lnTo>
                          <a:lnTo>
                            <a:pt x="139" y="288"/>
                          </a:lnTo>
                          <a:lnTo>
                            <a:pt x="131" y="318"/>
                          </a:lnTo>
                          <a:lnTo>
                            <a:pt x="118" y="344"/>
                          </a:lnTo>
                          <a:lnTo>
                            <a:pt x="105" y="368"/>
                          </a:lnTo>
                          <a:lnTo>
                            <a:pt x="97" y="390"/>
                          </a:lnTo>
                          <a:lnTo>
                            <a:pt x="94" y="412"/>
                          </a:lnTo>
                          <a:lnTo>
                            <a:pt x="84" y="441"/>
                          </a:lnTo>
                          <a:lnTo>
                            <a:pt x="72" y="471"/>
                          </a:lnTo>
                          <a:lnTo>
                            <a:pt x="61" y="499"/>
                          </a:lnTo>
                          <a:lnTo>
                            <a:pt x="53" y="515"/>
                          </a:lnTo>
                          <a:lnTo>
                            <a:pt x="38" y="532"/>
                          </a:lnTo>
                          <a:lnTo>
                            <a:pt x="0" y="567"/>
                          </a:lnTo>
                          <a:lnTo>
                            <a:pt x="0" y="762"/>
                          </a:lnTo>
                          <a:lnTo>
                            <a:pt x="16" y="748"/>
                          </a:lnTo>
                          <a:lnTo>
                            <a:pt x="30" y="724"/>
                          </a:lnTo>
                          <a:lnTo>
                            <a:pt x="43" y="700"/>
                          </a:lnTo>
                          <a:lnTo>
                            <a:pt x="54" y="682"/>
                          </a:lnTo>
                          <a:lnTo>
                            <a:pt x="64" y="674"/>
                          </a:lnTo>
                          <a:lnTo>
                            <a:pt x="72" y="663"/>
                          </a:lnTo>
                          <a:lnTo>
                            <a:pt x="81" y="652"/>
                          </a:lnTo>
                          <a:lnTo>
                            <a:pt x="91" y="647"/>
                          </a:lnTo>
                          <a:lnTo>
                            <a:pt x="96" y="639"/>
                          </a:lnTo>
                          <a:lnTo>
                            <a:pt x="99" y="628"/>
                          </a:lnTo>
                          <a:lnTo>
                            <a:pt x="105" y="615"/>
                          </a:lnTo>
                          <a:lnTo>
                            <a:pt x="116" y="594"/>
                          </a:lnTo>
                          <a:lnTo>
                            <a:pt x="131" y="564"/>
                          </a:lnTo>
                          <a:lnTo>
                            <a:pt x="155" y="524"/>
                          </a:lnTo>
                          <a:lnTo>
                            <a:pt x="180" y="486"/>
                          </a:lnTo>
                          <a:lnTo>
                            <a:pt x="215" y="441"/>
                          </a:lnTo>
                          <a:lnTo>
                            <a:pt x="241" y="406"/>
                          </a:lnTo>
                          <a:lnTo>
                            <a:pt x="269" y="366"/>
                          </a:lnTo>
                          <a:lnTo>
                            <a:pt x="279" y="352"/>
                          </a:lnTo>
                          <a:lnTo>
                            <a:pt x="284" y="342"/>
                          </a:lnTo>
                          <a:lnTo>
                            <a:pt x="285" y="323"/>
                          </a:lnTo>
                          <a:lnTo>
                            <a:pt x="290" y="272"/>
                          </a:lnTo>
                          <a:lnTo>
                            <a:pt x="295" y="229"/>
                          </a:lnTo>
                          <a:lnTo>
                            <a:pt x="301" y="181"/>
                          </a:lnTo>
                          <a:lnTo>
                            <a:pt x="304" y="118"/>
                          </a:lnTo>
                          <a:lnTo>
                            <a:pt x="304" y="78"/>
                          </a:lnTo>
                          <a:lnTo>
                            <a:pt x="299" y="0"/>
                          </a:lnTo>
                          <a:lnTo>
                            <a:pt x="169" y="109"/>
                          </a:lnTo>
                          <a:close/>
                        </a:path>
                      </a:pathLst>
                    </a:custGeom>
                    <a:solidFill>
                      <a:srgbClr val="FF9F7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fr-FR" sz="2533">
                        <a:solidFill>
                          <a:srgbClr val="FFFFFF"/>
                        </a:solidFill>
                        <a:latin typeface="Arial" charset="0"/>
                      </a:endParaRPr>
                    </a:p>
                  </p:txBody>
                </p:sp>
                <p:sp>
                  <p:nvSpPr>
                    <p:cNvPr id="77" name="Freeform 73"/>
                    <p:cNvSpPr>
                      <a:spLocks/>
                    </p:cNvSpPr>
                    <p:nvPr/>
                  </p:nvSpPr>
                  <p:spPr bwMode="auto">
                    <a:xfrm>
                      <a:off x="1195" y="1524"/>
                      <a:ext cx="132" cy="242"/>
                    </a:xfrm>
                    <a:custGeom>
                      <a:avLst/>
                      <a:gdLst>
                        <a:gd name="T0" fmla="*/ 0 w 132"/>
                        <a:gd name="T1" fmla="*/ 242 h 242"/>
                        <a:gd name="T2" fmla="*/ 19 w 132"/>
                        <a:gd name="T3" fmla="*/ 232 h 242"/>
                        <a:gd name="T4" fmla="*/ 39 w 132"/>
                        <a:gd name="T5" fmla="*/ 216 h 242"/>
                        <a:gd name="T6" fmla="*/ 51 w 132"/>
                        <a:gd name="T7" fmla="*/ 200 h 242"/>
                        <a:gd name="T8" fmla="*/ 61 w 132"/>
                        <a:gd name="T9" fmla="*/ 179 h 242"/>
                        <a:gd name="T10" fmla="*/ 66 w 132"/>
                        <a:gd name="T11" fmla="*/ 160 h 242"/>
                        <a:gd name="T12" fmla="*/ 66 w 132"/>
                        <a:gd name="T13" fmla="*/ 138 h 242"/>
                        <a:gd name="T14" fmla="*/ 69 w 132"/>
                        <a:gd name="T15" fmla="*/ 112 h 242"/>
                        <a:gd name="T16" fmla="*/ 72 w 132"/>
                        <a:gd name="T17" fmla="*/ 95 h 242"/>
                        <a:gd name="T18" fmla="*/ 78 w 132"/>
                        <a:gd name="T19" fmla="*/ 83 h 242"/>
                        <a:gd name="T20" fmla="*/ 86 w 132"/>
                        <a:gd name="T21" fmla="*/ 75 h 242"/>
                        <a:gd name="T22" fmla="*/ 89 w 132"/>
                        <a:gd name="T23" fmla="*/ 59 h 242"/>
                        <a:gd name="T24" fmla="*/ 96 w 132"/>
                        <a:gd name="T25" fmla="*/ 47 h 242"/>
                        <a:gd name="T26" fmla="*/ 105 w 132"/>
                        <a:gd name="T27" fmla="*/ 36 h 242"/>
                        <a:gd name="T28" fmla="*/ 117 w 132"/>
                        <a:gd name="T29" fmla="*/ 28 h 242"/>
                        <a:gd name="T30" fmla="*/ 129 w 132"/>
                        <a:gd name="T31" fmla="*/ 24 h 242"/>
                        <a:gd name="T32" fmla="*/ 128 w 132"/>
                        <a:gd name="T33" fmla="*/ 15 h 242"/>
                        <a:gd name="T34" fmla="*/ 132 w 132"/>
                        <a:gd name="T35" fmla="*/ 0 h 242"/>
                        <a:gd name="T36" fmla="*/ 123 w 132"/>
                        <a:gd name="T37" fmla="*/ 7 h 242"/>
                        <a:gd name="T38" fmla="*/ 112 w 132"/>
                        <a:gd name="T39" fmla="*/ 12 h 242"/>
                        <a:gd name="T40" fmla="*/ 96 w 132"/>
                        <a:gd name="T41" fmla="*/ 13 h 242"/>
                        <a:gd name="T42" fmla="*/ 85 w 132"/>
                        <a:gd name="T43" fmla="*/ 8 h 242"/>
                        <a:gd name="T44" fmla="*/ 75 w 132"/>
                        <a:gd name="T45" fmla="*/ 0 h 242"/>
                        <a:gd name="T46" fmla="*/ 69 w 132"/>
                        <a:gd name="T47" fmla="*/ 36 h 242"/>
                        <a:gd name="T48" fmla="*/ 61 w 132"/>
                        <a:gd name="T49" fmla="*/ 63 h 242"/>
                        <a:gd name="T50" fmla="*/ 54 w 132"/>
                        <a:gd name="T51" fmla="*/ 91 h 242"/>
                        <a:gd name="T52" fmla="*/ 50 w 132"/>
                        <a:gd name="T53" fmla="*/ 109 h 242"/>
                        <a:gd name="T54" fmla="*/ 39 w 132"/>
                        <a:gd name="T55" fmla="*/ 130 h 242"/>
                        <a:gd name="T56" fmla="*/ 29 w 132"/>
                        <a:gd name="T57" fmla="*/ 146 h 242"/>
                        <a:gd name="T58" fmla="*/ 21 w 132"/>
                        <a:gd name="T59" fmla="*/ 167 h 242"/>
                        <a:gd name="T60" fmla="*/ 13 w 132"/>
                        <a:gd name="T61" fmla="*/ 192 h 242"/>
                        <a:gd name="T62" fmla="*/ 7 w 132"/>
                        <a:gd name="T63" fmla="*/ 218 h 242"/>
                        <a:gd name="T64" fmla="*/ 0 w 132"/>
                        <a:gd name="T65" fmla="*/ 242 h 242"/>
                        <a:gd name="T66" fmla="*/ 0 60000 65536"/>
                        <a:gd name="T67" fmla="*/ 0 60000 65536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</a:gdLst>
                      <a:ahLst/>
                      <a:cxnLst>
                        <a:cxn ang="T66">
                          <a:pos x="T0" y="T1"/>
                        </a:cxn>
                        <a:cxn ang="T67">
                          <a:pos x="T2" y="T3"/>
                        </a:cxn>
                        <a:cxn ang="T68">
                          <a:pos x="T4" y="T5"/>
                        </a:cxn>
                        <a:cxn ang="T69">
                          <a:pos x="T6" y="T7"/>
                        </a:cxn>
                        <a:cxn ang="T70">
                          <a:pos x="T8" y="T9"/>
                        </a:cxn>
                        <a:cxn ang="T71">
                          <a:pos x="T10" y="T11"/>
                        </a:cxn>
                        <a:cxn ang="T72">
                          <a:pos x="T12" y="T13"/>
                        </a:cxn>
                        <a:cxn ang="T73">
                          <a:pos x="T14" y="T15"/>
                        </a:cxn>
                        <a:cxn ang="T74">
                          <a:pos x="T16" y="T17"/>
                        </a:cxn>
                        <a:cxn ang="T75">
                          <a:pos x="T18" y="T19"/>
                        </a:cxn>
                        <a:cxn ang="T76">
                          <a:pos x="T20" y="T21"/>
                        </a:cxn>
                        <a:cxn ang="T77">
                          <a:pos x="T22" y="T23"/>
                        </a:cxn>
                        <a:cxn ang="T78">
                          <a:pos x="T24" y="T25"/>
                        </a:cxn>
                        <a:cxn ang="T79">
                          <a:pos x="T26" y="T27"/>
                        </a:cxn>
                        <a:cxn ang="T80">
                          <a:pos x="T28" y="T29"/>
                        </a:cxn>
                        <a:cxn ang="T81">
                          <a:pos x="T30" y="T31"/>
                        </a:cxn>
                        <a:cxn ang="T82">
                          <a:pos x="T32" y="T33"/>
                        </a:cxn>
                        <a:cxn ang="T83">
                          <a:pos x="T34" y="T35"/>
                        </a:cxn>
                        <a:cxn ang="T84">
                          <a:pos x="T36" y="T37"/>
                        </a:cxn>
                        <a:cxn ang="T85">
                          <a:pos x="T38" y="T39"/>
                        </a:cxn>
                        <a:cxn ang="T86">
                          <a:pos x="T40" y="T41"/>
                        </a:cxn>
                        <a:cxn ang="T87">
                          <a:pos x="T42" y="T43"/>
                        </a:cxn>
                        <a:cxn ang="T88">
                          <a:pos x="T44" y="T45"/>
                        </a:cxn>
                        <a:cxn ang="T89">
                          <a:pos x="T46" y="T47"/>
                        </a:cxn>
                        <a:cxn ang="T90">
                          <a:pos x="T48" y="T49"/>
                        </a:cxn>
                        <a:cxn ang="T91">
                          <a:pos x="T50" y="T51"/>
                        </a:cxn>
                        <a:cxn ang="T92">
                          <a:pos x="T52" y="T53"/>
                        </a:cxn>
                        <a:cxn ang="T93">
                          <a:pos x="T54" y="T55"/>
                        </a:cxn>
                        <a:cxn ang="T94">
                          <a:pos x="T56" y="T57"/>
                        </a:cxn>
                        <a:cxn ang="T95">
                          <a:pos x="T58" y="T59"/>
                        </a:cxn>
                        <a:cxn ang="T96">
                          <a:pos x="T60" y="T61"/>
                        </a:cxn>
                        <a:cxn ang="T97">
                          <a:pos x="T62" y="T63"/>
                        </a:cxn>
                        <a:cxn ang="T98">
                          <a:pos x="T64" y="T65"/>
                        </a:cxn>
                      </a:cxnLst>
                      <a:rect l="0" t="0" r="r" b="b"/>
                      <a:pathLst>
                        <a:path w="132" h="242">
                          <a:moveTo>
                            <a:pt x="0" y="242"/>
                          </a:moveTo>
                          <a:lnTo>
                            <a:pt x="19" y="232"/>
                          </a:lnTo>
                          <a:lnTo>
                            <a:pt x="39" y="216"/>
                          </a:lnTo>
                          <a:lnTo>
                            <a:pt x="51" y="200"/>
                          </a:lnTo>
                          <a:lnTo>
                            <a:pt x="61" y="179"/>
                          </a:lnTo>
                          <a:lnTo>
                            <a:pt x="66" y="160"/>
                          </a:lnTo>
                          <a:lnTo>
                            <a:pt x="66" y="138"/>
                          </a:lnTo>
                          <a:lnTo>
                            <a:pt x="69" y="112"/>
                          </a:lnTo>
                          <a:lnTo>
                            <a:pt x="72" y="95"/>
                          </a:lnTo>
                          <a:lnTo>
                            <a:pt x="78" y="83"/>
                          </a:lnTo>
                          <a:lnTo>
                            <a:pt x="86" y="75"/>
                          </a:lnTo>
                          <a:lnTo>
                            <a:pt x="89" y="59"/>
                          </a:lnTo>
                          <a:lnTo>
                            <a:pt x="96" y="47"/>
                          </a:lnTo>
                          <a:lnTo>
                            <a:pt x="105" y="36"/>
                          </a:lnTo>
                          <a:lnTo>
                            <a:pt x="117" y="28"/>
                          </a:lnTo>
                          <a:lnTo>
                            <a:pt x="129" y="24"/>
                          </a:lnTo>
                          <a:lnTo>
                            <a:pt x="128" y="15"/>
                          </a:lnTo>
                          <a:lnTo>
                            <a:pt x="132" y="0"/>
                          </a:lnTo>
                          <a:lnTo>
                            <a:pt x="123" y="7"/>
                          </a:lnTo>
                          <a:lnTo>
                            <a:pt x="112" y="12"/>
                          </a:lnTo>
                          <a:lnTo>
                            <a:pt x="96" y="13"/>
                          </a:lnTo>
                          <a:lnTo>
                            <a:pt x="85" y="8"/>
                          </a:lnTo>
                          <a:lnTo>
                            <a:pt x="75" y="0"/>
                          </a:lnTo>
                          <a:lnTo>
                            <a:pt x="69" y="36"/>
                          </a:lnTo>
                          <a:lnTo>
                            <a:pt x="61" y="63"/>
                          </a:lnTo>
                          <a:lnTo>
                            <a:pt x="54" y="91"/>
                          </a:lnTo>
                          <a:lnTo>
                            <a:pt x="50" y="109"/>
                          </a:lnTo>
                          <a:lnTo>
                            <a:pt x="39" y="130"/>
                          </a:lnTo>
                          <a:lnTo>
                            <a:pt x="29" y="146"/>
                          </a:lnTo>
                          <a:lnTo>
                            <a:pt x="21" y="167"/>
                          </a:lnTo>
                          <a:lnTo>
                            <a:pt x="13" y="192"/>
                          </a:lnTo>
                          <a:lnTo>
                            <a:pt x="7" y="218"/>
                          </a:lnTo>
                          <a:lnTo>
                            <a:pt x="0" y="242"/>
                          </a:lnTo>
                          <a:close/>
                        </a:path>
                      </a:pathLst>
                    </a:custGeom>
                    <a:solidFill>
                      <a:srgbClr val="FF8F6A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fr-FR" sz="2533">
                        <a:solidFill>
                          <a:srgbClr val="FFFFFF"/>
                        </a:solidFill>
                        <a:latin typeface="Arial" charset="0"/>
                      </a:endParaRPr>
                    </a:p>
                  </p:txBody>
                </p:sp>
              </p:grpSp>
            </p:grpSp>
            <p:grpSp>
              <p:nvGrpSpPr>
                <p:cNvPr id="59" name="Group 74"/>
                <p:cNvGrpSpPr>
                  <a:grpSpLocks/>
                </p:cNvGrpSpPr>
                <p:nvPr/>
              </p:nvGrpSpPr>
              <p:grpSpPr bwMode="auto">
                <a:xfrm>
                  <a:off x="471" y="794"/>
                  <a:ext cx="963" cy="1090"/>
                  <a:chOff x="471" y="794"/>
                  <a:chExt cx="963" cy="1090"/>
                </a:xfrm>
              </p:grpSpPr>
              <p:sp>
                <p:nvSpPr>
                  <p:cNvPr id="60" name="Freeform 75"/>
                  <p:cNvSpPr>
                    <a:spLocks/>
                  </p:cNvSpPr>
                  <p:nvPr/>
                </p:nvSpPr>
                <p:spPr bwMode="auto">
                  <a:xfrm>
                    <a:off x="471" y="794"/>
                    <a:ext cx="963" cy="1090"/>
                  </a:xfrm>
                  <a:custGeom>
                    <a:avLst/>
                    <a:gdLst>
                      <a:gd name="T0" fmla="*/ 27 w 963"/>
                      <a:gd name="T1" fmla="*/ 489 h 1090"/>
                      <a:gd name="T2" fmla="*/ 245 w 963"/>
                      <a:gd name="T3" fmla="*/ 50 h 1090"/>
                      <a:gd name="T4" fmla="*/ 305 w 963"/>
                      <a:gd name="T5" fmla="*/ 37 h 1090"/>
                      <a:gd name="T6" fmla="*/ 353 w 963"/>
                      <a:gd name="T7" fmla="*/ 23 h 1090"/>
                      <a:gd name="T8" fmla="*/ 393 w 963"/>
                      <a:gd name="T9" fmla="*/ 7 h 1090"/>
                      <a:gd name="T10" fmla="*/ 422 w 963"/>
                      <a:gd name="T11" fmla="*/ 2 h 1090"/>
                      <a:gd name="T12" fmla="*/ 420 w 963"/>
                      <a:gd name="T13" fmla="*/ 18 h 1090"/>
                      <a:gd name="T14" fmla="*/ 449 w 963"/>
                      <a:gd name="T15" fmla="*/ 32 h 1090"/>
                      <a:gd name="T16" fmla="*/ 509 w 963"/>
                      <a:gd name="T17" fmla="*/ 47 h 1090"/>
                      <a:gd name="T18" fmla="*/ 571 w 963"/>
                      <a:gd name="T19" fmla="*/ 53 h 1090"/>
                      <a:gd name="T20" fmla="*/ 629 w 963"/>
                      <a:gd name="T21" fmla="*/ 51 h 1090"/>
                      <a:gd name="T22" fmla="*/ 677 w 963"/>
                      <a:gd name="T23" fmla="*/ 43 h 1090"/>
                      <a:gd name="T24" fmla="*/ 704 w 963"/>
                      <a:gd name="T25" fmla="*/ 31 h 1090"/>
                      <a:gd name="T26" fmla="*/ 721 w 963"/>
                      <a:gd name="T27" fmla="*/ 15 h 1090"/>
                      <a:gd name="T28" fmla="*/ 715 w 963"/>
                      <a:gd name="T29" fmla="*/ 0 h 1090"/>
                      <a:gd name="T30" fmla="*/ 743 w 963"/>
                      <a:gd name="T31" fmla="*/ 7 h 1090"/>
                      <a:gd name="T32" fmla="*/ 778 w 963"/>
                      <a:gd name="T33" fmla="*/ 24 h 1090"/>
                      <a:gd name="T34" fmla="*/ 809 w 963"/>
                      <a:gd name="T35" fmla="*/ 48 h 1090"/>
                      <a:gd name="T36" fmla="*/ 837 w 963"/>
                      <a:gd name="T37" fmla="*/ 64 h 1090"/>
                      <a:gd name="T38" fmla="*/ 871 w 963"/>
                      <a:gd name="T39" fmla="*/ 75 h 1090"/>
                      <a:gd name="T40" fmla="*/ 907 w 963"/>
                      <a:gd name="T41" fmla="*/ 88 h 1090"/>
                      <a:gd name="T42" fmla="*/ 939 w 963"/>
                      <a:gd name="T43" fmla="*/ 109 h 1090"/>
                      <a:gd name="T44" fmla="*/ 950 w 963"/>
                      <a:gd name="T45" fmla="*/ 136 h 1090"/>
                      <a:gd name="T46" fmla="*/ 955 w 963"/>
                      <a:gd name="T47" fmla="*/ 189 h 1090"/>
                      <a:gd name="T48" fmla="*/ 955 w 963"/>
                      <a:gd name="T49" fmla="*/ 361 h 1090"/>
                      <a:gd name="T50" fmla="*/ 952 w 963"/>
                      <a:gd name="T51" fmla="*/ 535 h 1090"/>
                      <a:gd name="T52" fmla="*/ 950 w 963"/>
                      <a:gd name="T53" fmla="*/ 633 h 1090"/>
                      <a:gd name="T54" fmla="*/ 944 w 963"/>
                      <a:gd name="T55" fmla="*/ 657 h 1090"/>
                      <a:gd name="T56" fmla="*/ 922 w 963"/>
                      <a:gd name="T57" fmla="*/ 663 h 1090"/>
                      <a:gd name="T58" fmla="*/ 879 w 963"/>
                      <a:gd name="T59" fmla="*/ 663 h 1090"/>
                      <a:gd name="T60" fmla="*/ 833 w 963"/>
                      <a:gd name="T61" fmla="*/ 673 h 1090"/>
                      <a:gd name="T62" fmla="*/ 790 w 963"/>
                      <a:gd name="T63" fmla="*/ 724 h 1090"/>
                      <a:gd name="T64" fmla="*/ 775 w 963"/>
                      <a:gd name="T65" fmla="*/ 788 h 1090"/>
                      <a:gd name="T66" fmla="*/ 742 w 963"/>
                      <a:gd name="T67" fmla="*/ 850 h 1090"/>
                      <a:gd name="T68" fmla="*/ 729 w 963"/>
                      <a:gd name="T69" fmla="*/ 876 h 1090"/>
                      <a:gd name="T70" fmla="*/ 729 w 963"/>
                      <a:gd name="T71" fmla="*/ 903 h 1090"/>
                      <a:gd name="T72" fmla="*/ 705 w 963"/>
                      <a:gd name="T73" fmla="*/ 925 h 1090"/>
                      <a:gd name="T74" fmla="*/ 683 w 963"/>
                      <a:gd name="T75" fmla="*/ 965 h 1090"/>
                      <a:gd name="T76" fmla="*/ 629 w 963"/>
                      <a:gd name="T77" fmla="*/ 1079 h 1090"/>
                      <a:gd name="T78" fmla="*/ 493 w 963"/>
                      <a:gd name="T79" fmla="*/ 1088 h 1090"/>
                      <a:gd name="T80" fmla="*/ 326 w 963"/>
                      <a:gd name="T81" fmla="*/ 1085 h 1090"/>
                      <a:gd name="T82" fmla="*/ 186 w 963"/>
                      <a:gd name="T83" fmla="*/ 1058 h 1090"/>
                      <a:gd name="T84" fmla="*/ 51 w 963"/>
                      <a:gd name="T85" fmla="*/ 1007 h 1090"/>
                      <a:gd name="T86" fmla="*/ 3 w 963"/>
                      <a:gd name="T87" fmla="*/ 956 h 1090"/>
                      <a:gd name="T88" fmla="*/ 19 w 963"/>
                      <a:gd name="T89" fmla="*/ 911 h 1090"/>
                      <a:gd name="T90" fmla="*/ 51 w 963"/>
                      <a:gd name="T91" fmla="*/ 861 h 1090"/>
                      <a:gd name="T92" fmla="*/ 81 w 963"/>
                      <a:gd name="T93" fmla="*/ 829 h 1090"/>
                      <a:gd name="T94" fmla="*/ 60 w 963"/>
                      <a:gd name="T95" fmla="*/ 820 h 1090"/>
                      <a:gd name="T96" fmla="*/ 63 w 963"/>
                      <a:gd name="T97" fmla="*/ 781 h 1090"/>
                      <a:gd name="T98" fmla="*/ 122 w 963"/>
                      <a:gd name="T99" fmla="*/ 706 h 1090"/>
                      <a:gd name="T100" fmla="*/ 138 w 963"/>
                      <a:gd name="T101" fmla="*/ 658 h 1090"/>
                      <a:gd name="T102" fmla="*/ 133 w 963"/>
                      <a:gd name="T103" fmla="*/ 622 h 1090"/>
                      <a:gd name="T104" fmla="*/ 102 w 963"/>
                      <a:gd name="T105" fmla="*/ 596 h 1090"/>
                      <a:gd name="T106" fmla="*/ 33 w 963"/>
                      <a:gd name="T107" fmla="*/ 566 h 1090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</a:gdLst>
                    <a:ahLst/>
                    <a:cxnLst>
                      <a:cxn ang="T108">
                        <a:pos x="T0" y="T1"/>
                      </a:cxn>
                      <a:cxn ang="T109">
                        <a:pos x="T2" y="T3"/>
                      </a:cxn>
                      <a:cxn ang="T110">
                        <a:pos x="T4" y="T5"/>
                      </a:cxn>
                      <a:cxn ang="T111">
                        <a:pos x="T6" y="T7"/>
                      </a:cxn>
                      <a:cxn ang="T112">
                        <a:pos x="T8" y="T9"/>
                      </a:cxn>
                      <a:cxn ang="T113">
                        <a:pos x="T10" y="T11"/>
                      </a:cxn>
                      <a:cxn ang="T114">
                        <a:pos x="T12" y="T13"/>
                      </a:cxn>
                      <a:cxn ang="T115">
                        <a:pos x="T14" y="T15"/>
                      </a:cxn>
                      <a:cxn ang="T116">
                        <a:pos x="T16" y="T17"/>
                      </a:cxn>
                      <a:cxn ang="T117">
                        <a:pos x="T18" y="T19"/>
                      </a:cxn>
                      <a:cxn ang="T118">
                        <a:pos x="T20" y="T21"/>
                      </a:cxn>
                      <a:cxn ang="T119">
                        <a:pos x="T22" y="T23"/>
                      </a:cxn>
                      <a:cxn ang="T120">
                        <a:pos x="T24" y="T25"/>
                      </a:cxn>
                      <a:cxn ang="T121">
                        <a:pos x="T26" y="T27"/>
                      </a:cxn>
                      <a:cxn ang="T122">
                        <a:pos x="T28" y="T29"/>
                      </a:cxn>
                      <a:cxn ang="T123">
                        <a:pos x="T30" y="T31"/>
                      </a:cxn>
                      <a:cxn ang="T124">
                        <a:pos x="T32" y="T33"/>
                      </a:cxn>
                      <a:cxn ang="T125">
                        <a:pos x="T34" y="T35"/>
                      </a:cxn>
                      <a:cxn ang="T126">
                        <a:pos x="T36" y="T37"/>
                      </a:cxn>
                      <a:cxn ang="T127">
                        <a:pos x="T38" y="T39"/>
                      </a:cxn>
                      <a:cxn ang="T128">
                        <a:pos x="T40" y="T41"/>
                      </a:cxn>
                      <a:cxn ang="T129">
                        <a:pos x="T42" y="T43"/>
                      </a:cxn>
                      <a:cxn ang="T130">
                        <a:pos x="T44" y="T45"/>
                      </a:cxn>
                      <a:cxn ang="T131">
                        <a:pos x="T46" y="T47"/>
                      </a:cxn>
                      <a:cxn ang="T132">
                        <a:pos x="T48" y="T49"/>
                      </a:cxn>
                      <a:cxn ang="T133">
                        <a:pos x="T50" y="T51"/>
                      </a:cxn>
                      <a:cxn ang="T134">
                        <a:pos x="T52" y="T53"/>
                      </a:cxn>
                      <a:cxn ang="T135">
                        <a:pos x="T54" y="T55"/>
                      </a:cxn>
                      <a:cxn ang="T136">
                        <a:pos x="T56" y="T57"/>
                      </a:cxn>
                      <a:cxn ang="T137">
                        <a:pos x="T58" y="T59"/>
                      </a:cxn>
                      <a:cxn ang="T138">
                        <a:pos x="T60" y="T61"/>
                      </a:cxn>
                      <a:cxn ang="T139">
                        <a:pos x="T62" y="T63"/>
                      </a:cxn>
                      <a:cxn ang="T140">
                        <a:pos x="T64" y="T65"/>
                      </a:cxn>
                      <a:cxn ang="T141">
                        <a:pos x="T66" y="T67"/>
                      </a:cxn>
                      <a:cxn ang="T142">
                        <a:pos x="T68" y="T69"/>
                      </a:cxn>
                      <a:cxn ang="T143">
                        <a:pos x="T70" y="T71"/>
                      </a:cxn>
                      <a:cxn ang="T144">
                        <a:pos x="T72" y="T73"/>
                      </a:cxn>
                      <a:cxn ang="T145">
                        <a:pos x="T74" y="T75"/>
                      </a:cxn>
                      <a:cxn ang="T146">
                        <a:pos x="T76" y="T77"/>
                      </a:cxn>
                      <a:cxn ang="T147">
                        <a:pos x="T78" y="T79"/>
                      </a:cxn>
                      <a:cxn ang="T148">
                        <a:pos x="T80" y="T81"/>
                      </a:cxn>
                      <a:cxn ang="T149">
                        <a:pos x="T82" y="T83"/>
                      </a:cxn>
                      <a:cxn ang="T150">
                        <a:pos x="T84" y="T85"/>
                      </a:cxn>
                      <a:cxn ang="T151">
                        <a:pos x="T86" y="T87"/>
                      </a:cxn>
                      <a:cxn ang="T152">
                        <a:pos x="T88" y="T89"/>
                      </a:cxn>
                      <a:cxn ang="T153">
                        <a:pos x="T90" y="T91"/>
                      </a:cxn>
                      <a:cxn ang="T154">
                        <a:pos x="T92" y="T93"/>
                      </a:cxn>
                      <a:cxn ang="T155">
                        <a:pos x="T94" y="T95"/>
                      </a:cxn>
                      <a:cxn ang="T156">
                        <a:pos x="T96" y="T97"/>
                      </a:cxn>
                      <a:cxn ang="T157">
                        <a:pos x="T98" y="T99"/>
                      </a:cxn>
                      <a:cxn ang="T158">
                        <a:pos x="T100" y="T101"/>
                      </a:cxn>
                      <a:cxn ang="T159">
                        <a:pos x="T102" y="T103"/>
                      </a:cxn>
                      <a:cxn ang="T160">
                        <a:pos x="T104" y="T105"/>
                      </a:cxn>
                      <a:cxn ang="T161">
                        <a:pos x="T106" y="T107"/>
                      </a:cxn>
                    </a:cxnLst>
                    <a:rect l="0" t="0" r="r" b="b"/>
                    <a:pathLst>
                      <a:path w="963" h="1090">
                        <a:moveTo>
                          <a:pt x="6" y="543"/>
                        </a:moveTo>
                        <a:lnTo>
                          <a:pt x="27" y="489"/>
                        </a:lnTo>
                        <a:lnTo>
                          <a:pt x="141" y="123"/>
                        </a:lnTo>
                        <a:lnTo>
                          <a:pt x="245" y="50"/>
                        </a:lnTo>
                        <a:lnTo>
                          <a:pt x="278" y="42"/>
                        </a:lnTo>
                        <a:lnTo>
                          <a:pt x="305" y="37"/>
                        </a:lnTo>
                        <a:lnTo>
                          <a:pt x="328" y="31"/>
                        </a:lnTo>
                        <a:lnTo>
                          <a:pt x="353" y="23"/>
                        </a:lnTo>
                        <a:lnTo>
                          <a:pt x="374" y="13"/>
                        </a:lnTo>
                        <a:lnTo>
                          <a:pt x="393" y="7"/>
                        </a:lnTo>
                        <a:lnTo>
                          <a:pt x="412" y="2"/>
                        </a:lnTo>
                        <a:lnTo>
                          <a:pt x="422" y="2"/>
                        </a:lnTo>
                        <a:lnTo>
                          <a:pt x="417" y="10"/>
                        </a:lnTo>
                        <a:lnTo>
                          <a:pt x="420" y="18"/>
                        </a:lnTo>
                        <a:lnTo>
                          <a:pt x="430" y="23"/>
                        </a:lnTo>
                        <a:lnTo>
                          <a:pt x="449" y="32"/>
                        </a:lnTo>
                        <a:lnTo>
                          <a:pt x="482" y="42"/>
                        </a:lnTo>
                        <a:lnTo>
                          <a:pt x="509" y="47"/>
                        </a:lnTo>
                        <a:lnTo>
                          <a:pt x="536" y="51"/>
                        </a:lnTo>
                        <a:lnTo>
                          <a:pt x="571" y="53"/>
                        </a:lnTo>
                        <a:lnTo>
                          <a:pt x="603" y="53"/>
                        </a:lnTo>
                        <a:lnTo>
                          <a:pt x="629" y="51"/>
                        </a:lnTo>
                        <a:lnTo>
                          <a:pt x="654" y="48"/>
                        </a:lnTo>
                        <a:lnTo>
                          <a:pt x="677" y="43"/>
                        </a:lnTo>
                        <a:lnTo>
                          <a:pt x="691" y="37"/>
                        </a:lnTo>
                        <a:lnTo>
                          <a:pt x="704" y="31"/>
                        </a:lnTo>
                        <a:lnTo>
                          <a:pt x="715" y="23"/>
                        </a:lnTo>
                        <a:lnTo>
                          <a:pt x="721" y="15"/>
                        </a:lnTo>
                        <a:lnTo>
                          <a:pt x="723" y="8"/>
                        </a:lnTo>
                        <a:lnTo>
                          <a:pt x="715" y="0"/>
                        </a:lnTo>
                        <a:lnTo>
                          <a:pt x="727" y="2"/>
                        </a:lnTo>
                        <a:lnTo>
                          <a:pt x="743" y="7"/>
                        </a:lnTo>
                        <a:lnTo>
                          <a:pt x="763" y="15"/>
                        </a:lnTo>
                        <a:lnTo>
                          <a:pt x="778" y="24"/>
                        </a:lnTo>
                        <a:lnTo>
                          <a:pt x="794" y="37"/>
                        </a:lnTo>
                        <a:lnTo>
                          <a:pt x="809" y="48"/>
                        </a:lnTo>
                        <a:lnTo>
                          <a:pt x="821" y="58"/>
                        </a:lnTo>
                        <a:lnTo>
                          <a:pt x="837" y="64"/>
                        </a:lnTo>
                        <a:lnTo>
                          <a:pt x="855" y="71"/>
                        </a:lnTo>
                        <a:lnTo>
                          <a:pt x="871" y="75"/>
                        </a:lnTo>
                        <a:lnTo>
                          <a:pt x="888" y="80"/>
                        </a:lnTo>
                        <a:lnTo>
                          <a:pt x="907" y="88"/>
                        </a:lnTo>
                        <a:lnTo>
                          <a:pt x="925" y="96"/>
                        </a:lnTo>
                        <a:lnTo>
                          <a:pt x="939" y="109"/>
                        </a:lnTo>
                        <a:lnTo>
                          <a:pt x="946" y="120"/>
                        </a:lnTo>
                        <a:lnTo>
                          <a:pt x="950" y="136"/>
                        </a:lnTo>
                        <a:lnTo>
                          <a:pt x="952" y="160"/>
                        </a:lnTo>
                        <a:lnTo>
                          <a:pt x="955" y="189"/>
                        </a:lnTo>
                        <a:lnTo>
                          <a:pt x="955" y="246"/>
                        </a:lnTo>
                        <a:lnTo>
                          <a:pt x="955" y="361"/>
                        </a:lnTo>
                        <a:lnTo>
                          <a:pt x="963" y="489"/>
                        </a:lnTo>
                        <a:lnTo>
                          <a:pt x="952" y="535"/>
                        </a:lnTo>
                        <a:lnTo>
                          <a:pt x="949" y="595"/>
                        </a:lnTo>
                        <a:lnTo>
                          <a:pt x="950" y="633"/>
                        </a:lnTo>
                        <a:lnTo>
                          <a:pt x="955" y="655"/>
                        </a:lnTo>
                        <a:lnTo>
                          <a:pt x="944" y="657"/>
                        </a:lnTo>
                        <a:lnTo>
                          <a:pt x="933" y="660"/>
                        </a:lnTo>
                        <a:lnTo>
                          <a:pt x="922" y="663"/>
                        </a:lnTo>
                        <a:lnTo>
                          <a:pt x="901" y="662"/>
                        </a:lnTo>
                        <a:lnTo>
                          <a:pt x="879" y="663"/>
                        </a:lnTo>
                        <a:lnTo>
                          <a:pt x="860" y="666"/>
                        </a:lnTo>
                        <a:lnTo>
                          <a:pt x="833" y="673"/>
                        </a:lnTo>
                        <a:lnTo>
                          <a:pt x="796" y="682"/>
                        </a:lnTo>
                        <a:lnTo>
                          <a:pt x="790" y="724"/>
                        </a:lnTo>
                        <a:lnTo>
                          <a:pt x="782" y="762"/>
                        </a:lnTo>
                        <a:lnTo>
                          <a:pt x="775" y="788"/>
                        </a:lnTo>
                        <a:lnTo>
                          <a:pt x="764" y="823"/>
                        </a:lnTo>
                        <a:lnTo>
                          <a:pt x="742" y="850"/>
                        </a:lnTo>
                        <a:lnTo>
                          <a:pt x="734" y="861"/>
                        </a:lnTo>
                        <a:lnTo>
                          <a:pt x="729" y="876"/>
                        </a:lnTo>
                        <a:lnTo>
                          <a:pt x="727" y="892"/>
                        </a:lnTo>
                        <a:lnTo>
                          <a:pt x="729" y="903"/>
                        </a:lnTo>
                        <a:lnTo>
                          <a:pt x="718" y="911"/>
                        </a:lnTo>
                        <a:lnTo>
                          <a:pt x="705" y="925"/>
                        </a:lnTo>
                        <a:lnTo>
                          <a:pt x="692" y="943"/>
                        </a:lnTo>
                        <a:lnTo>
                          <a:pt x="683" y="965"/>
                        </a:lnTo>
                        <a:lnTo>
                          <a:pt x="677" y="1069"/>
                        </a:lnTo>
                        <a:lnTo>
                          <a:pt x="629" y="1079"/>
                        </a:lnTo>
                        <a:lnTo>
                          <a:pt x="560" y="1085"/>
                        </a:lnTo>
                        <a:lnTo>
                          <a:pt x="493" y="1088"/>
                        </a:lnTo>
                        <a:lnTo>
                          <a:pt x="411" y="1090"/>
                        </a:lnTo>
                        <a:lnTo>
                          <a:pt x="326" y="1085"/>
                        </a:lnTo>
                        <a:lnTo>
                          <a:pt x="248" y="1072"/>
                        </a:lnTo>
                        <a:lnTo>
                          <a:pt x="186" y="1058"/>
                        </a:lnTo>
                        <a:lnTo>
                          <a:pt x="111" y="1037"/>
                        </a:lnTo>
                        <a:lnTo>
                          <a:pt x="51" y="1007"/>
                        </a:lnTo>
                        <a:lnTo>
                          <a:pt x="0" y="976"/>
                        </a:lnTo>
                        <a:lnTo>
                          <a:pt x="3" y="956"/>
                        </a:lnTo>
                        <a:lnTo>
                          <a:pt x="8" y="935"/>
                        </a:lnTo>
                        <a:lnTo>
                          <a:pt x="19" y="911"/>
                        </a:lnTo>
                        <a:lnTo>
                          <a:pt x="35" y="887"/>
                        </a:lnTo>
                        <a:lnTo>
                          <a:pt x="51" y="861"/>
                        </a:lnTo>
                        <a:lnTo>
                          <a:pt x="75" y="836"/>
                        </a:lnTo>
                        <a:lnTo>
                          <a:pt x="81" y="829"/>
                        </a:lnTo>
                        <a:lnTo>
                          <a:pt x="70" y="826"/>
                        </a:lnTo>
                        <a:lnTo>
                          <a:pt x="60" y="820"/>
                        </a:lnTo>
                        <a:lnTo>
                          <a:pt x="57" y="805"/>
                        </a:lnTo>
                        <a:lnTo>
                          <a:pt x="63" y="781"/>
                        </a:lnTo>
                        <a:lnTo>
                          <a:pt x="81" y="754"/>
                        </a:lnTo>
                        <a:lnTo>
                          <a:pt x="122" y="706"/>
                        </a:lnTo>
                        <a:lnTo>
                          <a:pt x="132" y="678"/>
                        </a:lnTo>
                        <a:lnTo>
                          <a:pt x="138" y="658"/>
                        </a:lnTo>
                        <a:lnTo>
                          <a:pt x="140" y="641"/>
                        </a:lnTo>
                        <a:lnTo>
                          <a:pt x="133" y="622"/>
                        </a:lnTo>
                        <a:lnTo>
                          <a:pt x="126" y="606"/>
                        </a:lnTo>
                        <a:lnTo>
                          <a:pt x="102" y="596"/>
                        </a:lnTo>
                        <a:lnTo>
                          <a:pt x="68" y="580"/>
                        </a:lnTo>
                        <a:lnTo>
                          <a:pt x="33" y="566"/>
                        </a:lnTo>
                        <a:lnTo>
                          <a:pt x="6" y="543"/>
                        </a:lnTo>
                        <a:close/>
                      </a:path>
                    </a:pathLst>
                  </a:custGeom>
                  <a:solidFill>
                    <a:srgbClr val="FF7F9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fr-FR" sz="2533">
                      <a:solidFill>
                        <a:srgbClr val="FFFFFF"/>
                      </a:solidFill>
                      <a:latin typeface="Arial" charset="0"/>
                    </a:endParaRPr>
                  </a:p>
                </p:txBody>
              </p:sp>
              <p:grpSp>
                <p:nvGrpSpPr>
                  <p:cNvPr id="61" name="Group 76"/>
                  <p:cNvGrpSpPr>
                    <a:grpSpLocks/>
                  </p:cNvGrpSpPr>
                  <p:nvPr/>
                </p:nvGrpSpPr>
                <p:grpSpPr bwMode="auto">
                  <a:xfrm>
                    <a:off x="528" y="815"/>
                    <a:ext cx="906" cy="1051"/>
                    <a:chOff x="528" y="815"/>
                    <a:chExt cx="906" cy="1051"/>
                  </a:xfrm>
                </p:grpSpPr>
                <p:sp>
                  <p:nvSpPr>
                    <p:cNvPr id="62" name="Freeform 77"/>
                    <p:cNvSpPr>
                      <a:spLocks/>
                    </p:cNvSpPr>
                    <p:nvPr/>
                  </p:nvSpPr>
                  <p:spPr bwMode="auto">
                    <a:xfrm>
                      <a:off x="1112" y="943"/>
                      <a:ext cx="322" cy="716"/>
                    </a:xfrm>
                    <a:custGeom>
                      <a:avLst/>
                      <a:gdLst>
                        <a:gd name="T0" fmla="*/ 311 w 322"/>
                        <a:gd name="T1" fmla="*/ 8 h 716"/>
                        <a:gd name="T2" fmla="*/ 294 w 322"/>
                        <a:gd name="T3" fmla="*/ 3 h 716"/>
                        <a:gd name="T4" fmla="*/ 274 w 322"/>
                        <a:gd name="T5" fmla="*/ 0 h 716"/>
                        <a:gd name="T6" fmla="*/ 254 w 322"/>
                        <a:gd name="T7" fmla="*/ 0 h 716"/>
                        <a:gd name="T8" fmla="*/ 235 w 322"/>
                        <a:gd name="T9" fmla="*/ 6 h 716"/>
                        <a:gd name="T10" fmla="*/ 214 w 322"/>
                        <a:gd name="T11" fmla="*/ 22 h 716"/>
                        <a:gd name="T12" fmla="*/ 196 w 322"/>
                        <a:gd name="T13" fmla="*/ 43 h 716"/>
                        <a:gd name="T14" fmla="*/ 179 w 322"/>
                        <a:gd name="T15" fmla="*/ 67 h 716"/>
                        <a:gd name="T16" fmla="*/ 163 w 322"/>
                        <a:gd name="T17" fmla="*/ 97 h 716"/>
                        <a:gd name="T18" fmla="*/ 149 w 322"/>
                        <a:gd name="T19" fmla="*/ 124 h 716"/>
                        <a:gd name="T20" fmla="*/ 131 w 322"/>
                        <a:gd name="T21" fmla="*/ 158 h 716"/>
                        <a:gd name="T22" fmla="*/ 112 w 322"/>
                        <a:gd name="T23" fmla="*/ 190 h 716"/>
                        <a:gd name="T24" fmla="*/ 85 w 322"/>
                        <a:gd name="T25" fmla="*/ 225 h 716"/>
                        <a:gd name="T26" fmla="*/ 55 w 322"/>
                        <a:gd name="T27" fmla="*/ 252 h 716"/>
                        <a:gd name="T28" fmla="*/ 32 w 322"/>
                        <a:gd name="T29" fmla="*/ 275 h 716"/>
                        <a:gd name="T30" fmla="*/ 16 w 322"/>
                        <a:gd name="T31" fmla="*/ 292 h 716"/>
                        <a:gd name="T32" fmla="*/ 5 w 322"/>
                        <a:gd name="T33" fmla="*/ 311 h 716"/>
                        <a:gd name="T34" fmla="*/ 0 w 322"/>
                        <a:gd name="T35" fmla="*/ 327 h 716"/>
                        <a:gd name="T36" fmla="*/ 4 w 322"/>
                        <a:gd name="T37" fmla="*/ 347 h 716"/>
                        <a:gd name="T38" fmla="*/ 12 w 322"/>
                        <a:gd name="T39" fmla="*/ 364 h 716"/>
                        <a:gd name="T40" fmla="*/ 21 w 322"/>
                        <a:gd name="T41" fmla="*/ 383 h 716"/>
                        <a:gd name="T42" fmla="*/ 26 w 322"/>
                        <a:gd name="T43" fmla="*/ 426 h 716"/>
                        <a:gd name="T44" fmla="*/ 28 w 322"/>
                        <a:gd name="T45" fmla="*/ 446 h 716"/>
                        <a:gd name="T46" fmla="*/ 31 w 322"/>
                        <a:gd name="T47" fmla="*/ 474 h 716"/>
                        <a:gd name="T48" fmla="*/ 39 w 322"/>
                        <a:gd name="T49" fmla="*/ 503 h 716"/>
                        <a:gd name="T50" fmla="*/ 50 w 322"/>
                        <a:gd name="T51" fmla="*/ 533 h 716"/>
                        <a:gd name="T52" fmla="*/ 64 w 322"/>
                        <a:gd name="T53" fmla="*/ 556 h 716"/>
                        <a:gd name="T54" fmla="*/ 77 w 322"/>
                        <a:gd name="T55" fmla="*/ 583 h 716"/>
                        <a:gd name="T56" fmla="*/ 86 w 322"/>
                        <a:gd name="T57" fmla="*/ 612 h 716"/>
                        <a:gd name="T58" fmla="*/ 93 w 322"/>
                        <a:gd name="T59" fmla="*/ 639 h 716"/>
                        <a:gd name="T60" fmla="*/ 96 w 322"/>
                        <a:gd name="T61" fmla="*/ 660 h 716"/>
                        <a:gd name="T62" fmla="*/ 98 w 322"/>
                        <a:gd name="T63" fmla="*/ 684 h 716"/>
                        <a:gd name="T64" fmla="*/ 94 w 322"/>
                        <a:gd name="T65" fmla="*/ 701 h 716"/>
                        <a:gd name="T66" fmla="*/ 90 w 322"/>
                        <a:gd name="T67" fmla="*/ 716 h 716"/>
                        <a:gd name="T68" fmla="*/ 99 w 322"/>
                        <a:gd name="T69" fmla="*/ 704 h 716"/>
                        <a:gd name="T70" fmla="*/ 112 w 322"/>
                        <a:gd name="T71" fmla="*/ 688 h 716"/>
                        <a:gd name="T72" fmla="*/ 123 w 322"/>
                        <a:gd name="T73" fmla="*/ 672 h 716"/>
                        <a:gd name="T74" fmla="*/ 131 w 322"/>
                        <a:gd name="T75" fmla="*/ 653 h 716"/>
                        <a:gd name="T76" fmla="*/ 139 w 322"/>
                        <a:gd name="T77" fmla="*/ 623 h 716"/>
                        <a:gd name="T78" fmla="*/ 145 w 322"/>
                        <a:gd name="T79" fmla="*/ 601 h 716"/>
                        <a:gd name="T80" fmla="*/ 150 w 322"/>
                        <a:gd name="T81" fmla="*/ 578 h 716"/>
                        <a:gd name="T82" fmla="*/ 153 w 322"/>
                        <a:gd name="T83" fmla="*/ 554 h 716"/>
                        <a:gd name="T84" fmla="*/ 155 w 322"/>
                        <a:gd name="T85" fmla="*/ 533 h 716"/>
                        <a:gd name="T86" fmla="*/ 169 w 322"/>
                        <a:gd name="T87" fmla="*/ 529 h 716"/>
                        <a:gd name="T88" fmla="*/ 188 w 322"/>
                        <a:gd name="T89" fmla="*/ 525 h 716"/>
                        <a:gd name="T90" fmla="*/ 212 w 322"/>
                        <a:gd name="T91" fmla="*/ 521 h 716"/>
                        <a:gd name="T92" fmla="*/ 231 w 322"/>
                        <a:gd name="T93" fmla="*/ 516 h 716"/>
                        <a:gd name="T94" fmla="*/ 251 w 322"/>
                        <a:gd name="T95" fmla="*/ 513 h 716"/>
                        <a:gd name="T96" fmla="*/ 265 w 322"/>
                        <a:gd name="T97" fmla="*/ 513 h 716"/>
                        <a:gd name="T98" fmla="*/ 273 w 322"/>
                        <a:gd name="T99" fmla="*/ 498 h 716"/>
                        <a:gd name="T100" fmla="*/ 281 w 322"/>
                        <a:gd name="T101" fmla="*/ 478 h 716"/>
                        <a:gd name="T102" fmla="*/ 286 w 322"/>
                        <a:gd name="T103" fmla="*/ 450 h 716"/>
                        <a:gd name="T104" fmla="*/ 287 w 322"/>
                        <a:gd name="T105" fmla="*/ 417 h 716"/>
                        <a:gd name="T106" fmla="*/ 290 w 322"/>
                        <a:gd name="T107" fmla="*/ 386 h 716"/>
                        <a:gd name="T108" fmla="*/ 298 w 322"/>
                        <a:gd name="T109" fmla="*/ 361 h 716"/>
                        <a:gd name="T110" fmla="*/ 305 w 322"/>
                        <a:gd name="T111" fmla="*/ 340 h 716"/>
                        <a:gd name="T112" fmla="*/ 322 w 322"/>
                        <a:gd name="T113" fmla="*/ 319 h 716"/>
                        <a:gd name="T114" fmla="*/ 314 w 322"/>
                        <a:gd name="T115" fmla="*/ 268 h 716"/>
                        <a:gd name="T116" fmla="*/ 314 w 322"/>
                        <a:gd name="T117" fmla="*/ 212 h 716"/>
                        <a:gd name="T118" fmla="*/ 314 w 322"/>
                        <a:gd name="T119" fmla="*/ 153 h 716"/>
                        <a:gd name="T120" fmla="*/ 314 w 322"/>
                        <a:gd name="T121" fmla="*/ 101 h 716"/>
                        <a:gd name="T122" fmla="*/ 314 w 322"/>
                        <a:gd name="T123" fmla="*/ 49 h 716"/>
                        <a:gd name="T124" fmla="*/ 311 w 322"/>
                        <a:gd name="T125" fmla="*/ 8 h 71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60000 65536"/>
                        <a:gd name="T139" fmla="*/ 0 60000 65536"/>
                        <a:gd name="T140" fmla="*/ 0 60000 65536"/>
                        <a:gd name="T141" fmla="*/ 0 60000 65536"/>
                        <a:gd name="T142" fmla="*/ 0 60000 65536"/>
                        <a:gd name="T143" fmla="*/ 0 60000 65536"/>
                        <a:gd name="T144" fmla="*/ 0 60000 65536"/>
                        <a:gd name="T145" fmla="*/ 0 60000 65536"/>
                        <a:gd name="T146" fmla="*/ 0 60000 65536"/>
                        <a:gd name="T147" fmla="*/ 0 60000 65536"/>
                        <a:gd name="T148" fmla="*/ 0 60000 65536"/>
                        <a:gd name="T149" fmla="*/ 0 60000 65536"/>
                        <a:gd name="T150" fmla="*/ 0 60000 65536"/>
                        <a:gd name="T151" fmla="*/ 0 60000 65536"/>
                        <a:gd name="T152" fmla="*/ 0 60000 65536"/>
                        <a:gd name="T153" fmla="*/ 0 60000 65536"/>
                        <a:gd name="T154" fmla="*/ 0 60000 65536"/>
                        <a:gd name="T155" fmla="*/ 0 60000 65536"/>
                        <a:gd name="T156" fmla="*/ 0 60000 65536"/>
                        <a:gd name="T157" fmla="*/ 0 60000 65536"/>
                        <a:gd name="T158" fmla="*/ 0 60000 65536"/>
                        <a:gd name="T159" fmla="*/ 0 60000 65536"/>
                        <a:gd name="T160" fmla="*/ 0 60000 65536"/>
                        <a:gd name="T161" fmla="*/ 0 60000 65536"/>
                        <a:gd name="T162" fmla="*/ 0 60000 65536"/>
                        <a:gd name="T163" fmla="*/ 0 60000 65536"/>
                        <a:gd name="T164" fmla="*/ 0 60000 65536"/>
                        <a:gd name="T165" fmla="*/ 0 60000 65536"/>
                        <a:gd name="T166" fmla="*/ 0 60000 65536"/>
                        <a:gd name="T167" fmla="*/ 0 60000 65536"/>
                        <a:gd name="T168" fmla="*/ 0 60000 65536"/>
                        <a:gd name="T169" fmla="*/ 0 60000 65536"/>
                        <a:gd name="T170" fmla="*/ 0 60000 65536"/>
                        <a:gd name="T171" fmla="*/ 0 60000 65536"/>
                        <a:gd name="T172" fmla="*/ 0 60000 65536"/>
                        <a:gd name="T173" fmla="*/ 0 60000 65536"/>
                        <a:gd name="T174" fmla="*/ 0 60000 65536"/>
                        <a:gd name="T175" fmla="*/ 0 60000 65536"/>
                        <a:gd name="T176" fmla="*/ 0 60000 65536"/>
                        <a:gd name="T177" fmla="*/ 0 60000 65536"/>
                        <a:gd name="T178" fmla="*/ 0 60000 65536"/>
                        <a:gd name="T179" fmla="*/ 0 60000 65536"/>
                        <a:gd name="T180" fmla="*/ 0 60000 65536"/>
                        <a:gd name="T181" fmla="*/ 0 60000 65536"/>
                        <a:gd name="T182" fmla="*/ 0 60000 65536"/>
                        <a:gd name="T183" fmla="*/ 0 60000 65536"/>
                        <a:gd name="T184" fmla="*/ 0 60000 65536"/>
                        <a:gd name="T185" fmla="*/ 0 60000 65536"/>
                        <a:gd name="T186" fmla="*/ 0 60000 65536"/>
                        <a:gd name="T187" fmla="*/ 0 60000 65536"/>
                        <a:gd name="T188" fmla="*/ 0 60000 65536"/>
                      </a:gdLst>
                      <a:ahLst/>
                      <a:cxnLst>
                        <a:cxn ang="T126">
                          <a:pos x="T0" y="T1"/>
                        </a:cxn>
                        <a:cxn ang="T127">
                          <a:pos x="T2" y="T3"/>
                        </a:cxn>
                        <a:cxn ang="T128">
                          <a:pos x="T4" y="T5"/>
                        </a:cxn>
                        <a:cxn ang="T129">
                          <a:pos x="T6" y="T7"/>
                        </a:cxn>
                        <a:cxn ang="T130">
                          <a:pos x="T8" y="T9"/>
                        </a:cxn>
                        <a:cxn ang="T131">
                          <a:pos x="T10" y="T11"/>
                        </a:cxn>
                        <a:cxn ang="T132">
                          <a:pos x="T12" y="T13"/>
                        </a:cxn>
                        <a:cxn ang="T133">
                          <a:pos x="T14" y="T15"/>
                        </a:cxn>
                        <a:cxn ang="T134">
                          <a:pos x="T16" y="T17"/>
                        </a:cxn>
                        <a:cxn ang="T135">
                          <a:pos x="T18" y="T19"/>
                        </a:cxn>
                        <a:cxn ang="T136">
                          <a:pos x="T20" y="T21"/>
                        </a:cxn>
                        <a:cxn ang="T137">
                          <a:pos x="T22" y="T23"/>
                        </a:cxn>
                        <a:cxn ang="T138">
                          <a:pos x="T24" y="T25"/>
                        </a:cxn>
                        <a:cxn ang="T139">
                          <a:pos x="T26" y="T27"/>
                        </a:cxn>
                        <a:cxn ang="T140">
                          <a:pos x="T28" y="T29"/>
                        </a:cxn>
                        <a:cxn ang="T141">
                          <a:pos x="T30" y="T31"/>
                        </a:cxn>
                        <a:cxn ang="T142">
                          <a:pos x="T32" y="T33"/>
                        </a:cxn>
                        <a:cxn ang="T143">
                          <a:pos x="T34" y="T35"/>
                        </a:cxn>
                        <a:cxn ang="T144">
                          <a:pos x="T36" y="T37"/>
                        </a:cxn>
                        <a:cxn ang="T145">
                          <a:pos x="T38" y="T39"/>
                        </a:cxn>
                        <a:cxn ang="T146">
                          <a:pos x="T40" y="T41"/>
                        </a:cxn>
                        <a:cxn ang="T147">
                          <a:pos x="T42" y="T43"/>
                        </a:cxn>
                        <a:cxn ang="T148">
                          <a:pos x="T44" y="T45"/>
                        </a:cxn>
                        <a:cxn ang="T149">
                          <a:pos x="T46" y="T47"/>
                        </a:cxn>
                        <a:cxn ang="T150">
                          <a:pos x="T48" y="T49"/>
                        </a:cxn>
                        <a:cxn ang="T151">
                          <a:pos x="T50" y="T51"/>
                        </a:cxn>
                        <a:cxn ang="T152">
                          <a:pos x="T52" y="T53"/>
                        </a:cxn>
                        <a:cxn ang="T153">
                          <a:pos x="T54" y="T55"/>
                        </a:cxn>
                        <a:cxn ang="T154">
                          <a:pos x="T56" y="T57"/>
                        </a:cxn>
                        <a:cxn ang="T155">
                          <a:pos x="T58" y="T59"/>
                        </a:cxn>
                        <a:cxn ang="T156">
                          <a:pos x="T60" y="T61"/>
                        </a:cxn>
                        <a:cxn ang="T157">
                          <a:pos x="T62" y="T63"/>
                        </a:cxn>
                        <a:cxn ang="T158">
                          <a:pos x="T64" y="T65"/>
                        </a:cxn>
                        <a:cxn ang="T159">
                          <a:pos x="T66" y="T67"/>
                        </a:cxn>
                        <a:cxn ang="T160">
                          <a:pos x="T68" y="T69"/>
                        </a:cxn>
                        <a:cxn ang="T161">
                          <a:pos x="T70" y="T71"/>
                        </a:cxn>
                        <a:cxn ang="T162">
                          <a:pos x="T72" y="T73"/>
                        </a:cxn>
                        <a:cxn ang="T163">
                          <a:pos x="T74" y="T75"/>
                        </a:cxn>
                        <a:cxn ang="T164">
                          <a:pos x="T76" y="T77"/>
                        </a:cxn>
                        <a:cxn ang="T165">
                          <a:pos x="T78" y="T79"/>
                        </a:cxn>
                        <a:cxn ang="T166">
                          <a:pos x="T80" y="T81"/>
                        </a:cxn>
                        <a:cxn ang="T167">
                          <a:pos x="T82" y="T83"/>
                        </a:cxn>
                        <a:cxn ang="T168">
                          <a:pos x="T84" y="T85"/>
                        </a:cxn>
                        <a:cxn ang="T169">
                          <a:pos x="T86" y="T87"/>
                        </a:cxn>
                        <a:cxn ang="T170">
                          <a:pos x="T88" y="T89"/>
                        </a:cxn>
                        <a:cxn ang="T171">
                          <a:pos x="T90" y="T91"/>
                        </a:cxn>
                        <a:cxn ang="T172">
                          <a:pos x="T92" y="T93"/>
                        </a:cxn>
                        <a:cxn ang="T173">
                          <a:pos x="T94" y="T95"/>
                        </a:cxn>
                        <a:cxn ang="T174">
                          <a:pos x="T96" y="T97"/>
                        </a:cxn>
                        <a:cxn ang="T175">
                          <a:pos x="T98" y="T99"/>
                        </a:cxn>
                        <a:cxn ang="T176">
                          <a:pos x="T100" y="T101"/>
                        </a:cxn>
                        <a:cxn ang="T177">
                          <a:pos x="T102" y="T103"/>
                        </a:cxn>
                        <a:cxn ang="T178">
                          <a:pos x="T104" y="T105"/>
                        </a:cxn>
                        <a:cxn ang="T179">
                          <a:pos x="T106" y="T107"/>
                        </a:cxn>
                        <a:cxn ang="T180">
                          <a:pos x="T108" y="T109"/>
                        </a:cxn>
                        <a:cxn ang="T181">
                          <a:pos x="T110" y="T111"/>
                        </a:cxn>
                        <a:cxn ang="T182">
                          <a:pos x="T112" y="T113"/>
                        </a:cxn>
                        <a:cxn ang="T183">
                          <a:pos x="T114" y="T115"/>
                        </a:cxn>
                        <a:cxn ang="T184">
                          <a:pos x="T116" y="T117"/>
                        </a:cxn>
                        <a:cxn ang="T185">
                          <a:pos x="T118" y="T119"/>
                        </a:cxn>
                        <a:cxn ang="T186">
                          <a:pos x="T120" y="T121"/>
                        </a:cxn>
                        <a:cxn ang="T187">
                          <a:pos x="T122" y="T123"/>
                        </a:cxn>
                        <a:cxn ang="T188">
                          <a:pos x="T124" y="T125"/>
                        </a:cxn>
                      </a:cxnLst>
                      <a:rect l="0" t="0" r="r" b="b"/>
                      <a:pathLst>
                        <a:path w="322" h="716">
                          <a:moveTo>
                            <a:pt x="311" y="8"/>
                          </a:moveTo>
                          <a:lnTo>
                            <a:pt x="294" y="3"/>
                          </a:lnTo>
                          <a:lnTo>
                            <a:pt x="274" y="0"/>
                          </a:lnTo>
                          <a:lnTo>
                            <a:pt x="254" y="0"/>
                          </a:lnTo>
                          <a:lnTo>
                            <a:pt x="235" y="6"/>
                          </a:lnTo>
                          <a:lnTo>
                            <a:pt x="214" y="22"/>
                          </a:lnTo>
                          <a:lnTo>
                            <a:pt x="196" y="43"/>
                          </a:lnTo>
                          <a:lnTo>
                            <a:pt x="179" y="67"/>
                          </a:lnTo>
                          <a:lnTo>
                            <a:pt x="163" y="97"/>
                          </a:lnTo>
                          <a:lnTo>
                            <a:pt x="149" y="124"/>
                          </a:lnTo>
                          <a:lnTo>
                            <a:pt x="131" y="158"/>
                          </a:lnTo>
                          <a:lnTo>
                            <a:pt x="112" y="190"/>
                          </a:lnTo>
                          <a:lnTo>
                            <a:pt x="85" y="225"/>
                          </a:lnTo>
                          <a:lnTo>
                            <a:pt x="55" y="252"/>
                          </a:lnTo>
                          <a:lnTo>
                            <a:pt x="32" y="275"/>
                          </a:lnTo>
                          <a:lnTo>
                            <a:pt x="16" y="292"/>
                          </a:lnTo>
                          <a:lnTo>
                            <a:pt x="5" y="311"/>
                          </a:lnTo>
                          <a:lnTo>
                            <a:pt x="0" y="327"/>
                          </a:lnTo>
                          <a:lnTo>
                            <a:pt x="4" y="347"/>
                          </a:lnTo>
                          <a:lnTo>
                            <a:pt x="12" y="364"/>
                          </a:lnTo>
                          <a:lnTo>
                            <a:pt x="21" y="383"/>
                          </a:lnTo>
                          <a:lnTo>
                            <a:pt x="26" y="426"/>
                          </a:lnTo>
                          <a:lnTo>
                            <a:pt x="28" y="446"/>
                          </a:lnTo>
                          <a:lnTo>
                            <a:pt x="31" y="474"/>
                          </a:lnTo>
                          <a:lnTo>
                            <a:pt x="39" y="503"/>
                          </a:lnTo>
                          <a:lnTo>
                            <a:pt x="50" y="533"/>
                          </a:lnTo>
                          <a:lnTo>
                            <a:pt x="64" y="556"/>
                          </a:lnTo>
                          <a:lnTo>
                            <a:pt x="77" y="583"/>
                          </a:lnTo>
                          <a:lnTo>
                            <a:pt x="86" y="612"/>
                          </a:lnTo>
                          <a:lnTo>
                            <a:pt x="93" y="639"/>
                          </a:lnTo>
                          <a:lnTo>
                            <a:pt x="96" y="660"/>
                          </a:lnTo>
                          <a:lnTo>
                            <a:pt x="98" y="684"/>
                          </a:lnTo>
                          <a:lnTo>
                            <a:pt x="94" y="701"/>
                          </a:lnTo>
                          <a:lnTo>
                            <a:pt x="90" y="716"/>
                          </a:lnTo>
                          <a:lnTo>
                            <a:pt x="99" y="704"/>
                          </a:lnTo>
                          <a:lnTo>
                            <a:pt x="112" y="688"/>
                          </a:lnTo>
                          <a:lnTo>
                            <a:pt x="123" y="672"/>
                          </a:lnTo>
                          <a:lnTo>
                            <a:pt x="131" y="653"/>
                          </a:lnTo>
                          <a:lnTo>
                            <a:pt x="139" y="623"/>
                          </a:lnTo>
                          <a:lnTo>
                            <a:pt x="145" y="601"/>
                          </a:lnTo>
                          <a:lnTo>
                            <a:pt x="150" y="578"/>
                          </a:lnTo>
                          <a:lnTo>
                            <a:pt x="153" y="554"/>
                          </a:lnTo>
                          <a:lnTo>
                            <a:pt x="155" y="533"/>
                          </a:lnTo>
                          <a:lnTo>
                            <a:pt x="169" y="529"/>
                          </a:lnTo>
                          <a:lnTo>
                            <a:pt x="188" y="525"/>
                          </a:lnTo>
                          <a:lnTo>
                            <a:pt x="212" y="521"/>
                          </a:lnTo>
                          <a:lnTo>
                            <a:pt x="231" y="516"/>
                          </a:lnTo>
                          <a:lnTo>
                            <a:pt x="251" y="513"/>
                          </a:lnTo>
                          <a:lnTo>
                            <a:pt x="265" y="513"/>
                          </a:lnTo>
                          <a:lnTo>
                            <a:pt x="273" y="498"/>
                          </a:lnTo>
                          <a:lnTo>
                            <a:pt x="281" y="478"/>
                          </a:lnTo>
                          <a:lnTo>
                            <a:pt x="286" y="450"/>
                          </a:lnTo>
                          <a:lnTo>
                            <a:pt x="287" y="417"/>
                          </a:lnTo>
                          <a:lnTo>
                            <a:pt x="290" y="386"/>
                          </a:lnTo>
                          <a:lnTo>
                            <a:pt x="298" y="361"/>
                          </a:lnTo>
                          <a:lnTo>
                            <a:pt x="305" y="340"/>
                          </a:lnTo>
                          <a:lnTo>
                            <a:pt x="322" y="319"/>
                          </a:lnTo>
                          <a:lnTo>
                            <a:pt x="314" y="268"/>
                          </a:lnTo>
                          <a:lnTo>
                            <a:pt x="314" y="212"/>
                          </a:lnTo>
                          <a:lnTo>
                            <a:pt x="314" y="153"/>
                          </a:lnTo>
                          <a:lnTo>
                            <a:pt x="314" y="101"/>
                          </a:lnTo>
                          <a:lnTo>
                            <a:pt x="314" y="49"/>
                          </a:lnTo>
                          <a:lnTo>
                            <a:pt x="311" y="8"/>
                          </a:lnTo>
                          <a:close/>
                        </a:path>
                      </a:pathLst>
                    </a:custGeom>
                    <a:solidFill>
                      <a:srgbClr val="FF5F7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fr-FR" sz="2533">
                        <a:solidFill>
                          <a:srgbClr val="FFFFFF"/>
                        </a:solidFill>
                        <a:latin typeface="Arial" charset="0"/>
                      </a:endParaRPr>
                    </a:p>
                  </p:txBody>
                </p:sp>
                <p:sp>
                  <p:nvSpPr>
                    <p:cNvPr id="63" name="Freeform 78"/>
                    <p:cNvSpPr>
                      <a:spLocks/>
                    </p:cNvSpPr>
                    <p:nvPr/>
                  </p:nvSpPr>
                  <p:spPr bwMode="auto">
                    <a:xfrm>
                      <a:off x="606" y="847"/>
                      <a:ext cx="221" cy="284"/>
                    </a:xfrm>
                    <a:custGeom>
                      <a:avLst/>
                      <a:gdLst>
                        <a:gd name="T0" fmla="*/ 59 w 221"/>
                        <a:gd name="T1" fmla="*/ 69 h 284"/>
                        <a:gd name="T2" fmla="*/ 102 w 221"/>
                        <a:gd name="T3" fmla="*/ 38 h 284"/>
                        <a:gd name="T4" fmla="*/ 126 w 221"/>
                        <a:gd name="T5" fmla="*/ 29 h 284"/>
                        <a:gd name="T6" fmla="*/ 147 w 221"/>
                        <a:gd name="T7" fmla="*/ 21 h 284"/>
                        <a:gd name="T8" fmla="*/ 166 w 221"/>
                        <a:gd name="T9" fmla="*/ 13 h 284"/>
                        <a:gd name="T10" fmla="*/ 185 w 221"/>
                        <a:gd name="T11" fmla="*/ 6 h 284"/>
                        <a:gd name="T12" fmla="*/ 221 w 221"/>
                        <a:gd name="T13" fmla="*/ 0 h 284"/>
                        <a:gd name="T14" fmla="*/ 210 w 221"/>
                        <a:gd name="T15" fmla="*/ 16 h 284"/>
                        <a:gd name="T16" fmla="*/ 193 w 221"/>
                        <a:gd name="T17" fmla="*/ 35 h 284"/>
                        <a:gd name="T18" fmla="*/ 188 w 221"/>
                        <a:gd name="T19" fmla="*/ 56 h 284"/>
                        <a:gd name="T20" fmla="*/ 183 w 221"/>
                        <a:gd name="T21" fmla="*/ 80 h 284"/>
                        <a:gd name="T22" fmla="*/ 185 w 221"/>
                        <a:gd name="T23" fmla="*/ 110 h 284"/>
                        <a:gd name="T24" fmla="*/ 178 w 221"/>
                        <a:gd name="T25" fmla="*/ 134 h 284"/>
                        <a:gd name="T26" fmla="*/ 169 w 221"/>
                        <a:gd name="T27" fmla="*/ 155 h 284"/>
                        <a:gd name="T28" fmla="*/ 158 w 221"/>
                        <a:gd name="T29" fmla="*/ 171 h 284"/>
                        <a:gd name="T30" fmla="*/ 147 w 221"/>
                        <a:gd name="T31" fmla="*/ 184 h 284"/>
                        <a:gd name="T32" fmla="*/ 135 w 221"/>
                        <a:gd name="T33" fmla="*/ 192 h 284"/>
                        <a:gd name="T34" fmla="*/ 118 w 221"/>
                        <a:gd name="T35" fmla="*/ 204 h 284"/>
                        <a:gd name="T36" fmla="*/ 0 w 221"/>
                        <a:gd name="T37" fmla="*/ 284 h 284"/>
                        <a:gd name="T38" fmla="*/ 59 w 221"/>
                        <a:gd name="T39" fmla="*/ 69 h 284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60000 65536"/>
                        <a:gd name="T52" fmla="*/ 0 60000 65536"/>
                        <a:gd name="T53" fmla="*/ 0 60000 65536"/>
                        <a:gd name="T54" fmla="*/ 0 60000 65536"/>
                        <a:gd name="T55" fmla="*/ 0 60000 65536"/>
                        <a:gd name="T56" fmla="*/ 0 60000 65536"/>
                        <a:gd name="T57" fmla="*/ 0 60000 65536"/>
                        <a:gd name="T58" fmla="*/ 0 60000 65536"/>
                        <a:gd name="T59" fmla="*/ 0 60000 65536"/>
                      </a:gdLst>
                      <a:ahLst/>
                      <a:cxnLst>
                        <a:cxn ang="T40">
                          <a:pos x="T0" y="T1"/>
                        </a:cxn>
                        <a:cxn ang="T41">
                          <a:pos x="T2" y="T3"/>
                        </a:cxn>
                        <a:cxn ang="T42">
                          <a:pos x="T4" y="T5"/>
                        </a:cxn>
                        <a:cxn ang="T43">
                          <a:pos x="T6" y="T7"/>
                        </a:cxn>
                        <a:cxn ang="T44">
                          <a:pos x="T8" y="T9"/>
                        </a:cxn>
                        <a:cxn ang="T45">
                          <a:pos x="T10" y="T11"/>
                        </a:cxn>
                        <a:cxn ang="T46">
                          <a:pos x="T12" y="T13"/>
                        </a:cxn>
                        <a:cxn ang="T47">
                          <a:pos x="T14" y="T15"/>
                        </a:cxn>
                        <a:cxn ang="T48">
                          <a:pos x="T16" y="T17"/>
                        </a:cxn>
                        <a:cxn ang="T49">
                          <a:pos x="T18" y="T19"/>
                        </a:cxn>
                        <a:cxn ang="T50">
                          <a:pos x="T20" y="T21"/>
                        </a:cxn>
                        <a:cxn ang="T51">
                          <a:pos x="T22" y="T23"/>
                        </a:cxn>
                        <a:cxn ang="T52">
                          <a:pos x="T24" y="T25"/>
                        </a:cxn>
                        <a:cxn ang="T53">
                          <a:pos x="T26" y="T27"/>
                        </a:cxn>
                        <a:cxn ang="T54">
                          <a:pos x="T28" y="T29"/>
                        </a:cxn>
                        <a:cxn ang="T55">
                          <a:pos x="T30" y="T31"/>
                        </a:cxn>
                        <a:cxn ang="T56">
                          <a:pos x="T32" y="T33"/>
                        </a:cxn>
                        <a:cxn ang="T57">
                          <a:pos x="T34" y="T35"/>
                        </a:cxn>
                        <a:cxn ang="T58">
                          <a:pos x="T36" y="T37"/>
                        </a:cxn>
                        <a:cxn ang="T59">
                          <a:pos x="T38" y="T39"/>
                        </a:cxn>
                      </a:cxnLst>
                      <a:rect l="0" t="0" r="r" b="b"/>
                      <a:pathLst>
                        <a:path w="221" h="284">
                          <a:moveTo>
                            <a:pt x="59" y="69"/>
                          </a:moveTo>
                          <a:lnTo>
                            <a:pt x="102" y="38"/>
                          </a:lnTo>
                          <a:lnTo>
                            <a:pt x="126" y="29"/>
                          </a:lnTo>
                          <a:lnTo>
                            <a:pt x="147" y="21"/>
                          </a:lnTo>
                          <a:lnTo>
                            <a:pt x="166" y="13"/>
                          </a:lnTo>
                          <a:lnTo>
                            <a:pt x="185" y="6"/>
                          </a:lnTo>
                          <a:lnTo>
                            <a:pt x="221" y="0"/>
                          </a:lnTo>
                          <a:lnTo>
                            <a:pt x="210" y="16"/>
                          </a:lnTo>
                          <a:lnTo>
                            <a:pt x="193" y="35"/>
                          </a:lnTo>
                          <a:lnTo>
                            <a:pt x="188" y="56"/>
                          </a:lnTo>
                          <a:lnTo>
                            <a:pt x="183" y="80"/>
                          </a:lnTo>
                          <a:lnTo>
                            <a:pt x="185" y="110"/>
                          </a:lnTo>
                          <a:lnTo>
                            <a:pt x="178" y="134"/>
                          </a:lnTo>
                          <a:lnTo>
                            <a:pt x="169" y="155"/>
                          </a:lnTo>
                          <a:lnTo>
                            <a:pt x="158" y="171"/>
                          </a:lnTo>
                          <a:lnTo>
                            <a:pt x="147" y="184"/>
                          </a:lnTo>
                          <a:lnTo>
                            <a:pt x="135" y="192"/>
                          </a:lnTo>
                          <a:lnTo>
                            <a:pt x="118" y="204"/>
                          </a:lnTo>
                          <a:lnTo>
                            <a:pt x="0" y="284"/>
                          </a:lnTo>
                          <a:lnTo>
                            <a:pt x="59" y="69"/>
                          </a:lnTo>
                          <a:close/>
                        </a:path>
                      </a:pathLst>
                    </a:custGeom>
                    <a:solidFill>
                      <a:srgbClr val="FF5F7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fr-FR" sz="2533">
                        <a:solidFill>
                          <a:srgbClr val="FFFFFF"/>
                        </a:solidFill>
                        <a:latin typeface="Arial" charset="0"/>
                      </a:endParaRPr>
                    </a:p>
                  </p:txBody>
                </p:sp>
                <p:sp>
                  <p:nvSpPr>
                    <p:cNvPr id="64" name="Freeform 79"/>
                    <p:cNvSpPr>
                      <a:spLocks/>
                    </p:cNvSpPr>
                    <p:nvPr/>
                  </p:nvSpPr>
                  <p:spPr bwMode="auto">
                    <a:xfrm>
                      <a:off x="727" y="1599"/>
                      <a:ext cx="288" cy="92"/>
                    </a:xfrm>
                    <a:custGeom>
                      <a:avLst/>
                      <a:gdLst>
                        <a:gd name="T0" fmla="*/ 0 w 288"/>
                        <a:gd name="T1" fmla="*/ 68 h 92"/>
                        <a:gd name="T2" fmla="*/ 8 w 288"/>
                        <a:gd name="T3" fmla="*/ 77 h 92"/>
                        <a:gd name="T4" fmla="*/ 21 w 288"/>
                        <a:gd name="T5" fmla="*/ 85 h 92"/>
                        <a:gd name="T6" fmla="*/ 37 w 288"/>
                        <a:gd name="T7" fmla="*/ 90 h 92"/>
                        <a:gd name="T8" fmla="*/ 53 w 288"/>
                        <a:gd name="T9" fmla="*/ 92 h 92"/>
                        <a:gd name="T10" fmla="*/ 67 w 288"/>
                        <a:gd name="T11" fmla="*/ 90 h 92"/>
                        <a:gd name="T12" fmla="*/ 77 w 288"/>
                        <a:gd name="T13" fmla="*/ 82 h 92"/>
                        <a:gd name="T14" fmla="*/ 99 w 288"/>
                        <a:gd name="T15" fmla="*/ 77 h 92"/>
                        <a:gd name="T16" fmla="*/ 129 w 288"/>
                        <a:gd name="T17" fmla="*/ 71 h 92"/>
                        <a:gd name="T18" fmla="*/ 174 w 288"/>
                        <a:gd name="T19" fmla="*/ 66 h 92"/>
                        <a:gd name="T20" fmla="*/ 206 w 288"/>
                        <a:gd name="T21" fmla="*/ 58 h 92"/>
                        <a:gd name="T22" fmla="*/ 229 w 288"/>
                        <a:gd name="T23" fmla="*/ 53 h 92"/>
                        <a:gd name="T24" fmla="*/ 249 w 288"/>
                        <a:gd name="T25" fmla="*/ 47 h 92"/>
                        <a:gd name="T26" fmla="*/ 264 w 288"/>
                        <a:gd name="T27" fmla="*/ 37 h 92"/>
                        <a:gd name="T28" fmla="*/ 277 w 288"/>
                        <a:gd name="T29" fmla="*/ 28 h 92"/>
                        <a:gd name="T30" fmla="*/ 287 w 288"/>
                        <a:gd name="T31" fmla="*/ 12 h 92"/>
                        <a:gd name="T32" fmla="*/ 288 w 288"/>
                        <a:gd name="T33" fmla="*/ 4 h 92"/>
                        <a:gd name="T34" fmla="*/ 279 w 288"/>
                        <a:gd name="T35" fmla="*/ 0 h 92"/>
                        <a:gd name="T36" fmla="*/ 271 w 288"/>
                        <a:gd name="T37" fmla="*/ 4 h 92"/>
                        <a:gd name="T38" fmla="*/ 260 w 288"/>
                        <a:gd name="T39" fmla="*/ 12 h 92"/>
                        <a:gd name="T40" fmla="*/ 245 w 288"/>
                        <a:gd name="T41" fmla="*/ 21 h 92"/>
                        <a:gd name="T42" fmla="*/ 233 w 288"/>
                        <a:gd name="T43" fmla="*/ 24 h 92"/>
                        <a:gd name="T44" fmla="*/ 215 w 288"/>
                        <a:gd name="T45" fmla="*/ 23 h 92"/>
                        <a:gd name="T46" fmla="*/ 198 w 288"/>
                        <a:gd name="T47" fmla="*/ 20 h 92"/>
                        <a:gd name="T48" fmla="*/ 182 w 288"/>
                        <a:gd name="T49" fmla="*/ 20 h 92"/>
                        <a:gd name="T50" fmla="*/ 163 w 288"/>
                        <a:gd name="T51" fmla="*/ 23 h 92"/>
                        <a:gd name="T52" fmla="*/ 151 w 288"/>
                        <a:gd name="T53" fmla="*/ 31 h 92"/>
                        <a:gd name="T54" fmla="*/ 135 w 288"/>
                        <a:gd name="T55" fmla="*/ 40 h 92"/>
                        <a:gd name="T56" fmla="*/ 116 w 288"/>
                        <a:gd name="T57" fmla="*/ 48 h 92"/>
                        <a:gd name="T58" fmla="*/ 94 w 288"/>
                        <a:gd name="T59" fmla="*/ 52 h 92"/>
                        <a:gd name="T60" fmla="*/ 62 w 288"/>
                        <a:gd name="T61" fmla="*/ 55 h 92"/>
                        <a:gd name="T62" fmla="*/ 40 w 288"/>
                        <a:gd name="T63" fmla="*/ 53 h 92"/>
                        <a:gd name="T64" fmla="*/ 27 w 288"/>
                        <a:gd name="T65" fmla="*/ 61 h 92"/>
                        <a:gd name="T66" fmla="*/ 13 w 288"/>
                        <a:gd name="T67" fmla="*/ 66 h 92"/>
                        <a:gd name="T68" fmla="*/ 0 w 288"/>
                        <a:gd name="T69" fmla="*/ 68 h 92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60000 65536"/>
                        <a:gd name="T103" fmla="*/ 0 60000 65536"/>
                        <a:gd name="T104" fmla="*/ 0 60000 65536"/>
                      </a:gdLst>
                      <a:ahLst/>
                      <a:cxnLst>
                        <a:cxn ang="T70">
                          <a:pos x="T0" y="T1"/>
                        </a:cxn>
                        <a:cxn ang="T71">
                          <a:pos x="T2" y="T3"/>
                        </a:cxn>
                        <a:cxn ang="T72">
                          <a:pos x="T4" y="T5"/>
                        </a:cxn>
                        <a:cxn ang="T73">
                          <a:pos x="T6" y="T7"/>
                        </a:cxn>
                        <a:cxn ang="T74">
                          <a:pos x="T8" y="T9"/>
                        </a:cxn>
                        <a:cxn ang="T75">
                          <a:pos x="T10" y="T11"/>
                        </a:cxn>
                        <a:cxn ang="T76">
                          <a:pos x="T12" y="T13"/>
                        </a:cxn>
                        <a:cxn ang="T77">
                          <a:pos x="T14" y="T15"/>
                        </a:cxn>
                        <a:cxn ang="T78">
                          <a:pos x="T16" y="T17"/>
                        </a:cxn>
                        <a:cxn ang="T79">
                          <a:pos x="T18" y="T19"/>
                        </a:cxn>
                        <a:cxn ang="T80">
                          <a:pos x="T20" y="T21"/>
                        </a:cxn>
                        <a:cxn ang="T81">
                          <a:pos x="T22" y="T23"/>
                        </a:cxn>
                        <a:cxn ang="T82">
                          <a:pos x="T24" y="T25"/>
                        </a:cxn>
                        <a:cxn ang="T83">
                          <a:pos x="T26" y="T27"/>
                        </a:cxn>
                        <a:cxn ang="T84">
                          <a:pos x="T28" y="T29"/>
                        </a:cxn>
                        <a:cxn ang="T85">
                          <a:pos x="T30" y="T31"/>
                        </a:cxn>
                        <a:cxn ang="T86">
                          <a:pos x="T32" y="T33"/>
                        </a:cxn>
                        <a:cxn ang="T87">
                          <a:pos x="T34" y="T35"/>
                        </a:cxn>
                        <a:cxn ang="T88">
                          <a:pos x="T36" y="T37"/>
                        </a:cxn>
                        <a:cxn ang="T89">
                          <a:pos x="T38" y="T39"/>
                        </a:cxn>
                        <a:cxn ang="T90">
                          <a:pos x="T40" y="T41"/>
                        </a:cxn>
                        <a:cxn ang="T91">
                          <a:pos x="T42" y="T43"/>
                        </a:cxn>
                        <a:cxn ang="T92">
                          <a:pos x="T44" y="T45"/>
                        </a:cxn>
                        <a:cxn ang="T93">
                          <a:pos x="T46" y="T47"/>
                        </a:cxn>
                        <a:cxn ang="T94">
                          <a:pos x="T48" y="T49"/>
                        </a:cxn>
                        <a:cxn ang="T95">
                          <a:pos x="T50" y="T51"/>
                        </a:cxn>
                        <a:cxn ang="T96">
                          <a:pos x="T52" y="T53"/>
                        </a:cxn>
                        <a:cxn ang="T97">
                          <a:pos x="T54" y="T55"/>
                        </a:cxn>
                        <a:cxn ang="T98">
                          <a:pos x="T56" y="T57"/>
                        </a:cxn>
                        <a:cxn ang="T99">
                          <a:pos x="T58" y="T59"/>
                        </a:cxn>
                        <a:cxn ang="T100">
                          <a:pos x="T60" y="T61"/>
                        </a:cxn>
                        <a:cxn ang="T101">
                          <a:pos x="T62" y="T63"/>
                        </a:cxn>
                        <a:cxn ang="T102">
                          <a:pos x="T64" y="T65"/>
                        </a:cxn>
                        <a:cxn ang="T103">
                          <a:pos x="T66" y="T67"/>
                        </a:cxn>
                        <a:cxn ang="T104">
                          <a:pos x="T68" y="T69"/>
                        </a:cxn>
                      </a:cxnLst>
                      <a:rect l="0" t="0" r="r" b="b"/>
                      <a:pathLst>
                        <a:path w="288" h="92">
                          <a:moveTo>
                            <a:pt x="0" y="68"/>
                          </a:moveTo>
                          <a:lnTo>
                            <a:pt x="8" y="77"/>
                          </a:lnTo>
                          <a:lnTo>
                            <a:pt x="21" y="85"/>
                          </a:lnTo>
                          <a:lnTo>
                            <a:pt x="37" y="90"/>
                          </a:lnTo>
                          <a:lnTo>
                            <a:pt x="53" y="92"/>
                          </a:lnTo>
                          <a:lnTo>
                            <a:pt x="67" y="90"/>
                          </a:lnTo>
                          <a:lnTo>
                            <a:pt x="77" y="82"/>
                          </a:lnTo>
                          <a:lnTo>
                            <a:pt x="99" y="77"/>
                          </a:lnTo>
                          <a:lnTo>
                            <a:pt x="129" y="71"/>
                          </a:lnTo>
                          <a:lnTo>
                            <a:pt x="174" y="66"/>
                          </a:lnTo>
                          <a:lnTo>
                            <a:pt x="206" y="58"/>
                          </a:lnTo>
                          <a:lnTo>
                            <a:pt x="229" y="53"/>
                          </a:lnTo>
                          <a:lnTo>
                            <a:pt x="249" y="47"/>
                          </a:lnTo>
                          <a:lnTo>
                            <a:pt x="264" y="37"/>
                          </a:lnTo>
                          <a:lnTo>
                            <a:pt x="277" y="28"/>
                          </a:lnTo>
                          <a:lnTo>
                            <a:pt x="287" y="12"/>
                          </a:lnTo>
                          <a:lnTo>
                            <a:pt x="288" y="4"/>
                          </a:lnTo>
                          <a:lnTo>
                            <a:pt x="279" y="0"/>
                          </a:lnTo>
                          <a:lnTo>
                            <a:pt x="271" y="4"/>
                          </a:lnTo>
                          <a:lnTo>
                            <a:pt x="260" y="12"/>
                          </a:lnTo>
                          <a:lnTo>
                            <a:pt x="245" y="21"/>
                          </a:lnTo>
                          <a:lnTo>
                            <a:pt x="233" y="24"/>
                          </a:lnTo>
                          <a:lnTo>
                            <a:pt x="215" y="23"/>
                          </a:lnTo>
                          <a:lnTo>
                            <a:pt x="198" y="20"/>
                          </a:lnTo>
                          <a:lnTo>
                            <a:pt x="182" y="20"/>
                          </a:lnTo>
                          <a:lnTo>
                            <a:pt x="163" y="23"/>
                          </a:lnTo>
                          <a:lnTo>
                            <a:pt x="151" y="31"/>
                          </a:lnTo>
                          <a:lnTo>
                            <a:pt x="135" y="40"/>
                          </a:lnTo>
                          <a:lnTo>
                            <a:pt x="116" y="48"/>
                          </a:lnTo>
                          <a:lnTo>
                            <a:pt x="94" y="52"/>
                          </a:lnTo>
                          <a:lnTo>
                            <a:pt x="62" y="55"/>
                          </a:lnTo>
                          <a:lnTo>
                            <a:pt x="40" y="53"/>
                          </a:lnTo>
                          <a:lnTo>
                            <a:pt x="27" y="61"/>
                          </a:lnTo>
                          <a:lnTo>
                            <a:pt x="13" y="66"/>
                          </a:lnTo>
                          <a:lnTo>
                            <a:pt x="0" y="68"/>
                          </a:lnTo>
                          <a:close/>
                        </a:path>
                      </a:pathLst>
                    </a:custGeom>
                    <a:solidFill>
                      <a:srgbClr val="FF9FB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fr-FR" sz="2533">
                        <a:solidFill>
                          <a:srgbClr val="FFFFFF"/>
                        </a:solidFill>
                        <a:latin typeface="Arial" charset="0"/>
                      </a:endParaRPr>
                    </a:p>
                  </p:txBody>
                </p:sp>
                <p:sp>
                  <p:nvSpPr>
                    <p:cNvPr id="65" name="Freeform 80"/>
                    <p:cNvSpPr>
                      <a:spLocks/>
                    </p:cNvSpPr>
                    <p:nvPr/>
                  </p:nvSpPr>
                  <p:spPr bwMode="auto">
                    <a:xfrm>
                      <a:off x="528" y="1221"/>
                      <a:ext cx="519" cy="414"/>
                    </a:xfrm>
                    <a:custGeom>
                      <a:avLst/>
                      <a:gdLst>
                        <a:gd name="T0" fmla="*/ 172 w 519"/>
                        <a:gd name="T1" fmla="*/ 17 h 414"/>
                        <a:gd name="T2" fmla="*/ 177 w 519"/>
                        <a:gd name="T3" fmla="*/ 65 h 414"/>
                        <a:gd name="T4" fmla="*/ 167 w 519"/>
                        <a:gd name="T5" fmla="*/ 120 h 414"/>
                        <a:gd name="T6" fmla="*/ 140 w 519"/>
                        <a:gd name="T7" fmla="*/ 190 h 414"/>
                        <a:gd name="T8" fmla="*/ 124 w 519"/>
                        <a:gd name="T9" fmla="*/ 239 h 414"/>
                        <a:gd name="T10" fmla="*/ 119 w 519"/>
                        <a:gd name="T11" fmla="*/ 279 h 414"/>
                        <a:gd name="T12" fmla="*/ 129 w 519"/>
                        <a:gd name="T13" fmla="*/ 307 h 414"/>
                        <a:gd name="T14" fmla="*/ 147 w 519"/>
                        <a:gd name="T15" fmla="*/ 297 h 414"/>
                        <a:gd name="T16" fmla="*/ 159 w 519"/>
                        <a:gd name="T17" fmla="*/ 268 h 414"/>
                        <a:gd name="T18" fmla="*/ 182 w 519"/>
                        <a:gd name="T19" fmla="*/ 241 h 414"/>
                        <a:gd name="T20" fmla="*/ 196 w 519"/>
                        <a:gd name="T21" fmla="*/ 212 h 414"/>
                        <a:gd name="T22" fmla="*/ 196 w 519"/>
                        <a:gd name="T23" fmla="*/ 177 h 414"/>
                        <a:gd name="T24" fmla="*/ 209 w 519"/>
                        <a:gd name="T25" fmla="*/ 177 h 414"/>
                        <a:gd name="T26" fmla="*/ 223 w 519"/>
                        <a:gd name="T27" fmla="*/ 209 h 414"/>
                        <a:gd name="T28" fmla="*/ 223 w 519"/>
                        <a:gd name="T29" fmla="*/ 251 h 414"/>
                        <a:gd name="T30" fmla="*/ 212 w 519"/>
                        <a:gd name="T31" fmla="*/ 294 h 414"/>
                        <a:gd name="T32" fmla="*/ 217 w 519"/>
                        <a:gd name="T33" fmla="*/ 318 h 414"/>
                        <a:gd name="T34" fmla="*/ 244 w 519"/>
                        <a:gd name="T35" fmla="*/ 326 h 414"/>
                        <a:gd name="T36" fmla="*/ 266 w 519"/>
                        <a:gd name="T37" fmla="*/ 313 h 414"/>
                        <a:gd name="T38" fmla="*/ 304 w 519"/>
                        <a:gd name="T39" fmla="*/ 270 h 414"/>
                        <a:gd name="T40" fmla="*/ 333 w 519"/>
                        <a:gd name="T41" fmla="*/ 231 h 414"/>
                        <a:gd name="T42" fmla="*/ 379 w 519"/>
                        <a:gd name="T43" fmla="*/ 176 h 414"/>
                        <a:gd name="T44" fmla="*/ 424 w 519"/>
                        <a:gd name="T45" fmla="*/ 129 h 414"/>
                        <a:gd name="T46" fmla="*/ 451 w 519"/>
                        <a:gd name="T47" fmla="*/ 118 h 414"/>
                        <a:gd name="T48" fmla="*/ 491 w 519"/>
                        <a:gd name="T49" fmla="*/ 116 h 414"/>
                        <a:gd name="T50" fmla="*/ 519 w 519"/>
                        <a:gd name="T51" fmla="*/ 123 h 414"/>
                        <a:gd name="T52" fmla="*/ 233 w 519"/>
                        <a:gd name="T53" fmla="*/ 414 h 414"/>
                        <a:gd name="T54" fmla="*/ 167 w 519"/>
                        <a:gd name="T55" fmla="*/ 394 h 414"/>
                        <a:gd name="T56" fmla="*/ 113 w 519"/>
                        <a:gd name="T57" fmla="*/ 378 h 414"/>
                        <a:gd name="T58" fmla="*/ 59 w 519"/>
                        <a:gd name="T59" fmla="*/ 369 h 414"/>
                        <a:gd name="T60" fmla="*/ 22 w 519"/>
                        <a:gd name="T61" fmla="*/ 378 h 414"/>
                        <a:gd name="T62" fmla="*/ 3 w 519"/>
                        <a:gd name="T63" fmla="*/ 394 h 414"/>
                        <a:gd name="T64" fmla="*/ 0 w 519"/>
                        <a:gd name="T65" fmla="*/ 377 h 414"/>
                        <a:gd name="T66" fmla="*/ 6 w 519"/>
                        <a:gd name="T67" fmla="*/ 353 h 414"/>
                        <a:gd name="T68" fmla="*/ 29 w 519"/>
                        <a:gd name="T69" fmla="*/ 321 h 414"/>
                        <a:gd name="T70" fmla="*/ 53 w 519"/>
                        <a:gd name="T71" fmla="*/ 292 h 414"/>
                        <a:gd name="T72" fmla="*/ 75 w 519"/>
                        <a:gd name="T73" fmla="*/ 262 h 414"/>
                        <a:gd name="T74" fmla="*/ 96 w 519"/>
                        <a:gd name="T75" fmla="*/ 228 h 414"/>
                        <a:gd name="T76" fmla="*/ 121 w 519"/>
                        <a:gd name="T77" fmla="*/ 195 h 414"/>
                        <a:gd name="T78" fmla="*/ 140 w 519"/>
                        <a:gd name="T79" fmla="*/ 152 h 414"/>
                        <a:gd name="T80" fmla="*/ 156 w 519"/>
                        <a:gd name="T81" fmla="*/ 108 h 414"/>
                        <a:gd name="T82" fmla="*/ 161 w 519"/>
                        <a:gd name="T83" fmla="*/ 64 h 414"/>
                        <a:gd name="T84" fmla="*/ 167 w 519"/>
                        <a:gd name="T85" fmla="*/ 0 h 414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60000 65536"/>
                        <a:gd name="T103" fmla="*/ 0 60000 65536"/>
                        <a:gd name="T104" fmla="*/ 0 60000 65536"/>
                        <a:gd name="T105" fmla="*/ 0 60000 65536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</a:gdLst>
                      <a:ahLst/>
                      <a:cxnLst>
                        <a:cxn ang="T86">
                          <a:pos x="T0" y="T1"/>
                        </a:cxn>
                        <a:cxn ang="T87">
                          <a:pos x="T2" y="T3"/>
                        </a:cxn>
                        <a:cxn ang="T88">
                          <a:pos x="T4" y="T5"/>
                        </a:cxn>
                        <a:cxn ang="T89">
                          <a:pos x="T6" y="T7"/>
                        </a:cxn>
                        <a:cxn ang="T90">
                          <a:pos x="T8" y="T9"/>
                        </a:cxn>
                        <a:cxn ang="T91">
                          <a:pos x="T10" y="T11"/>
                        </a:cxn>
                        <a:cxn ang="T92">
                          <a:pos x="T12" y="T13"/>
                        </a:cxn>
                        <a:cxn ang="T93">
                          <a:pos x="T14" y="T15"/>
                        </a:cxn>
                        <a:cxn ang="T94">
                          <a:pos x="T16" y="T17"/>
                        </a:cxn>
                        <a:cxn ang="T95">
                          <a:pos x="T18" y="T19"/>
                        </a:cxn>
                        <a:cxn ang="T96">
                          <a:pos x="T20" y="T21"/>
                        </a:cxn>
                        <a:cxn ang="T97">
                          <a:pos x="T22" y="T23"/>
                        </a:cxn>
                        <a:cxn ang="T98">
                          <a:pos x="T24" y="T25"/>
                        </a:cxn>
                        <a:cxn ang="T99">
                          <a:pos x="T26" y="T27"/>
                        </a:cxn>
                        <a:cxn ang="T100">
                          <a:pos x="T28" y="T29"/>
                        </a:cxn>
                        <a:cxn ang="T101">
                          <a:pos x="T30" y="T31"/>
                        </a:cxn>
                        <a:cxn ang="T102">
                          <a:pos x="T32" y="T33"/>
                        </a:cxn>
                        <a:cxn ang="T103">
                          <a:pos x="T34" y="T35"/>
                        </a:cxn>
                        <a:cxn ang="T104">
                          <a:pos x="T36" y="T37"/>
                        </a:cxn>
                        <a:cxn ang="T105">
                          <a:pos x="T38" y="T39"/>
                        </a:cxn>
                        <a:cxn ang="T106">
                          <a:pos x="T40" y="T41"/>
                        </a:cxn>
                        <a:cxn ang="T107">
                          <a:pos x="T42" y="T43"/>
                        </a:cxn>
                        <a:cxn ang="T108">
                          <a:pos x="T44" y="T45"/>
                        </a:cxn>
                        <a:cxn ang="T109">
                          <a:pos x="T46" y="T47"/>
                        </a:cxn>
                        <a:cxn ang="T110">
                          <a:pos x="T48" y="T49"/>
                        </a:cxn>
                        <a:cxn ang="T111">
                          <a:pos x="T50" y="T51"/>
                        </a:cxn>
                        <a:cxn ang="T112">
                          <a:pos x="T52" y="T53"/>
                        </a:cxn>
                        <a:cxn ang="T113">
                          <a:pos x="T54" y="T55"/>
                        </a:cxn>
                        <a:cxn ang="T114">
                          <a:pos x="T56" y="T57"/>
                        </a:cxn>
                        <a:cxn ang="T115">
                          <a:pos x="T58" y="T59"/>
                        </a:cxn>
                        <a:cxn ang="T116">
                          <a:pos x="T60" y="T61"/>
                        </a:cxn>
                        <a:cxn ang="T117">
                          <a:pos x="T62" y="T63"/>
                        </a:cxn>
                        <a:cxn ang="T118">
                          <a:pos x="T64" y="T65"/>
                        </a:cxn>
                        <a:cxn ang="T119">
                          <a:pos x="T66" y="T67"/>
                        </a:cxn>
                        <a:cxn ang="T120">
                          <a:pos x="T68" y="T69"/>
                        </a:cxn>
                        <a:cxn ang="T121">
                          <a:pos x="T70" y="T71"/>
                        </a:cxn>
                        <a:cxn ang="T122">
                          <a:pos x="T72" y="T73"/>
                        </a:cxn>
                        <a:cxn ang="T123">
                          <a:pos x="T74" y="T75"/>
                        </a:cxn>
                        <a:cxn ang="T124">
                          <a:pos x="T76" y="T77"/>
                        </a:cxn>
                        <a:cxn ang="T125">
                          <a:pos x="T78" y="T79"/>
                        </a:cxn>
                        <a:cxn ang="T126">
                          <a:pos x="T80" y="T81"/>
                        </a:cxn>
                        <a:cxn ang="T127">
                          <a:pos x="T82" y="T83"/>
                        </a:cxn>
                        <a:cxn ang="T128">
                          <a:pos x="T84" y="T85"/>
                        </a:cxn>
                      </a:cxnLst>
                      <a:rect l="0" t="0" r="r" b="b"/>
                      <a:pathLst>
                        <a:path w="519" h="414">
                          <a:moveTo>
                            <a:pt x="167" y="0"/>
                          </a:moveTo>
                          <a:lnTo>
                            <a:pt x="172" y="17"/>
                          </a:lnTo>
                          <a:lnTo>
                            <a:pt x="175" y="40"/>
                          </a:lnTo>
                          <a:lnTo>
                            <a:pt x="177" y="65"/>
                          </a:lnTo>
                          <a:lnTo>
                            <a:pt x="174" y="92"/>
                          </a:lnTo>
                          <a:lnTo>
                            <a:pt x="167" y="120"/>
                          </a:lnTo>
                          <a:lnTo>
                            <a:pt x="153" y="158"/>
                          </a:lnTo>
                          <a:lnTo>
                            <a:pt x="140" y="190"/>
                          </a:lnTo>
                          <a:lnTo>
                            <a:pt x="129" y="216"/>
                          </a:lnTo>
                          <a:lnTo>
                            <a:pt x="124" y="239"/>
                          </a:lnTo>
                          <a:lnTo>
                            <a:pt x="119" y="262"/>
                          </a:lnTo>
                          <a:lnTo>
                            <a:pt x="119" y="279"/>
                          </a:lnTo>
                          <a:lnTo>
                            <a:pt x="123" y="294"/>
                          </a:lnTo>
                          <a:lnTo>
                            <a:pt x="129" y="307"/>
                          </a:lnTo>
                          <a:lnTo>
                            <a:pt x="139" y="300"/>
                          </a:lnTo>
                          <a:lnTo>
                            <a:pt x="147" y="297"/>
                          </a:lnTo>
                          <a:lnTo>
                            <a:pt x="151" y="283"/>
                          </a:lnTo>
                          <a:lnTo>
                            <a:pt x="159" y="268"/>
                          </a:lnTo>
                          <a:lnTo>
                            <a:pt x="167" y="255"/>
                          </a:lnTo>
                          <a:lnTo>
                            <a:pt x="182" y="241"/>
                          </a:lnTo>
                          <a:lnTo>
                            <a:pt x="191" y="228"/>
                          </a:lnTo>
                          <a:lnTo>
                            <a:pt x="196" y="212"/>
                          </a:lnTo>
                          <a:lnTo>
                            <a:pt x="198" y="196"/>
                          </a:lnTo>
                          <a:lnTo>
                            <a:pt x="196" y="177"/>
                          </a:lnTo>
                          <a:lnTo>
                            <a:pt x="201" y="169"/>
                          </a:lnTo>
                          <a:lnTo>
                            <a:pt x="209" y="177"/>
                          </a:lnTo>
                          <a:lnTo>
                            <a:pt x="217" y="192"/>
                          </a:lnTo>
                          <a:lnTo>
                            <a:pt x="223" y="209"/>
                          </a:lnTo>
                          <a:lnTo>
                            <a:pt x="225" y="228"/>
                          </a:lnTo>
                          <a:lnTo>
                            <a:pt x="223" y="251"/>
                          </a:lnTo>
                          <a:lnTo>
                            <a:pt x="217" y="278"/>
                          </a:lnTo>
                          <a:lnTo>
                            <a:pt x="212" y="294"/>
                          </a:lnTo>
                          <a:lnTo>
                            <a:pt x="212" y="307"/>
                          </a:lnTo>
                          <a:lnTo>
                            <a:pt x="217" y="318"/>
                          </a:lnTo>
                          <a:lnTo>
                            <a:pt x="228" y="323"/>
                          </a:lnTo>
                          <a:lnTo>
                            <a:pt x="244" y="326"/>
                          </a:lnTo>
                          <a:lnTo>
                            <a:pt x="258" y="321"/>
                          </a:lnTo>
                          <a:lnTo>
                            <a:pt x="266" y="313"/>
                          </a:lnTo>
                          <a:lnTo>
                            <a:pt x="290" y="289"/>
                          </a:lnTo>
                          <a:lnTo>
                            <a:pt x="304" y="270"/>
                          </a:lnTo>
                          <a:lnTo>
                            <a:pt x="317" y="252"/>
                          </a:lnTo>
                          <a:lnTo>
                            <a:pt x="333" y="231"/>
                          </a:lnTo>
                          <a:lnTo>
                            <a:pt x="355" y="204"/>
                          </a:lnTo>
                          <a:lnTo>
                            <a:pt x="379" y="176"/>
                          </a:lnTo>
                          <a:lnTo>
                            <a:pt x="400" y="150"/>
                          </a:lnTo>
                          <a:lnTo>
                            <a:pt x="424" y="129"/>
                          </a:lnTo>
                          <a:lnTo>
                            <a:pt x="436" y="123"/>
                          </a:lnTo>
                          <a:lnTo>
                            <a:pt x="451" y="118"/>
                          </a:lnTo>
                          <a:lnTo>
                            <a:pt x="467" y="115"/>
                          </a:lnTo>
                          <a:lnTo>
                            <a:pt x="491" y="116"/>
                          </a:lnTo>
                          <a:lnTo>
                            <a:pt x="506" y="120"/>
                          </a:lnTo>
                          <a:lnTo>
                            <a:pt x="519" y="123"/>
                          </a:lnTo>
                          <a:lnTo>
                            <a:pt x="398" y="327"/>
                          </a:lnTo>
                          <a:lnTo>
                            <a:pt x="233" y="414"/>
                          </a:lnTo>
                          <a:lnTo>
                            <a:pt x="198" y="402"/>
                          </a:lnTo>
                          <a:lnTo>
                            <a:pt x="167" y="394"/>
                          </a:lnTo>
                          <a:lnTo>
                            <a:pt x="140" y="385"/>
                          </a:lnTo>
                          <a:lnTo>
                            <a:pt x="113" y="378"/>
                          </a:lnTo>
                          <a:lnTo>
                            <a:pt x="81" y="370"/>
                          </a:lnTo>
                          <a:lnTo>
                            <a:pt x="59" y="369"/>
                          </a:lnTo>
                          <a:lnTo>
                            <a:pt x="37" y="374"/>
                          </a:lnTo>
                          <a:lnTo>
                            <a:pt x="22" y="378"/>
                          </a:lnTo>
                          <a:lnTo>
                            <a:pt x="10" y="390"/>
                          </a:lnTo>
                          <a:lnTo>
                            <a:pt x="3" y="394"/>
                          </a:lnTo>
                          <a:lnTo>
                            <a:pt x="2" y="386"/>
                          </a:lnTo>
                          <a:lnTo>
                            <a:pt x="0" y="377"/>
                          </a:lnTo>
                          <a:lnTo>
                            <a:pt x="0" y="366"/>
                          </a:lnTo>
                          <a:lnTo>
                            <a:pt x="6" y="353"/>
                          </a:lnTo>
                          <a:lnTo>
                            <a:pt x="16" y="337"/>
                          </a:lnTo>
                          <a:lnTo>
                            <a:pt x="29" y="321"/>
                          </a:lnTo>
                          <a:lnTo>
                            <a:pt x="40" y="307"/>
                          </a:lnTo>
                          <a:lnTo>
                            <a:pt x="53" y="292"/>
                          </a:lnTo>
                          <a:lnTo>
                            <a:pt x="65" y="278"/>
                          </a:lnTo>
                          <a:lnTo>
                            <a:pt x="75" y="262"/>
                          </a:lnTo>
                          <a:lnTo>
                            <a:pt x="84" y="247"/>
                          </a:lnTo>
                          <a:lnTo>
                            <a:pt x="96" y="228"/>
                          </a:lnTo>
                          <a:lnTo>
                            <a:pt x="108" y="212"/>
                          </a:lnTo>
                          <a:lnTo>
                            <a:pt x="121" y="195"/>
                          </a:lnTo>
                          <a:lnTo>
                            <a:pt x="132" y="174"/>
                          </a:lnTo>
                          <a:lnTo>
                            <a:pt x="140" y="152"/>
                          </a:lnTo>
                          <a:lnTo>
                            <a:pt x="148" y="131"/>
                          </a:lnTo>
                          <a:lnTo>
                            <a:pt x="156" y="108"/>
                          </a:lnTo>
                          <a:lnTo>
                            <a:pt x="159" y="86"/>
                          </a:lnTo>
                          <a:lnTo>
                            <a:pt x="161" y="64"/>
                          </a:lnTo>
                          <a:lnTo>
                            <a:pt x="161" y="43"/>
                          </a:lnTo>
                          <a:lnTo>
                            <a:pt x="167" y="0"/>
                          </a:lnTo>
                          <a:close/>
                        </a:path>
                      </a:pathLst>
                    </a:custGeom>
                    <a:solidFill>
                      <a:srgbClr val="FF9FB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fr-FR" sz="2533">
                        <a:solidFill>
                          <a:srgbClr val="FFFFFF"/>
                        </a:solidFill>
                        <a:latin typeface="Arial" charset="0"/>
                      </a:endParaRPr>
                    </a:p>
                  </p:txBody>
                </p:sp>
                <p:sp>
                  <p:nvSpPr>
                    <p:cNvPr id="66" name="Freeform 81"/>
                    <p:cNvSpPr>
                      <a:spLocks/>
                    </p:cNvSpPr>
                    <p:nvPr/>
                  </p:nvSpPr>
                  <p:spPr bwMode="auto">
                    <a:xfrm>
                      <a:off x="687" y="1334"/>
                      <a:ext cx="392" cy="333"/>
                    </a:xfrm>
                    <a:custGeom>
                      <a:avLst/>
                      <a:gdLst>
                        <a:gd name="T0" fmla="*/ 42 w 392"/>
                        <a:gd name="T1" fmla="*/ 333 h 333"/>
                        <a:gd name="T2" fmla="*/ 13 w 392"/>
                        <a:gd name="T3" fmla="*/ 328 h 333"/>
                        <a:gd name="T4" fmla="*/ 0 w 392"/>
                        <a:gd name="T5" fmla="*/ 309 h 333"/>
                        <a:gd name="T6" fmla="*/ 8 w 392"/>
                        <a:gd name="T7" fmla="*/ 281 h 333"/>
                        <a:gd name="T8" fmla="*/ 37 w 392"/>
                        <a:gd name="T9" fmla="*/ 269 h 333"/>
                        <a:gd name="T10" fmla="*/ 77 w 392"/>
                        <a:gd name="T11" fmla="*/ 265 h 333"/>
                        <a:gd name="T12" fmla="*/ 105 w 392"/>
                        <a:gd name="T13" fmla="*/ 241 h 333"/>
                        <a:gd name="T14" fmla="*/ 145 w 392"/>
                        <a:gd name="T15" fmla="*/ 216 h 333"/>
                        <a:gd name="T16" fmla="*/ 185 w 392"/>
                        <a:gd name="T17" fmla="*/ 202 h 333"/>
                        <a:gd name="T18" fmla="*/ 223 w 392"/>
                        <a:gd name="T19" fmla="*/ 179 h 333"/>
                        <a:gd name="T20" fmla="*/ 252 w 392"/>
                        <a:gd name="T21" fmla="*/ 138 h 333"/>
                        <a:gd name="T22" fmla="*/ 290 w 392"/>
                        <a:gd name="T23" fmla="*/ 79 h 333"/>
                        <a:gd name="T24" fmla="*/ 327 w 392"/>
                        <a:gd name="T25" fmla="*/ 37 h 333"/>
                        <a:gd name="T26" fmla="*/ 360 w 392"/>
                        <a:gd name="T27" fmla="*/ 8 h 333"/>
                        <a:gd name="T28" fmla="*/ 392 w 392"/>
                        <a:gd name="T29" fmla="*/ 0 h 333"/>
                        <a:gd name="T30" fmla="*/ 375 w 392"/>
                        <a:gd name="T31" fmla="*/ 24 h 333"/>
                        <a:gd name="T32" fmla="*/ 365 w 392"/>
                        <a:gd name="T33" fmla="*/ 69 h 333"/>
                        <a:gd name="T34" fmla="*/ 368 w 392"/>
                        <a:gd name="T35" fmla="*/ 110 h 333"/>
                        <a:gd name="T36" fmla="*/ 382 w 392"/>
                        <a:gd name="T37" fmla="*/ 154 h 333"/>
                        <a:gd name="T38" fmla="*/ 368 w 392"/>
                        <a:gd name="T39" fmla="*/ 174 h 333"/>
                        <a:gd name="T40" fmla="*/ 338 w 392"/>
                        <a:gd name="T41" fmla="*/ 194 h 333"/>
                        <a:gd name="T42" fmla="*/ 300 w 392"/>
                        <a:gd name="T43" fmla="*/ 198 h 333"/>
                        <a:gd name="T44" fmla="*/ 279 w 392"/>
                        <a:gd name="T45" fmla="*/ 205 h 333"/>
                        <a:gd name="T46" fmla="*/ 284 w 392"/>
                        <a:gd name="T47" fmla="*/ 226 h 333"/>
                        <a:gd name="T48" fmla="*/ 289 w 392"/>
                        <a:gd name="T49" fmla="*/ 253 h 333"/>
                        <a:gd name="T50" fmla="*/ 269 w 392"/>
                        <a:gd name="T51" fmla="*/ 272 h 333"/>
                        <a:gd name="T52" fmla="*/ 246 w 392"/>
                        <a:gd name="T53" fmla="*/ 272 h 333"/>
                        <a:gd name="T54" fmla="*/ 215 w 392"/>
                        <a:gd name="T55" fmla="*/ 288 h 333"/>
                        <a:gd name="T56" fmla="*/ 169 w 392"/>
                        <a:gd name="T57" fmla="*/ 297 h 333"/>
                        <a:gd name="T58" fmla="*/ 131 w 392"/>
                        <a:gd name="T59" fmla="*/ 297 h 333"/>
                        <a:gd name="T60" fmla="*/ 96 w 392"/>
                        <a:gd name="T61" fmla="*/ 309 h 333"/>
                        <a:gd name="T62" fmla="*/ 58 w 392"/>
                        <a:gd name="T63" fmla="*/ 331 h 333"/>
                        <a:gd name="T64" fmla="*/ 0 60000 65536"/>
                        <a:gd name="T65" fmla="*/ 0 60000 65536"/>
                        <a:gd name="T66" fmla="*/ 0 60000 65536"/>
                        <a:gd name="T67" fmla="*/ 0 60000 65536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</a:gdLst>
                      <a:ahLst/>
                      <a:cxnLst>
                        <a:cxn ang="T64">
                          <a:pos x="T0" y="T1"/>
                        </a:cxn>
                        <a:cxn ang="T65">
                          <a:pos x="T2" y="T3"/>
                        </a:cxn>
                        <a:cxn ang="T66">
                          <a:pos x="T4" y="T5"/>
                        </a:cxn>
                        <a:cxn ang="T67">
                          <a:pos x="T6" y="T7"/>
                        </a:cxn>
                        <a:cxn ang="T68">
                          <a:pos x="T8" y="T9"/>
                        </a:cxn>
                        <a:cxn ang="T69">
                          <a:pos x="T10" y="T11"/>
                        </a:cxn>
                        <a:cxn ang="T70">
                          <a:pos x="T12" y="T13"/>
                        </a:cxn>
                        <a:cxn ang="T71">
                          <a:pos x="T14" y="T15"/>
                        </a:cxn>
                        <a:cxn ang="T72">
                          <a:pos x="T16" y="T17"/>
                        </a:cxn>
                        <a:cxn ang="T73">
                          <a:pos x="T18" y="T19"/>
                        </a:cxn>
                        <a:cxn ang="T74">
                          <a:pos x="T20" y="T21"/>
                        </a:cxn>
                        <a:cxn ang="T75">
                          <a:pos x="T22" y="T23"/>
                        </a:cxn>
                        <a:cxn ang="T76">
                          <a:pos x="T24" y="T25"/>
                        </a:cxn>
                        <a:cxn ang="T77">
                          <a:pos x="T26" y="T27"/>
                        </a:cxn>
                        <a:cxn ang="T78">
                          <a:pos x="T28" y="T29"/>
                        </a:cxn>
                        <a:cxn ang="T79">
                          <a:pos x="T30" y="T31"/>
                        </a:cxn>
                        <a:cxn ang="T80">
                          <a:pos x="T32" y="T33"/>
                        </a:cxn>
                        <a:cxn ang="T81">
                          <a:pos x="T34" y="T35"/>
                        </a:cxn>
                        <a:cxn ang="T82">
                          <a:pos x="T36" y="T37"/>
                        </a:cxn>
                        <a:cxn ang="T83">
                          <a:pos x="T38" y="T39"/>
                        </a:cxn>
                        <a:cxn ang="T84">
                          <a:pos x="T40" y="T41"/>
                        </a:cxn>
                        <a:cxn ang="T85">
                          <a:pos x="T42" y="T43"/>
                        </a:cxn>
                        <a:cxn ang="T86">
                          <a:pos x="T44" y="T45"/>
                        </a:cxn>
                        <a:cxn ang="T87">
                          <a:pos x="T46" y="T47"/>
                        </a:cxn>
                        <a:cxn ang="T88">
                          <a:pos x="T48" y="T49"/>
                        </a:cxn>
                        <a:cxn ang="T89">
                          <a:pos x="T50" y="T51"/>
                        </a:cxn>
                        <a:cxn ang="T90">
                          <a:pos x="T52" y="T53"/>
                        </a:cxn>
                        <a:cxn ang="T91">
                          <a:pos x="T54" y="T55"/>
                        </a:cxn>
                        <a:cxn ang="T92">
                          <a:pos x="T56" y="T57"/>
                        </a:cxn>
                        <a:cxn ang="T93">
                          <a:pos x="T58" y="T59"/>
                        </a:cxn>
                        <a:cxn ang="T94">
                          <a:pos x="T60" y="T61"/>
                        </a:cxn>
                        <a:cxn ang="T95">
                          <a:pos x="T62" y="T63"/>
                        </a:cxn>
                      </a:cxnLst>
                      <a:rect l="0" t="0" r="r" b="b"/>
                      <a:pathLst>
                        <a:path w="392" h="333">
                          <a:moveTo>
                            <a:pt x="58" y="331"/>
                          </a:moveTo>
                          <a:lnTo>
                            <a:pt x="42" y="333"/>
                          </a:lnTo>
                          <a:lnTo>
                            <a:pt x="26" y="331"/>
                          </a:lnTo>
                          <a:lnTo>
                            <a:pt x="13" y="328"/>
                          </a:lnTo>
                          <a:lnTo>
                            <a:pt x="3" y="320"/>
                          </a:lnTo>
                          <a:lnTo>
                            <a:pt x="0" y="309"/>
                          </a:lnTo>
                          <a:lnTo>
                            <a:pt x="2" y="296"/>
                          </a:lnTo>
                          <a:lnTo>
                            <a:pt x="8" y="281"/>
                          </a:lnTo>
                          <a:lnTo>
                            <a:pt x="19" y="273"/>
                          </a:lnTo>
                          <a:lnTo>
                            <a:pt x="37" y="269"/>
                          </a:lnTo>
                          <a:lnTo>
                            <a:pt x="56" y="270"/>
                          </a:lnTo>
                          <a:lnTo>
                            <a:pt x="77" y="265"/>
                          </a:lnTo>
                          <a:lnTo>
                            <a:pt x="93" y="256"/>
                          </a:lnTo>
                          <a:lnTo>
                            <a:pt x="105" y="241"/>
                          </a:lnTo>
                          <a:lnTo>
                            <a:pt x="128" y="229"/>
                          </a:lnTo>
                          <a:lnTo>
                            <a:pt x="145" y="216"/>
                          </a:lnTo>
                          <a:lnTo>
                            <a:pt x="166" y="208"/>
                          </a:lnTo>
                          <a:lnTo>
                            <a:pt x="185" y="202"/>
                          </a:lnTo>
                          <a:lnTo>
                            <a:pt x="207" y="190"/>
                          </a:lnTo>
                          <a:lnTo>
                            <a:pt x="223" y="179"/>
                          </a:lnTo>
                          <a:lnTo>
                            <a:pt x="238" y="158"/>
                          </a:lnTo>
                          <a:lnTo>
                            <a:pt x="252" y="138"/>
                          </a:lnTo>
                          <a:lnTo>
                            <a:pt x="269" y="107"/>
                          </a:lnTo>
                          <a:lnTo>
                            <a:pt x="290" y="79"/>
                          </a:lnTo>
                          <a:lnTo>
                            <a:pt x="309" y="55"/>
                          </a:lnTo>
                          <a:lnTo>
                            <a:pt x="327" y="37"/>
                          </a:lnTo>
                          <a:lnTo>
                            <a:pt x="343" y="23"/>
                          </a:lnTo>
                          <a:lnTo>
                            <a:pt x="360" y="8"/>
                          </a:lnTo>
                          <a:lnTo>
                            <a:pt x="376" y="2"/>
                          </a:lnTo>
                          <a:lnTo>
                            <a:pt x="392" y="0"/>
                          </a:lnTo>
                          <a:lnTo>
                            <a:pt x="381" y="11"/>
                          </a:lnTo>
                          <a:lnTo>
                            <a:pt x="375" y="24"/>
                          </a:lnTo>
                          <a:lnTo>
                            <a:pt x="368" y="48"/>
                          </a:lnTo>
                          <a:lnTo>
                            <a:pt x="365" y="69"/>
                          </a:lnTo>
                          <a:lnTo>
                            <a:pt x="363" y="90"/>
                          </a:lnTo>
                          <a:lnTo>
                            <a:pt x="368" y="110"/>
                          </a:lnTo>
                          <a:lnTo>
                            <a:pt x="375" y="131"/>
                          </a:lnTo>
                          <a:lnTo>
                            <a:pt x="382" y="154"/>
                          </a:lnTo>
                          <a:lnTo>
                            <a:pt x="376" y="165"/>
                          </a:lnTo>
                          <a:lnTo>
                            <a:pt x="368" y="174"/>
                          </a:lnTo>
                          <a:lnTo>
                            <a:pt x="355" y="186"/>
                          </a:lnTo>
                          <a:lnTo>
                            <a:pt x="338" y="194"/>
                          </a:lnTo>
                          <a:lnTo>
                            <a:pt x="319" y="198"/>
                          </a:lnTo>
                          <a:lnTo>
                            <a:pt x="300" y="198"/>
                          </a:lnTo>
                          <a:lnTo>
                            <a:pt x="284" y="197"/>
                          </a:lnTo>
                          <a:lnTo>
                            <a:pt x="279" y="205"/>
                          </a:lnTo>
                          <a:lnTo>
                            <a:pt x="277" y="214"/>
                          </a:lnTo>
                          <a:lnTo>
                            <a:pt x="284" y="226"/>
                          </a:lnTo>
                          <a:lnTo>
                            <a:pt x="289" y="240"/>
                          </a:lnTo>
                          <a:lnTo>
                            <a:pt x="289" y="253"/>
                          </a:lnTo>
                          <a:lnTo>
                            <a:pt x="281" y="265"/>
                          </a:lnTo>
                          <a:lnTo>
                            <a:pt x="269" y="272"/>
                          </a:lnTo>
                          <a:lnTo>
                            <a:pt x="258" y="269"/>
                          </a:lnTo>
                          <a:lnTo>
                            <a:pt x="246" y="272"/>
                          </a:lnTo>
                          <a:lnTo>
                            <a:pt x="233" y="280"/>
                          </a:lnTo>
                          <a:lnTo>
                            <a:pt x="215" y="288"/>
                          </a:lnTo>
                          <a:lnTo>
                            <a:pt x="195" y="293"/>
                          </a:lnTo>
                          <a:lnTo>
                            <a:pt x="169" y="297"/>
                          </a:lnTo>
                          <a:lnTo>
                            <a:pt x="150" y="299"/>
                          </a:lnTo>
                          <a:lnTo>
                            <a:pt x="131" y="297"/>
                          </a:lnTo>
                          <a:lnTo>
                            <a:pt x="107" y="301"/>
                          </a:lnTo>
                          <a:lnTo>
                            <a:pt x="96" y="309"/>
                          </a:lnTo>
                          <a:lnTo>
                            <a:pt x="75" y="321"/>
                          </a:lnTo>
                          <a:lnTo>
                            <a:pt x="58" y="331"/>
                          </a:lnTo>
                          <a:close/>
                        </a:path>
                      </a:pathLst>
                    </a:custGeom>
                    <a:solidFill>
                      <a:srgbClr val="DF3F5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fr-FR" sz="2533">
                        <a:solidFill>
                          <a:srgbClr val="FFFFFF"/>
                        </a:solidFill>
                        <a:latin typeface="Arial" charset="0"/>
                      </a:endParaRPr>
                    </a:p>
                  </p:txBody>
                </p:sp>
                <p:sp>
                  <p:nvSpPr>
                    <p:cNvPr id="67" name="Freeform 82"/>
                    <p:cNvSpPr>
                      <a:spLocks/>
                    </p:cNvSpPr>
                    <p:nvPr/>
                  </p:nvSpPr>
                  <p:spPr bwMode="auto">
                    <a:xfrm>
                      <a:off x="538" y="1580"/>
                      <a:ext cx="117" cy="43"/>
                    </a:xfrm>
                    <a:custGeom>
                      <a:avLst/>
                      <a:gdLst>
                        <a:gd name="T0" fmla="*/ 0 w 117"/>
                        <a:gd name="T1" fmla="*/ 27 h 43"/>
                        <a:gd name="T2" fmla="*/ 3 w 117"/>
                        <a:gd name="T3" fmla="*/ 15 h 43"/>
                        <a:gd name="T4" fmla="*/ 11 w 117"/>
                        <a:gd name="T5" fmla="*/ 7 h 43"/>
                        <a:gd name="T6" fmla="*/ 23 w 117"/>
                        <a:gd name="T7" fmla="*/ 2 h 43"/>
                        <a:gd name="T8" fmla="*/ 36 w 117"/>
                        <a:gd name="T9" fmla="*/ 0 h 43"/>
                        <a:gd name="T10" fmla="*/ 52 w 117"/>
                        <a:gd name="T11" fmla="*/ 3 h 43"/>
                        <a:gd name="T12" fmla="*/ 74 w 117"/>
                        <a:gd name="T13" fmla="*/ 10 h 43"/>
                        <a:gd name="T14" fmla="*/ 92 w 117"/>
                        <a:gd name="T15" fmla="*/ 15 h 43"/>
                        <a:gd name="T16" fmla="*/ 117 w 117"/>
                        <a:gd name="T17" fmla="*/ 21 h 43"/>
                        <a:gd name="T18" fmla="*/ 87 w 117"/>
                        <a:gd name="T19" fmla="*/ 26 h 43"/>
                        <a:gd name="T20" fmla="*/ 70 w 117"/>
                        <a:gd name="T21" fmla="*/ 32 h 43"/>
                        <a:gd name="T22" fmla="*/ 52 w 117"/>
                        <a:gd name="T23" fmla="*/ 39 h 43"/>
                        <a:gd name="T24" fmla="*/ 39 w 117"/>
                        <a:gd name="T25" fmla="*/ 42 h 43"/>
                        <a:gd name="T26" fmla="*/ 23 w 117"/>
                        <a:gd name="T27" fmla="*/ 43 h 43"/>
                        <a:gd name="T28" fmla="*/ 12 w 117"/>
                        <a:gd name="T29" fmla="*/ 42 h 43"/>
                        <a:gd name="T30" fmla="*/ 3 w 117"/>
                        <a:gd name="T31" fmla="*/ 35 h 43"/>
                        <a:gd name="T32" fmla="*/ 0 w 117"/>
                        <a:gd name="T33" fmla="*/ 27 h 43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</a:gdLst>
                      <a:ahLst/>
                      <a:cxnLst>
                        <a:cxn ang="T34">
                          <a:pos x="T0" y="T1"/>
                        </a:cxn>
                        <a:cxn ang="T35">
                          <a:pos x="T2" y="T3"/>
                        </a:cxn>
                        <a:cxn ang="T36">
                          <a:pos x="T4" y="T5"/>
                        </a:cxn>
                        <a:cxn ang="T37">
                          <a:pos x="T6" y="T7"/>
                        </a:cxn>
                        <a:cxn ang="T38">
                          <a:pos x="T8" y="T9"/>
                        </a:cxn>
                        <a:cxn ang="T39">
                          <a:pos x="T10" y="T11"/>
                        </a:cxn>
                        <a:cxn ang="T40">
                          <a:pos x="T12" y="T13"/>
                        </a:cxn>
                        <a:cxn ang="T41">
                          <a:pos x="T14" y="T15"/>
                        </a:cxn>
                        <a:cxn ang="T42">
                          <a:pos x="T16" y="T17"/>
                        </a:cxn>
                        <a:cxn ang="T43">
                          <a:pos x="T18" y="T19"/>
                        </a:cxn>
                        <a:cxn ang="T44">
                          <a:pos x="T20" y="T21"/>
                        </a:cxn>
                        <a:cxn ang="T45">
                          <a:pos x="T22" y="T23"/>
                        </a:cxn>
                        <a:cxn ang="T46">
                          <a:pos x="T24" y="T25"/>
                        </a:cxn>
                        <a:cxn ang="T47">
                          <a:pos x="T26" y="T27"/>
                        </a:cxn>
                        <a:cxn ang="T48">
                          <a:pos x="T28" y="T29"/>
                        </a:cxn>
                        <a:cxn ang="T49">
                          <a:pos x="T30" y="T31"/>
                        </a:cxn>
                        <a:cxn ang="T50">
                          <a:pos x="T32" y="T33"/>
                        </a:cxn>
                      </a:cxnLst>
                      <a:rect l="0" t="0" r="r" b="b"/>
                      <a:pathLst>
                        <a:path w="117" h="43">
                          <a:moveTo>
                            <a:pt x="0" y="27"/>
                          </a:moveTo>
                          <a:lnTo>
                            <a:pt x="3" y="15"/>
                          </a:lnTo>
                          <a:lnTo>
                            <a:pt x="11" y="7"/>
                          </a:lnTo>
                          <a:lnTo>
                            <a:pt x="23" y="2"/>
                          </a:lnTo>
                          <a:lnTo>
                            <a:pt x="36" y="0"/>
                          </a:lnTo>
                          <a:lnTo>
                            <a:pt x="52" y="3"/>
                          </a:lnTo>
                          <a:lnTo>
                            <a:pt x="74" y="10"/>
                          </a:lnTo>
                          <a:lnTo>
                            <a:pt x="92" y="15"/>
                          </a:lnTo>
                          <a:lnTo>
                            <a:pt x="117" y="21"/>
                          </a:lnTo>
                          <a:lnTo>
                            <a:pt x="87" y="26"/>
                          </a:lnTo>
                          <a:lnTo>
                            <a:pt x="70" y="32"/>
                          </a:lnTo>
                          <a:lnTo>
                            <a:pt x="52" y="39"/>
                          </a:lnTo>
                          <a:lnTo>
                            <a:pt x="39" y="42"/>
                          </a:lnTo>
                          <a:lnTo>
                            <a:pt x="23" y="43"/>
                          </a:lnTo>
                          <a:lnTo>
                            <a:pt x="12" y="42"/>
                          </a:lnTo>
                          <a:lnTo>
                            <a:pt x="3" y="35"/>
                          </a:lnTo>
                          <a:lnTo>
                            <a:pt x="0" y="27"/>
                          </a:lnTo>
                          <a:close/>
                        </a:path>
                      </a:pathLst>
                    </a:custGeom>
                    <a:solidFill>
                      <a:srgbClr val="DF3F5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fr-FR" sz="2533">
                        <a:solidFill>
                          <a:srgbClr val="FFFFFF"/>
                        </a:solidFill>
                        <a:latin typeface="Arial" charset="0"/>
                      </a:endParaRPr>
                    </a:p>
                  </p:txBody>
                </p:sp>
                <p:sp>
                  <p:nvSpPr>
                    <p:cNvPr id="68" name="Freeform 83"/>
                    <p:cNvSpPr>
                      <a:spLocks/>
                    </p:cNvSpPr>
                    <p:nvPr/>
                  </p:nvSpPr>
                  <p:spPr bwMode="auto">
                    <a:xfrm>
                      <a:off x="652" y="1224"/>
                      <a:ext cx="148" cy="304"/>
                    </a:xfrm>
                    <a:custGeom>
                      <a:avLst/>
                      <a:gdLst>
                        <a:gd name="T0" fmla="*/ 64 w 148"/>
                        <a:gd name="T1" fmla="*/ 0 h 304"/>
                        <a:gd name="T2" fmla="*/ 61 w 148"/>
                        <a:gd name="T3" fmla="*/ 42 h 304"/>
                        <a:gd name="T4" fmla="*/ 56 w 148"/>
                        <a:gd name="T5" fmla="*/ 86 h 304"/>
                        <a:gd name="T6" fmla="*/ 46 w 148"/>
                        <a:gd name="T7" fmla="*/ 126 h 304"/>
                        <a:gd name="T8" fmla="*/ 37 w 148"/>
                        <a:gd name="T9" fmla="*/ 149 h 304"/>
                        <a:gd name="T10" fmla="*/ 29 w 148"/>
                        <a:gd name="T11" fmla="*/ 171 h 304"/>
                        <a:gd name="T12" fmla="*/ 19 w 148"/>
                        <a:gd name="T13" fmla="*/ 190 h 304"/>
                        <a:gd name="T14" fmla="*/ 13 w 148"/>
                        <a:gd name="T15" fmla="*/ 208 h 304"/>
                        <a:gd name="T16" fmla="*/ 3 w 148"/>
                        <a:gd name="T17" fmla="*/ 236 h 304"/>
                        <a:gd name="T18" fmla="*/ 0 w 148"/>
                        <a:gd name="T19" fmla="*/ 256 h 304"/>
                        <a:gd name="T20" fmla="*/ 0 w 148"/>
                        <a:gd name="T21" fmla="*/ 280 h 304"/>
                        <a:gd name="T22" fmla="*/ 2 w 148"/>
                        <a:gd name="T23" fmla="*/ 292 h 304"/>
                        <a:gd name="T24" fmla="*/ 5 w 148"/>
                        <a:gd name="T25" fmla="*/ 304 h 304"/>
                        <a:gd name="T26" fmla="*/ 13 w 148"/>
                        <a:gd name="T27" fmla="*/ 299 h 304"/>
                        <a:gd name="T28" fmla="*/ 19 w 148"/>
                        <a:gd name="T29" fmla="*/ 294 h 304"/>
                        <a:gd name="T30" fmla="*/ 29 w 148"/>
                        <a:gd name="T31" fmla="*/ 304 h 304"/>
                        <a:gd name="T32" fmla="*/ 24 w 148"/>
                        <a:gd name="T33" fmla="*/ 292 h 304"/>
                        <a:gd name="T34" fmla="*/ 26 w 148"/>
                        <a:gd name="T35" fmla="*/ 281 h 304"/>
                        <a:gd name="T36" fmla="*/ 32 w 148"/>
                        <a:gd name="T37" fmla="*/ 267 h 304"/>
                        <a:gd name="T38" fmla="*/ 40 w 148"/>
                        <a:gd name="T39" fmla="*/ 256 h 304"/>
                        <a:gd name="T40" fmla="*/ 51 w 148"/>
                        <a:gd name="T41" fmla="*/ 243 h 304"/>
                        <a:gd name="T42" fmla="*/ 61 w 148"/>
                        <a:gd name="T43" fmla="*/ 235 h 304"/>
                        <a:gd name="T44" fmla="*/ 67 w 148"/>
                        <a:gd name="T45" fmla="*/ 225 h 304"/>
                        <a:gd name="T46" fmla="*/ 72 w 148"/>
                        <a:gd name="T47" fmla="*/ 209 h 304"/>
                        <a:gd name="T48" fmla="*/ 75 w 148"/>
                        <a:gd name="T49" fmla="*/ 189 h 304"/>
                        <a:gd name="T50" fmla="*/ 74 w 148"/>
                        <a:gd name="T51" fmla="*/ 174 h 304"/>
                        <a:gd name="T52" fmla="*/ 80 w 148"/>
                        <a:gd name="T53" fmla="*/ 161 h 304"/>
                        <a:gd name="T54" fmla="*/ 93 w 148"/>
                        <a:gd name="T55" fmla="*/ 153 h 304"/>
                        <a:gd name="T56" fmla="*/ 107 w 148"/>
                        <a:gd name="T57" fmla="*/ 147 h 304"/>
                        <a:gd name="T58" fmla="*/ 118 w 148"/>
                        <a:gd name="T59" fmla="*/ 144 h 304"/>
                        <a:gd name="T60" fmla="*/ 131 w 148"/>
                        <a:gd name="T61" fmla="*/ 141 h 304"/>
                        <a:gd name="T62" fmla="*/ 142 w 148"/>
                        <a:gd name="T63" fmla="*/ 134 h 304"/>
                        <a:gd name="T64" fmla="*/ 148 w 148"/>
                        <a:gd name="T65" fmla="*/ 129 h 304"/>
                        <a:gd name="T66" fmla="*/ 137 w 148"/>
                        <a:gd name="T67" fmla="*/ 128 h 304"/>
                        <a:gd name="T68" fmla="*/ 126 w 148"/>
                        <a:gd name="T69" fmla="*/ 126 h 304"/>
                        <a:gd name="T70" fmla="*/ 115 w 148"/>
                        <a:gd name="T71" fmla="*/ 123 h 304"/>
                        <a:gd name="T72" fmla="*/ 104 w 148"/>
                        <a:gd name="T73" fmla="*/ 117 h 304"/>
                        <a:gd name="T74" fmla="*/ 94 w 148"/>
                        <a:gd name="T75" fmla="*/ 110 h 304"/>
                        <a:gd name="T76" fmla="*/ 88 w 148"/>
                        <a:gd name="T77" fmla="*/ 93 h 304"/>
                        <a:gd name="T78" fmla="*/ 85 w 148"/>
                        <a:gd name="T79" fmla="*/ 66 h 304"/>
                        <a:gd name="T80" fmla="*/ 80 w 148"/>
                        <a:gd name="T81" fmla="*/ 35 h 304"/>
                        <a:gd name="T82" fmla="*/ 64 w 148"/>
                        <a:gd name="T83" fmla="*/ 0 h 304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60000 65536"/>
                        <a:gd name="T103" fmla="*/ 0 60000 65536"/>
                        <a:gd name="T104" fmla="*/ 0 60000 65536"/>
                        <a:gd name="T105" fmla="*/ 0 60000 65536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</a:gdLst>
                      <a:ahLst/>
                      <a:cxnLst>
                        <a:cxn ang="T84">
                          <a:pos x="T0" y="T1"/>
                        </a:cxn>
                        <a:cxn ang="T85">
                          <a:pos x="T2" y="T3"/>
                        </a:cxn>
                        <a:cxn ang="T86">
                          <a:pos x="T4" y="T5"/>
                        </a:cxn>
                        <a:cxn ang="T87">
                          <a:pos x="T6" y="T7"/>
                        </a:cxn>
                        <a:cxn ang="T88">
                          <a:pos x="T8" y="T9"/>
                        </a:cxn>
                        <a:cxn ang="T89">
                          <a:pos x="T10" y="T11"/>
                        </a:cxn>
                        <a:cxn ang="T90">
                          <a:pos x="T12" y="T13"/>
                        </a:cxn>
                        <a:cxn ang="T91">
                          <a:pos x="T14" y="T15"/>
                        </a:cxn>
                        <a:cxn ang="T92">
                          <a:pos x="T16" y="T17"/>
                        </a:cxn>
                        <a:cxn ang="T93">
                          <a:pos x="T18" y="T19"/>
                        </a:cxn>
                        <a:cxn ang="T94">
                          <a:pos x="T20" y="T21"/>
                        </a:cxn>
                        <a:cxn ang="T95">
                          <a:pos x="T22" y="T23"/>
                        </a:cxn>
                        <a:cxn ang="T96">
                          <a:pos x="T24" y="T25"/>
                        </a:cxn>
                        <a:cxn ang="T97">
                          <a:pos x="T26" y="T27"/>
                        </a:cxn>
                        <a:cxn ang="T98">
                          <a:pos x="T28" y="T29"/>
                        </a:cxn>
                        <a:cxn ang="T99">
                          <a:pos x="T30" y="T31"/>
                        </a:cxn>
                        <a:cxn ang="T100">
                          <a:pos x="T32" y="T33"/>
                        </a:cxn>
                        <a:cxn ang="T101">
                          <a:pos x="T34" y="T35"/>
                        </a:cxn>
                        <a:cxn ang="T102">
                          <a:pos x="T36" y="T37"/>
                        </a:cxn>
                        <a:cxn ang="T103">
                          <a:pos x="T38" y="T39"/>
                        </a:cxn>
                        <a:cxn ang="T104">
                          <a:pos x="T40" y="T41"/>
                        </a:cxn>
                        <a:cxn ang="T105">
                          <a:pos x="T42" y="T43"/>
                        </a:cxn>
                        <a:cxn ang="T106">
                          <a:pos x="T44" y="T45"/>
                        </a:cxn>
                        <a:cxn ang="T107">
                          <a:pos x="T46" y="T47"/>
                        </a:cxn>
                        <a:cxn ang="T108">
                          <a:pos x="T48" y="T49"/>
                        </a:cxn>
                        <a:cxn ang="T109">
                          <a:pos x="T50" y="T51"/>
                        </a:cxn>
                        <a:cxn ang="T110">
                          <a:pos x="T52" y="T53"/>
                        </a:cxn>
                        <a:cxn ang="T111">
                          <a:pos x="T54" y="T55"/>
                        </a:cxn>
                        <a:cxn ang="T112">
                          <a:pos x="T56" y="T57"/>
                        </a:cxn>
                        <a:cxn ang="T113">
                          <a:pos x="T58" y="T59"/>
                        </a:cxn>
                        <a:cxn ang="T114">
                          <a:pos x="T60" y="T61"/>
                        </a:cxn>
                        <a:cxn ang="T115">
                          <a:pos x="T62" y="T63"/>
                        </a:cxn>
                        <a:cxn ang="T116">
                          <a:pos x="T64" y="T65"/>
                        </a:cxn>
                        <a:cxn ang="T117">
                          <a:pos x="T66" y="T67"/>
                        </a:cxn>
                        <a:cxn ang="T118">
                          <a:pos x="T68" y="T69"/>
                        </a:cxn>
                        <a:cxn ang="T119">
                          <a:pos x="T70" y="T71"/>
                        </a:cxn>
                        <a:cxn ang="T120">
                          <a:pos x="T72" y="T73"/>
                        </a:cxn>
                        <a:cxn ang="T121">
                          <a:pos x="T74" y="T75"/>
                        </a:cxn>
                        <a:cxn ang="T122">
                          <a:pos x="T76" y="T77"/>
                        </a:cxn>
                        <a:cxn ang="T123">
                          <a:pos x="T78" y="T79"/>
                        </a:cxn>
                        <a:cxn ang="T124">
                          <a:pos x="T80" y="T81"/>
                        </a:cxn>
                        <a:cxn ang="T125">
                          <a:pos x="T82" y="T83"/>
                        </a:cxn>
                      </a:cxnLst>
                      <a:rect l="0" t="0" r="r" b="b"/>
                      <a:pathLst>
                        <a:path w="148" h="304">
                          <a:moveTo>
                            <a:pt x="64" y="0"/>
                          </a:moveTo>
                          <a:lnTo>
                            <a:pt x="61" y="42"/>
                          </a:lnTo>
                          <a:lnTo>
                            <a:pt x="56" y="86"/>
                          </a:lnTo>
                          <a:lnTo>
                            <a:pt x="46" y="126"/>
                          </a:lnTo>
                          <a:lnTo>
                            <a:pt x="37" y="149"/>
                          </a:lnTo>
                          <a:lnTo>
                            <a:pt x="29" y="171"/>
                          </a:lnTo>
                          <a:lnTo>
                            <a:pt x="19" y="190"/>
                          </a:lnTo>
                          <a:lnTo>
                            <a:pt x="13" y="208"/>
                          </a:lnTo>
                          <a:lnTo>
                            <a:pt x="3" y="236"/>
                          </a:lnTo>
                          <a:lnTo>
                            <a:pt x="0" y="256"/>
                          </a:lnTo>
                          <a:lnTo>
                            <a:pt x="0" y="280"/>
                          </a:lnTo>
                          <a:lnTo>
                            <a:pt x="2" y="292"/>
                          </a:lnTo>
                          <a:lnTo>
                            <a:pt x="5" y="304"/>
                          </a:lnTo>
                          <a:lnTo>
                            <a:pt x="13" y="299"/>
                          </a:lnTo>
                          <a:lnTo>
                            <a:pt x="19" y="294"/>
                          </a:lnTo>
                          <a:lnTo>
                            <a:pt x="29" y="304"/>
                          </a:lnTo>
                          <a:lnTo>
                            <a:pt x="24" y="292"/>
                          </a:lnTo>
                          <a:lnTo>
                            <a:pt x="26" y="281"/>
                          </a:lnTo>
                          <a:lnTo>
                            <a:pt x="32" y="267"/>
                          </a:lnTo>
                          <a:lnTo>
                            <a:pt x="40" y="256"/>
                          </a:lnTo>
                          <a:lnTo>
                            <a:pt x="51" y="243"/>
                          </a:lnTo>
                          <a:lnTo>
                            <a:pt x="61" y="235"/>
                          </a:lnTo>
                          <a:lnTo>
                            <a:pt x="67" y="225"/>
                          </a:lnTo>
                          <a:lnTo>
                            <a:pt x="72" y="209"/>
                          </a:lnTo>
                          <a:lnTo>
                            <a:pt x="75" y="189"/>
                          </a:lnTo>
                          <a:lnTo>
                            <a:pt x="74" y="174"/>
                          </a:lnTo>
                          <a:lnTo>
                            <a:pt x="80" y="161"/>
                          </a:lnTo>
                          <a:lnTo>
                            <a:pt x="93" y="153"/>
                          </a:lnTo>
                          <a:lnTo>
                            <a:pt x="107" y="147"/>
                          </a:lnTo>
                          <a:lnTo>
                            <a:pt x="118" y="144"/>
                          </a:lnTo>
                          <a:lnTo>
                            <a:pt x="131" y="141"/>
                          </a:lnTo>
                          <a:lnTo>
                            <a:pt x="142" y="134"/>
                          </a:lnTo>
                          <a:lnTo>
                            <a:pt x="148" y="129"/>
                          </a:lnTo>
                          <a:lnTo>
                            <a:pt x="137" y="128"/>
                          </a:lnTo>
                          <a:lnTo>
                            <a:pt x="126" y="126"/>
                          </a:lnTo>
                          <a:lnTo>
                            <a:pt x="115" y="123"/>
                          </a:lnTo>
                          <a:lnTo>
                            <a:pt x="104" y="117"/>
                          </a:lnTo>
                          <a:lnTo>
                            <a:pt x="94" y="110"/>
                          </a:lnTo>
                          <a:lnTo>
                            <a:pt x="88" y="93"/>
                          </a:lnTo>
                          <a:lnTo>
                            <a:pt x="85" y="66"/>
                          </a:lnTo>
                          <a:lnTo>
                            <a:pt x="80" y="35"/>
                          </a:lnTo>
                          <a:lnTo>
                            <a:pt x="64" y="0"/>
                          </a:lnTo>
                          <a:close/>
                        </a:path>
                      </a:pathLst>
                    </a:custGeom>
                    <a:solidFill>
                      <a:srgbClr val="DF3F5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fr-FR" sz="2533">
                        <a:solidFill>
                          <a:srgbClr val="FFFFFF"/>
                        </a:solidFill>
                        <a:latin typeface="Arial" charset="0"/>
                      </a:endParaRPr>
                    </a:p>
                  </p:txBody>
                </p:sp>
                <p:sp>
                  <p:nvSpPr>
                    <p:cNvPr id="69" name="Freeform 84"/>
                    <p:cNvSpPr>
                      <a:spLocks/>
                    </p:cNvSpPr>
                    <p:nvPr/>
                  </p:nvSpPr>
                  <p:spPr bwMode="auto">
                    <a:xfrm>
                      <a:off x="585" y="1329"/>
                      <a:ext cx="32" cy="170"/>
                    </a:xfrm>
                    <a:custGeom>
                      <a:avLst/>
                      <a:gdLst>
                        <a:gd name="T0" fmla="*/ 19 w 32"/>
                        <a:gd name="T1" fmla="*/ 108 h 170"/>
                        <a:gd name="T2" fmla="*/ 23 w 32"/>
                        <a:gd name="T3" fmla="*/ 125 h 170"/>
                        <a:gd name="T4" fmla="*/ 18 w 32"/>
                        <a:gd name="T5" fmla="*/ 139 h 170"/>
                        <a:gd name="T6" fmla="*/ 13 w 32"/>
                        <a:gd name="T7" fmla="*/ 152 h 170"/>
                        <a:gd name="T8" fmla="*/ 8 w 32"/>
                        <a:gd name="T9" fmla="*/ 170 h 170"/>
                        <a:gd name="T10" fmla="*/ 16 w 32"/>
                        <a:gd name="T11" fmla="*/ 159 h 170"/>
                        <a:gd name="T12" fmla="*/ 24 w 32"/>
                        <a:gd name="T13" fmla="*/ 144 h 170"/>
                        <a:gd name="T14" fmla="*/ 32 w 32"/>
                        <a:gd name="T15" fmla="*/ 128 h 170"/>
                        <a:gd name="T16" fmla="*/ 32 w 32"/>
                        <a:gd name="T17" fmla="*/ 111 h 170"/>
                        <a:gd name="T18" fmla="*/ 21 w 32"/>
                        <a:gd name="T19" fmla="*/ 92 h 170"/>
                        <a:gd name="T20" fmla="*/ 10 w 32"/>
                        <a:gd name="T21" fmla="*/ 68 h 170"/>
                        <a:gd name="T22" fmla="*/ 10 w 32"/>
                        <a:gd name="T23" fmla="*/ 52 h 170"/>
                        <a:gd name="T24" fmla="*/ 13 w 32"/>
                        <a:gd name="T25" fmla="*/ 29 h 170"/>
                        <a:gd name="T26" fmla="*/ 23 w 32"/>
                        <a:gd name="T27" fmla="*/ 0 h 170"/>
                        <a:gd name="T28" fmla="*/ 10 w 32"/>
                        <a:gd name="T29" fmla="*/ 18 h 170"/>
                        <a:gd name="T30" fmla="*/ 2 w 32"/>
                        <a:gd name="T31" fmla="*/ 36 h 170"/>
                        <a:gd name="T32" fmla="*/ 0 w 32"/>
                        <a:gd name="T33" fmla="*/ 63 h 170"/>
                        <a:gd name="T34" fmla="*/ 5 w 32"/>
                        <a:gd name="T35" fmla="*/ 84 h 170"/>
                        <a:gd name="T36" fmla="*/ 19 w 32"/>
                        <a:gd name="T37" fmla="*/ 108 h 170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60000 65536"/>
                        <a:gd name="T52" fmla="*/ 0 60000 65536"/>
                        <a:gd name="T53" fmla="*/ 0 60000 65536"/>
                        <a:gd name="T54" fmla="*/ 0 60000 65536"/>
                        <a:gd name="T55" fmla="*/ 0 60000 65536"/>
                        <a:gd name="T56" fmla="*/ 0 60000 65536"/>
                      </a:gdLst>
                      <a:ahLst/>
                      <a:cxnLst>
                        <a:cxn ang="T38">
                          <a:pos x="T0" y="T1"/>
                        </a:cxn>
                        <a:cxn ang="T39">
                          <a:pos x="T2" y="T3"/>
                        </a:cxn>
                        <a:cxn ang="T40">
                          <a:pos x="T4" y="T5"/>
                        </a:cxn>
                        <a:cxn ang="T41">
                          <a:pos x="T6" y="T7"/>
                        </a:cxn>
                        <a:cxn ang="T42">
                          <a:pos x="T8" y="T9"/>
                        </a:cxn>
                        <a:cxn ang="T43">
                          <a:pos x="T10" y="T11"/>
                        </a:cxn>
                        <a:cxn ang="T44">
                          <a:pos x="T12" y="T13"/>
                        </a:cxn>
                        <a:cxn ang="T45">
                          <a:pos x="T14" y="T15"/>
                        </a:cxn>
                        <a:cxn ang="T46">
                          <a:pos x="T16" y="T17"/>
                        </a:cxn>
                        <a:cxn ang="T47">
                          <a:pos x="T18" y="T19"/>
                        </a:cxn>
                        <a:cxn ang="T48">
                          <a:pos x="T20" y="T21"/>
                        </a:cxn>
                        <a:cxn ang="T49">
                          <a:pos x="T22" y="T23"/>
                        </a:cxn>
                        <a:cxn ang="T50">
                          <a:pos x="T24" y="T25"/>
                        </a:cxn>
                        <a:cxn ang="T51">
                          <a:pos x="T26" y="T27"/>
                        </a:cxn>
                        <a:cxn ang="T52">
                          <a:pos x="T28" y="T29"/>
                        </a:cxn>
                        <a:cxn ang="T53">
                          <a:pos x="T30" y="T31"/>
                        </a:cxn>
                        <a:cxn ang="T54">
                          <a:pos x="T32" y="T33"/>
                        </a:cxn>
                        <a:cxn ang="T55">
                          <a:pos x="T34" y="T35"/>
                        </a:cxn>
                        <a:cxn ang="T56">
                          <a:pos x="T36" y="T37"/>
                        </a:cxn>
                      </a:cxnLst>
                      <a:rect l="0" t="0" r="r" b="b"/>
                      <a:pathLst>
                        <a:path w="32" h="170">
                          <a:moveTo>
                            <a:pt x="19" y="108"/>
                          </a:moveTo>
                          <a:lnTo>
                            <a:pt x="23" y="125"/>
                          </a:lnTo>
                          <a:lnTo>
                            <a:pt x="18" y="139"/>
                          </a:lnTo>
                          <a:lnTo>
                            <a:pt x="13" y="152"/>
                          </a:lnTo>
                          <a:lnTo>
                            <a:pt x="8" y="170"/>
                          </a:lnTo>
                          <a:lnTo>
                            <a:pt x="16" y="159"/>
                          </a:lnTo>
                          <a:lnTo>
                            <a:pt x="24" y="144"/>
                          </a:lnTo>
                          <a:lnTo>
                            <a:pt x="32" y="128"/>
                          </a:lnTo>
                          <a:lnTo>
                            <a:pt x="32" y="111"/>
                          </a:lnTo>
                          <a:lnTo>
                            <a:pt x="21" y="92"/>
                          </a:lnTo>
                          <a:lnTo>
                            <a:pt x="10" y="68"/>
                          </a:lnTo>
                          <a:lnTo>
                            <a:pt x="10" y="52"/>
                          </a:lnTo>
                          <a:lnTo>
                            <a:pt x="13" y="29"/>
                          </a:lnTo>
                          <a:lnTo>
                            <a:pt x="23" y="0"/>
                          </a:lnTo>
                          <a:lnTo>
                            <a:pt x="10" y="18"/>
                          </a:lnTo>
                          <a:lnTo>
                            <a:pt x="2" y="36"/>
                          </a:lnTo>
                          <a:lnTo>
                            <a:pt x="0" y="63"/>
                          </a:lnTo>
                          <a:lnTo>
                            <a:pt x="5" y="84"/>
                          </a:lnTo>
                          <a:lnTo>
                            <a:pt x="19" y="108"/>
                          </a:lnTo>
                          <a:close/>
                        </a:path>
                      </a:pathLst>
                    </a:custGeom>
                    <a:solidFill>
                      <a:srgbClr val="DF3F5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fr-FR" sz="2533">
                        <a:solidFill>
                          <a:srgbClr val="FFFFFF"/>
                        </a:solidFill>
                        <a:latin typeface="Arial" charset="0"/>
                      </a:endParaRPr>
                    </a:p>
                  </p:txBody>
                </p:sp>
                <p:sp>
                  <p:nvSpPr>
                    <p:cNvPr id="70" name="Freeform 85"/>
                    <p:cNvSpPr>
                      <a:spLocks/>
                    </p:cNvSpPr>
                    <p:nvPr/>
                  </p:nvSpPr>
                  <p:spPr bwMode="auto">
                    <a:xfrm>
                      <a:off x="604" y="1037"/>
                      <a:ext cx="139" cy="439"/>
                    </a:xfrm>
                    <a:custGeom>
                      <a:avLst/>
                      <a:gdLst>
                        <a:gd name="T0" fmla="*/ 0 w 139"/>
                        <a:gd name="T1" fmla="*/ 439 h 439"/>
                        <a:gd name="T2" fmla="*/ 8 w 139"/>
                        <a:gd name="T3" fmla="*/ 431 h 439"/>
                        <a:gd name="T4" fmla="*/ 31 w 139"/>
                        <a:gd name="T5" fmla="*/ 400 h 439"/>
                        <a:gd name="T6" fmla="*/ 50 w 139"/>
                        <a:gd name="T7" fmla="*/ 369 h 439"/>
                        <a:gd name="T8" fmla="*/ 67 w 139"/>
                        <a:gd name="T9" fmla="*/ 331 h 439"/>
                        <a:gd name="T10" fmla="*/ 80 w 139"/>
                        <a:gd name="T11" fmla="*/ 292 h 439"/>
                        <a:gd name="T12" fmla="*/ 85 w 139"/>
                        <a:gd name="T13" fmla="*/ 262 h 439"/>
                        <a:gd name="T14" fmla="*/ 88 w 139"/>
                        <a:gd name="T15" fmla="*/ 219 h 439"/>
                        <a:gd name="T16" fmla="*/ 91 w 139"/>
                        <a:gd name="T17" fmla="*/ 182 h 439"/>
                        <a:gd name="T18" fmla="*/ 75 w 139"/>
                        <a:gd name="T19" fmla="*/ 190 h 439"/>
                        <a:gd name="T20" fmla="*/ 56 w 139"/>
                        <a:gd name="T21" fmla="*/ 203 h 439"/>
                        <a:gd name="T22" fmla="*/ 40 w 139"/>
                        <a:gd name="T23" fmla="*/ 219 h 439"/>
                        <a:gd name="T24" fmla="*/ 39 w 139"/>
                        <a:gd name="T25" fmla="*/ 203 h 439"/>
                        <a:gd name="T26" fmla="*/ 42 w 139"/>
                        <a:gd name="T27" fmla="*/ 181 h 439"/>
                        <a:gd name="T28" fmla="*/ 48 w 139"/>
                        <a:gd name="T29" fmla="*/ 163 h 439"/>
                        <a:gd name="T30" fmla="*/ 59 w 139"/>
                        <a:gd name="T31" fmla="*/ 142 h 439"/>
                        <a:gd name="T32" fmla="*/ 72 w 139"/>
                        <a:gd name="T33" fmla="*/ 123 h 439"/>
                        <a:gd name="T34" fmla="*/ 85 w 139"/>
                        <a:gd name="T35" fmla="*/ 104 h 439"/>
                        <a:gd name="T36" fmla="*/ 96 w 139"/>
                        <a:gd name="T37" fmla="*/ 85 h 439"/>
                        <a:gd name="T38" fmla="*/ 107 w 139"/>
                        <a:gd name="T39" fmla="*/ 62 h 439"/>
                        <a:gd name="T40" fmla="*/ 114 w 139"/>
                        <a:gd name="T41" fmla="*/ 45 h 439"/>
                        <a:gd name="T42" fmla="*/ 123 w 139"/>
                        <a:gd name="T43" fmla="*/ 24 h 439"/>
                        <a:gd name="T44" fmla="*/ 129 w 139"/>
                        <a:gd name="T45" fmla="*/ 13 h 439"/>
                        <a:gd name="T46" fmla="*/ 139 w 139"/>
                        <a:gd name="T47" fmla="*/ 0 h 439"/>
                        <a:gd name="T48" fmla="*/ 123 w 139"/>
                        <a:gd name="T49" fmla="*/ 8 h 439"/>
                        <a:gd name="T50" fmla="*/ 107 w 139"/>
                        <a:gd name="T51" fmla="*/ 16 h 439"/>
                        <a:gd name="T52" fmla="*/ 88 w 139"/>
                        <a:gd name="T53" fmla="*/ 30 h 439"/>
                        <a:gd name="T54" fmla="*/ 75 w 139"/>
                        <a:gd name="T55" fmla="*/ 43 h 439"/>
                        <a:gd name="T56" fmla="*/ 64 w 139"/>
                        <a:gd name="T57" fmla="*/ 54 h 439"/>
                        <a:gd name="T58" fmla="*/ 50 w 139"/>
                        <a:gd name="T59" fmla="*/ 96 h 439"/>
                        <a:gd name="T60" fmla="*/ 10 w 139"/>
                        <a:gd name="T61" fmla="*/ 163 h 439"/>
                        <a:gd name="T62" fmla="*/ 16 w 139"/>
                        <a:gd name="T63" fmla="*/ 249 h 439"/>
                        <a:gd name="T64" fmla="*/ 4 w 139"/>
                        <a:gd name="T65" fmla="*/ 297 h 439"/>
                        <a:gd name="T66" fmla="*/ 13 w 139"/>
                        <a:gd name="T67" fmla="*/ 337 h 439"/>
                        <a:gd name="T68" fmla="*/ 18 w 139"/>
                        <a:gd name="T69" fmla="*/ 372 h 439"/>
                        <a:gd name="T70" fmla="*/ 13 w 139"/>
                        <a:gd name="T71" fmla="*/ 403 h 439"/>
                        <a:gd name="T72" fmla="*/ 0 w 139"/>
                        <a:gd name="T73" fmla="*/ 439 h 439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60000 65536"/>
                        <a:gd name="T103" fmla="*/ 0 60000 65536"/>
                        <a:gd name="T104" fmla="*/ 0 60000 65536"/>
                        <a:gd name="T105" fmla="*/ 0 60000 65536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</a:gdLst>
                      <a:ahLst/>
                      <a:cxnLst>
                        <a:cxn ang="T74">
                          <a:pos x="T0" y="T1"/>
                        </a:cxn>
                        <a:cxn ang="T75">
                          <a:pos x="T2" y="T3"/>
                        </a:cxn>
                        <a:cxn ang="T76">
                          <a:pos x="T4" y="T5"/>
                        </a:cxn>
                        <a:cxn ang="T77">
                          <a:pos x="T6" y="T7"/>
                        </a:cxn>
                        <a:cxn ang="T78">
                          <a:pos x="T8" y="T9"/>
                        </a:cxn>
                        <a:cxn ang="T79">
                          <a:pos x="T10" y="T11"/>
                        </a:cxn>
                        <a:cxn ang="T80">
                          <a:pos x="T12" y="T13"/>
                        </a:cxn>
                        <a:cxn ang="T81">
                          <a:pos x="T14" y="T15"/>
                        </a:cxn>
                        <a:cxn ang="T82">
                          <a:pos x="T16" y="T17"/>
                        </a:cxn>
                        <a:cxn ang="T83">
                          <a:pos x="T18" y="T19"/>
                        </a:cxn>
                        <a:cxn ang="T84">
                          <a:pos x="T20" y="T21"/>
                        </a:cxn>
                        <a:cxn ang="T85">
                          <a:pos x="T22" y="T23"/>
                        </a:cxn>
                        <a:cxn ang="T86">
                          <a:pos x="T24" y="T25"/>
                        </a:cxn>
                        <a:cxn ang="T87">
                          <a:pos x="T26" y="T27"/>
                        </a:cxn>
                        <a:cxn ang="T88">
                          <a:pos x="T28" y="T29"/>
                        </a:cxn>
                        <a:cxn ang="T89">
                          <a:pos x="T30" y="T31"/>
                        </a:cxn>
                        <a:cxn ang="T90">
                          <a:pos x="T32" y="T33"/>
                        </a:cxn>
                        <a:cxn ang="T91">
                          <a:pos x="T34" y="T35"/>
                        </a:cxn>
                        <a:cxn ang="T92">
                          <a:pos x="T36" y="T37"/>
                        </a:cxn>
                        <a:cxn ang="T93">
                          <a:pos x="T38" y="T39"/>
                        </a:cxn>
                        <a:cxn ang="T94">
                          <a:pos x="T40" y="T41"/>
                        </a:cxn>
                        <a:cxn ang="T95">
                          <a:pos x="T42" y="T43"/>
                        </a:cxn>
                        <a:cxn ang="T96">
                          <a:pos x="T44" y="T45"/>
                        </a:cxn>
                        <a:cxn ang="T97">
                          <a:pos x="T46" y="T47"/>
                        </a:cxn>
                        <a:cxn ang="T98">
                          <a:pos x="T48" y="T49"/>
                        </a:cxn>
                        <a:cxn ang="T99">
                          <a:pos x="T50" y="T51"/>
                        </a:cxn>
                        <a:cxn ang="T100">
                          <a:pos x="T52" y="T53"/>
                        </a:cxn>
                        <a:cxn ang="T101">
                          <a:pos x="T54" y="T55"/>
                        </a:cxn>
                        <a:cxn ang="T102">
                          <a:pos x="T56" y="T57"/>
                        </a:cxn>
                        <a:cxn ang="T103">
                          <a:pos x="T58" y="T59"/>
                        </a:cxn>
                        <a:cxn ang="T104">
                          <a:pos x="T60" y="T61"/>
                        </a:cxn>
                        <a:cxn ang="T105">
                          <a:pos x="T62" y="T63"/>
                        </a:cxn>
                        <a:cxn ang="T106">
                          <a:pos x="T64" y="T65"/>
                        </a:cxn>
                        <a:cxn ang="T107">
                          <a:pos x="T66" y="T67"/>
                        </a:cxn>
                        <a:cxn ang="T108">
                          <a:pos x="T68" y="T69"/>
                        </a:cxn>
                        <a:cxn ang="T109">
                          <a:pos x="T70" y="T71"/>
                        </a:cxn>
                        <a:cxn ang="T110">
                          <a:pos x="T72" y="T73"/>
                        </a:cxn>
                      </a:cxnLst>
                      <a:rect l="0" t="0" r="r" b="b"/>
                      <a:pathLst>
                        <a:path w="139" h="439">
                          <a:moveTo>
                            <a:pt x="0" y="439"/>
                          </a:moveTo>
                          <a:lnTo>
                            <a:pt x="8" y="431"/>
                          </a:lnTo>
                          <a:lnTo>
                            <a:pt x="31" y="400"/>
                          </a:lnTo>
                          <a:lnTo>
                            <a:pt x="50" y="369"/>
                          </a:lnTo>
                          <a:lnTo>
                            <a:pt x="67" y="331"/>
                          </a:lnTo>
                          <a:lnTo>
                            <a:pt x="80" y="292"/>
                          </a:lnTo>
                          <a:lnTo>
                            <a:pt x="85" y="262"/>
                          </a:lnTo>
                          <a:lnTo>
                            <a:pt x="88" y="219"/>
                          </a:lnTo>
                          <a:lnTo>
                            <a:pt x="91" y="182"/>
                          </a:lnTo>
                          <a:lnTo>
                            <a:pt x="75" y="190"/>
                          </a:lnTo>
                          <a:lnTo>
                            <a:pt x="56" y="203"/>
                          </a:lnTo>
                          <a:lnTo>
                            <a:pt x="40" y="219"/>
                          </a:lnTo>
                          <a:lnTo>
                            <a:pt x="39" y="203"/>
                          </a:lnTo>
                          <a:lnTo>
                            <a:pt x="42" y="181"/>
                          </a:lnTo>
                          <a:lnTo>
                            <a:pt x="48" y="163"/>
                          </a:lnTo>
                          <a:lnTo>
                            <a:pt x="59" y="142"/>
                          </a:lnTo>
                          <a:lnTo>
                            <a:pt x="72" y="123"/>
                          </a:lnTo>
                          <a:lnTo>
                            <a:pt x="85" y="104"/>
                          </a:lnTo>
                          <a:lnTo>
                            <a:pt x="96" y="85"/>
                          </a:lnTo>
                          <a:lnTo>
                            <a:pt x="107" y="62"/>
                          </a:lnTo>
                          <a:lnTo>
                            <a:pt x="114" y="45"/>
                          </a:lnTo>
                          <a:lnTo>
                            <a:pt x="123" y="24"/>
                          </a:lnTo>
                          <a:lnTo>
                            <a:pt x="129" y="13"/>
                          </a:lnTo>
                          <a:lnTo>
                            <a:pt x="139" y="0"/>
                          </a:lnTo>
                          <a:lnTo>
                            <a:pt x="123" y="8"/>
                          </a:lnTo>
                          <a:lnTo>
                            <a:pt x="107" y="16"/>
                          </a:lnTo>
                          <a:lnTo>
                            <a:pt x="88" y="30"/>
                          </a:lnTo>
                          <a:lnTo>
                            <a:pt x="75" y="43"/>
                          </a:lnTo>
                          <a:lnTo>
                            <a:pt x="64" y="54"/>
                          </a:lnTo>
                          <a:lnTo>
                            <a:pt x="50" y="96"/>
                          </a:lnTo>
                          <a:lnTo>
                            <a:pt x="10" y="163"/>
                          </a:lnTo>
                          <a:lnTo>
                            <a:pt x="16" y="249"/>
                          </a:lnTo>
                          <a:lnTo>
                            <a:pt x="4" y="297"/>
                          </a:lnTo>
                          <a:lnTo>
                            <a:pt x="13" y="337"/>
                          </a:lnTo>
                          <a:lnTo>
                            <a:pt x="18" y="372"/>
                          </a:lnTo>
                          <a:lnTo>
                            <a:pt x="13" y="403"/>
                          </a:lnTo>
                          <a:lnTo>
                            <a:pt x="0" y="439"/>
                          </a:lnTo>
                          <a:close/>
                        </a:path>
                      </a:pathLst>
                    </a:custGeom>
                    <a:solidFill>
                      <a:srgbClr val="DF3F5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fr-FR" sz="2533">
                        <a:solidFill>
                          <a:srgbClr val="FFFFFF"/>
                        </a:solidFill>
                        <a:latin typeface="Arial" charset="0"/>
                      </a:endParaRPr>
                    </a:p>
                  </p:txBody>
                </p:sp>
                <p:sp>
                  <p:nvSpPr>
                    <p:cNvPr id="71" name="Freeform 86"/>
                    <p:cNvSpPr>
                      <a:spLocks/>
                    </p:cNvSpPr>
                    <p:nvPr/>
                  </p:nvSpPr>
                  <p:spPr bwMode="auto">
                    <a:xfrm>
                      <a:off x="1259" y="996"/>
                      <a:ext cx="158" cy="503"/>
                    </a:xfrm>
                    <a:custGeom>
                      <a:avLst/>
                      <a:gdLst>
                        <a:gd name="T0" fmla="*/ 8 w 158"/>
                        <a:gd name="T1" fmla="*/ 480 h 503"/>
                        <a:gd name="T2" fmla="*/ 5 w 158"/>
                        <a:gd name="T3" fmla="*/ 503 h 503"/>
                        <a:gd name="T4" fmla="*/ 0 w 158"/>
                        <a:gd name="T5" fmla="*/ 479 h 503"/>
                        <a:gd name="T6" fmla="*/ 0 w 158"/>
                        <a:gd name="T7" fmla="*/ 456 h 503"/>
                        <a:gd name="T8" fmla="*/ 3 w 158"/>
                        <a:gd name="T9" fmla="*/ 433 h 503"/>
                        <a:gd name="T10" fmla="*/ 5 w 158"/>
                        <a:gd name="T11" fmla="*/ 402 h 503"/>
                        <a:gd name="T12" fmla="*/ 8 w 158"/>
                        <a:gd name="T13" fmla="*/ 385 h 503"/>
                        <a:gd name="T14" fmla="*/ 21 w 158"/>
                        <a:gd name="T15" fmla="*/ 341 h 503"/>
                        <a:gd name="T16" fmla="*/ 24 w 158"/>
                        <a:gd name="T17" fmla="*/ 314 h 503"/>
                        <a:gd name="T18" fmla="*/ 21 w 158"/>
                        <a:gd name="T19" fmla="*/ 282 h 503"/>
                        <a:gd name="T20" fmla="*/ 24 w 158"/>
                        <a:gd name="T21" fmla="*/ 254 h 503"/>
                        <a:gd name="T22" fmla="*/ 30 w 158"/>
                        <a:gd name="T23" fmla="*/ 228 h 503"/>
                        <a:gd name="T24" fmla="*/ 38 w 158"/>
                        <a:gd name="T25" fmla="*/ 206 h 503"/>
                        <a:gd name="T26" fmla="*/ 45 w 158"/>
                        <a:gd name="T27" fmla="*/ 182 h 503"/>
                        <a:gd name="T28" fmla="*/ 48 w 158"/>
                        <a:gd name="T29" fmla="*/ 155 h 503"/>
                        <a:gd name="T30" fmla="*/ 53 w 158"/>
                        <a:gd name="T31" fmla="*/ 124 h 503"/>
                        <a:gd name="T32" fmla="*/ 59 w 158"/>
                        <a:gd name="T33" fmla="*/ 99 h 503"/>
                        <a:gd name="T34" fmla="*/ 68 w 158"/>
                        <a:gd name="T35" fmla="*/ 62 h 503"/>
                        <a:gd name="T36" fmla="*/ 76 w 158"/>
                        <a:gd name="T37" fmla="*/ 32 h 503"/>
                        <a:gd name="T38" fmla="*/ 92 w 158"/>
                        <a:gd name="T39" fmla="*/ 0 h 503"/>
                        <a:gd name="T40" fmla="*/ 91 w 158"/>
                        <a:gd name="T41" fmla="*/ 14 h 503"/>
                        <a:gd name="T42" fmla="*/ 92 w 158"/>
                        <a:gd name="T43" fmla="*/ 36 h 503"/>
                        <a:gd name="T44" fmla="*/ 92 w 158"/>
                        <a:gd name="T45" fmla="*/ 60 h 503"/>
                        <a:gd name="T46" fmla="*/ 91 w 158"/>
                        <a:gd name="T47" fmla="*/ 94 h 503"/>
                        <a:gd name="T48" fmla="*/ 83 w 158"/>
                        <a:gd name="T49" fmla="*/ 132 h 503"/>
                        <a:gd name="T50" fmla="*/ 99 w 158"/>
                        <a:gd name="T51" fmla="*/ 107 h 503"/>
                        <a:gd name="T52" fmla="*/ 111 w 158"/>
                        <a:gd name="T53" fmla="*/ 89 h 503"/>
                        <a:gd name="T54" fmla="*/ 127 w 158"/>
                        <a:gd name="T55" fmla="*/ 68 h 503"/>
                        <a:gd name="T56" fmla="*/ 142 w 158"/>
                        <a:gd name="T57" fmla="*/ 49 h 503"/>
                        <a:gd name="T58" fmla="*/ 158 w 158"/>
                        <a:gd name="T59" fmla="*/ 36 h 503"/>
                        <a:gd name="T60" fmla="*/ 135 w 158"/>
                        <a:gd name="T61" fmla="*/ 70 h 503"/>
                        <a:gd name="T62" fmla="*/ 123 w 158"/>
                        <a:gd name="T63" fmla="*/ 92 h 503"/>
                        <a:gd name="T64" fmla="*/ 100 w 158"/>
                        <a:gd name="T65" fmla="*/ 124 h 503"/>
                        <a:gd name="T66" fmla="*/ 86 w 158"/>
                        <a:gd name="T67" fmla="*/ 153 h 503"/>
                        <a:gd name="T68" fmla="*/ 88 w 158"/>
                        <a:gd name="T69" fmla="*/ 169 h 503"/>
                        <a:gd name="T70" fmla="*/ 86 w 158"/>
                        <a:gd name="T71" fmla="*/ 194 h 503"/>
                        <a:gd name="T72" fmla="*/ 76 w 158"/>
                        <a:gd name="T73" fmla="*/ 223 h 503"/>
                        <a:gd name="T74" fmla="*/ 68 w 158"/>
                        <a:gd name="T75" fmla="*/ 242 h 503"/>
                        <a:gd name="T76" fmla="*/ 57 w 158"/>
                        <a:gd name="T77" fmla="*/ 263 h 503"/>
                        <a:gd name="T78" fmla="*/ 62 w 158"/>
                        <a:gd name="T79" fmla="*/ 295 h 503"/>
                        <a:gd name="T80" fmla="*/ 59 w 158"/>
                        <a:gd name="T81" fmla="*/ 324 h 503"/>
                        <a:gd name="T82" fmla="*/ 49 w 158"/>
                        <a:gd name="T83" fmla="*/ 361 h 503"/>
                        <a:gd name="T84" fmla="*/ 35 w 158"/>
                        <a:gd name="T85" fmla="*/ 399 h 503"/>
                        <a:gd name="T86" fmla="*/ 25 w 158"/>
                        <a:gd name="T87" fmla="*/ 429 h 503"/>
                        <a:gd name="T88" fmla="*/ 38 w 158"/>
                        <a:gd name="T89" fmla="*/ 418 h 503"/>
                        <a:gd name="T90" fmla="*/ 49 w 158"/>
                        <a:gd name="T91" fmla="*/ 402 h 503"/>
                        <a:gd name="T92" fmla="*/ 48 w 158"/>
                        <a:gd name="T93" fmla="*/ 418 h 503"/>
                        <a:gd name="T94" fmla="*/ 38 w 158"/>
                        <a:gd name="T95" fmla="*/ 441 h 503"/>
                        <a:gd name="T96" fmla="*/ 29 w 158"/>
                        <a:gd name="T97" fmla="*/ 453 h 503"/>
                        <a:gd name="T98" fmla="*/ 22 w 158"/>
                        <a:gd name="T99" fmla="*/ 466 h 503"/>
                        <a:gd name="T100" fmla="*/ 35 w 158"/>
                        <a:gd name="T101" fmla="*/ 468 h 503"/>
                        <a:gd name="T102" fmla="*/ 56 w 158"/>
                        <a:gd name="T103" fmla="*/ 468 h 503"/>
                        <a:gd name="T104" fmla="*/ 37 w 158"/>
                        <a:gd name="T105" fmla="*/ 472 h 503"/>
                        <a:gd name="T106" fmla="*/ 18 w 158"/>
                        <a:gd name="T107" fmla="*/ 477 h 503"/>
                        <a:gd name="T108" fmla="*/ 8 w 158"/>
                        <a:gd name="T109" fmla="*/ 480 h 503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60000 65536"/>
                        <a:gd name="T139" fmla="*/ 0 60000 65536"/>
                        <a:gd name="T140" fmla="*/ 0 60000 65536"/>
                        <a:gd name="T141" fmla="*/ 0 60000 65536"/>
                        <a:gd name="T142" fmla="*/ 0 60000 65536"/>
                        <a:gd name="T143" fmla="*/ 0 60000 65536"/>
                        <a:gd name="T144" fmla="*/ 0 60000 65536"/>
                        <a:gd name="T145" fmla="*/ 0 60000 65536"/>
                        <a:gd name="T146" fmla="*/ 0 60000 65536"/>
                        <a:gd name="T147" fmla="*/ 0 60000 65536"/>
                        <a:gd name="T148" fmla="*/ 0 60000 65536"/>
                        <a:gd name="T149" fmla="*/ 0 60000 65536"/>
                        <a:gd name="T150" fmla="*/ 0 60000 65536"/>
                        <a:gd name="T151" fmla="*/ 0 60000 65536"/>
                        <a:gd name="T152" fmla="*/ 0 60000 65536"/>
                        <a:gd name="T153" fmla="*/ 0 60000 65536"/>
                        <a:gd name="T154" fmla="*/ 0 60000 65536"/>
                        <a:gd name="T155" fmla="*/ 0 60000 65536"/>
                        <a:gd name="T156" fmla="*/ 0 60000 65536"/>
                        <a:gd name="T157" fmla="*/ 0 60000 65536"/>
                        <a:gd name="T158" fmla="*/ 0 60000 65536"/>
                        <a:gd name="T159" fmla="*/ 0 60000 65536"/>
                        <a:gd name="T160" fmla="*/ 0 60000 65536"/>
                        <a:gd name="T161" fmla="*/ 0 60000 65536"/>
                        <a:gd name="T162" fmla="*/ 0 60000 65536"/>
                        <a:gd name="T163" fmla="*/ 0 60000 65536"/>
                        <a:gd name="T164" fmla="*/ 0 60000 65536"/>
                      </a:gdLst>
                      <a:ahLst/>
                      <a:cxnLst>
                        <a:cxn ang="T110">
                          <a:pos x="T0" y="T1"/>
                        </a:cxn>
                        <a:cxn ang="T111">
                          <a:pos x="T2" y="T3"/>
                        </a:cxn>
                        <a:cxn ang="T112">
                          <a:pos x="T4" y="T5"/>
                        </a:cxn>
                        <a:cxn ang="T113">
                          <a:pos x="T6" y="T7"/>
                        </a:cxn>
                        <a:cxn ang="T114">
                          <a:pos x="T8" y="T9"/>
                        </a:cxn>
                        <a:cxn ang="T115">
                          <a:pos x="T10" y="T11"/>
                        </a:cxn>
                        <a:cxn ang="T116">
                          <a:pos x="T12" y="T13"/>
                        </a:cxn>
                        <a:cxn ang="T117">
                          <a:pos x="T14" y="T15"/>
                        </a:cxn>
                        <a:cxn ang="T118">
                          <a:pos x="T16" y="T17"/>
                        </a:cxn>
                        <a:cxn ang="T119">
                          <a:pos x="T18" y="T19"/>
                        </a:cxn>
                        <a:cxn ang="T120">
                          <a:pos x="T20" y="T21"/>
                        </a:cxn>
                        <a:cxn ang="T121">
                          <a:pos x="T22" y="T23"/>
                        </a:cxn>
                        <a:cxn ang="T122">
                          <a:pos x="T24" y="T25"/>
                        </a:cxn>
                        <a:cxn ang="T123">
                          <a:pos x="T26" y="T27"/>
                        </a:cxn>
                        <a:cxn ang="T124">
                          <a:pos x="T28" y="T29"/>
                        </a:cxn>
                        <a:cxn ang="T125">
                          <a:pos x="T30" y="T31"/>
                        </a:cxn>
                        <a:cxn ang="T126">
                          <a:pos x="T32" y="T33"/>
                        </a:cxn>
                        <a:cxn ang="T127">
                          <a:pos x="T34" y="T35"/>
                        </a:cxn>
                        <a:cxn ang="T128">
                          <a:pos x="T36" y="T37"/>
                        </a:cxn>
                        <a:cxn ang="T129">
                          <a:pos x="T38" y="T39"/>
                        </a:cxn>
                        <a:cxn ang="T130">
                          <a:pos x="T40" y="T41"/>
                        </a:cxn>
                        <a:cxn ang="T131">
                          <a:pos x="T42" y="T43"/>
                        </a:cxn>
                        <a:cxn ang="T132">
                          <a:pos x="T44" y="T45"/>
                        </a:cxn>
                        <a:cxn ang="T133">
                          <a:pos x="T46" y="T47"/>
                        </a:cxn>
                        <a:cxn ang="T134">
                          <a:pos x="T48" y="T49"/>
                        </a:cxn>
                        <a:cxn ang="T135">
                          <a:pos x="T50" y="T51"/>
                        </a:cxn>
                        <a:cxn ang="T136">
                          <a:pos x="T52" y="T53"/>
                        </a:cxn>
                        <a:cxn ang="T137">
                          <a:pos x="T54" y="T55"/>
                        </a:cxn>
                        <a:cxn ang="T138">
                          <a:pos x="T56" y="T57"/>
                        </a:cxn>
                        <a:cxn ang="T139">
                          <a:pos x="T58" y="T59"/>
                        </a:cxn>
                        <a:cxn ang="T140">
                          <a:pos x="T60" y="T61"/>
                        </a:cxn>
                        <a:cxn ang="T141">
                          <a:pos x="T62" y="T63"/>
                        </a:cxn>
                        <a:cxn ang="T142">
                          <a:pos x="T64" y="T65"/>
                        </a:cxn>
                        <a:cxn ang="T143">
                          <a:pos x="T66" y="T67"/>
                        </a:cxn>
                        <a:cxn ang="T144">
                          <a:pos x="T68" y="T69"/>
                        </a:cxn>
                        <a:cxn ang="T145">
                          <a:pos x="T70" y="T71"/>
                        </a:cxn>
                        <a:cxn ang="T146">
                          <a:pos x="T72" y="T73"/>
                        </a:cxn>
                        <a:cxn ang="T147">
                          <a:pos x="T74" y="T75"/>
                        </a:cxn>
                        <a:cxn ang="T148">
                          <a:pos x="T76" y="T77"/>
                        </a:cxn>
                        <a:cxn ang="T149">
                          <a:pos x="T78" y="T79"/>
                        </a:cxn>
                        <a:cxn ang="T150">
                          <a:pos x="T80" y="T81"/>
                        </a:cxn>
                        <a:cxn ang="T151">
                          <a:pos x="T82" y="T83"/>
                        </a:cxn>
                        <a:cxn ang="T152">
                          <a:pos x="T84" y="T85"/>
                        </a:cxn>
                        <a:cxn ang="T153">
                          <a:pos x="T86" y="T87"/>
                        </a:cxn>
                        <a:cxn ang="T154">
                          <a:pos x="T88" y="T89"/>
                        </a:cxn>
                        <a:cxn ang="T155">
                          <a:pos x="T90" y="T91"/>
                        </a:cxn>
                        <a:cxn ang="T156">
                          <a:pos x="T92" y="T93"/>
                        </a:cxn>
                        <a:cxn ang="T157">
                          <a:pos x="T94" y="T95"/>
                        </a:cxn>
                        <a:cxn ang="T158">
                          <a:pos x="T96" y="T97"/>
                        </a:cxn>
                        <a:cxn ang="T159">
                          <a:pos x="T98" y="T99"/>
                        </a:cxn>
                        <a:cxn ang="T160">
                          <a:pos x="T100" y="T101"/>
                        </a:cxn>
                        <a:cxn ang="T161">
                          <a:pos x="T102" y="T103"/>
                        </a:cxn>
                        <a:cxn ang="T162">
                          <a:pos x="T104" y="T105"/>
                        </a:cxn>
                        <a:cxn ang="T163">
                          <a:pos x="T106" y="T107"/>
                        </a:cxn>
                        <a:cxn ang="T164">
                          <a:pos x="T108" y="T109"/>
                        </a:cxn>
                      </a:cxnLst>
                      <a:rect l="0" t="0" r="r" b="b"/>
                      <a:pathLst>
                        <a:path w="158" h="503">
                          <a:moveTo>
                            <a:pt x="8" y="480"/>
                          </a:moveTo>
                          <a:lnTo>
                            <a:pt x="5" y="503"/>
                          </a:lnTo>
                          <a:lnTo>
                            <a:pt x="0" y="479"/>
                          </a:lnTo>
                          <a:lnTo>
                            <a:pt x="0" y="456"/>
                          </a:lnTo>
                          <a:lnTo>
                            <a:pt x="3" y="433"/>
                          </a:lnTo>
                          <a:lnTo>
                            <a:pt x="5" y="402"/>
                          </a:lnTo>
                          <a:lnTo>
                            <a:pt x="8" y="385"/>
                          </a:lnTo>
                          <a:lnTo>
                            <a:pt x="21" y="341"/>
                          </a:lnTo>
                          <a:lnTo>
                            <a:pt x="24" y="314"/>
                          </a:lnTo>
                          <a:lnTo>
                            <a:pt x="21" y="282"/>
                          </a:lnTo>
                          <a:lnTo>
                            <a:pt x="24" y="254"/>
                          </a:lnTo>
                          <a:lnTo>
                            <a:pt x="30" y="228"/>
                          </a:lnTo>
                          <a:lnTo>
                            <a:pt x="38" y="206"/>
                          </a:lnTo>
                          <a:lnTo>
                            <a:pt x="45" y="182"/>
                          </a:lnTo>
                          <a:lnTo>
                            <a:pt x="48" y="155"/>
                          </a:lnTo>
                          <a:lnTo>
                            <a:pt x="53" y="124"/>
                          </a:lnTo>
                          <a:lnTo>
                            <a:pt x="59" y="99"/>
                          </a:lnTo>
                          <a:lnTo>
                            <a:pt x="68" y="62"/>
                          </a:lnTo>
                          <a:lnTo>
                            <a:pt x="76" y="32"/>
                          </a:lnTo>
                          <a:lnTo>
                            <a:pt x="92" y="0"/>
                          </a:lnTo>
                          <a:lnTo>
                            <a:pt x="91" y="14"/>
                          </a:lnTo>
                          <a:lnTo>
                            <a:pt x="92" y="36"/>
                          </a:lnTo>
                          <a:lnTo>
                            <a:pt x="92" y="60"/>
                          </a:lnTo>
                          <a:lnTo>
                            <a:pt x="91" y="94"/>
                          </a:lnTo>
                          <a:lnTo>
                            <a:pt x="83" y="132"/>
                          </a:lnTo>
                          <a:lnTo>
                            <a:pt x="99" y="107"/>
                          </a:lnTo>
                          <a:lnTo>
                            <a:pt x="111" y="89"/>
                          </a:lnTo>
                          <a:lnTo>
                            <a:pt x="127" y="68"/>
                          </a:lnTo>
                          <a:lnTo>
                            <a:pt x="142" y="49"/>
                          </a:lnTo>
                          <a:lnTo>
                            <a:pt x="158" y="36"/>
                          </a:lnTo>
                          <a:lnTo>
                            <a:pt x="135" y="70"/>
                          </a:lnTo>
                          <a:lnTo>
                            <a:pt x="123" y="92"/>
                          </a:lnTo>
                          <a:lnTo>
                            <a:pt x="100" y="124"/>
                          </a:lnTo>
                          <a:lnTo>
                            <a:pt x="86" y="153"/>
                          </a:lnTo>
                          <a:lnTo>
                            <a:pt x="88" y="169"/>
                          </a:lnTo>
                          <a:lnTo>
                            <a:pt x="86" y="194"/>
                          </a:lnTo>
                          <a:lnTo>
                            <a:pt x="76" y="223"/>
                          </a:lnTo>
                          <a:lnTo>
                            <a:pt x="68" y="242"/>
                          </a:lnTo>
                          <a:lnTo>
                            <a:pt x="57" y="263"/>
                          </a:lnTo>
                          <a:lnTo>
                            <a:pt x="62" y="295"/>
                          </a:lnTo>
                          <a:lnTo>
                            <a:pt x="59" y="324"/>
                          </a:lnTo>
                          <a:lnTo>
                            <a:pt x="49" y="361"/>
                          </a:lnTo>
                          <a:lnTo>
                            <a:pt x="35" y="399"/>
                          </a:lnTo>
                          <a:lnTo>
                            <a:pt x="25" y="429"/>
                          </a:lnTo>
                          <a:lnTo>
                            <a:pt x="38" y="418"/>
                          </a:lnTo>
                          <a:lnTo>
                            <a:pt x="49" y="402"/>
                          </a:lnTo>
                          <a:lnTo>
                            <a:pt x="48" y="418"/>
                          </a:lnTo>
                          <a:lnTo>
                            <a:pt x="38" y="441"/>
                          </a:lnTo>
                          <a:lnTo>
                            <a:pt x="29" y="453"/>
                          </a:lnTo>
                          <a:lnTo>
                            <a:pt x="22" y="466"/>
                          </a:lnTo>
                          <a:lnTo>
                            <a:pt x="35" y="468"/>
                          </a:lnTo>
                          <a:lnTo>
                            <a:pt x="56" y="468"/>
                          </a:lnTo>
                          <a:lnTo>
                            <a:pt x="37" y="472"/>
                          </a:lnTo>
                          <a:lnTo>
                            <a:pt x="18" y="477"/>
                          </a:lnTo>
                          <a:lnTo>
                            <a:pt x="8" y="480"/>
                          </a:lnTo>
                          <a:close/>
                        </a:path>
                      </a:pathLst>
                    </a:custGeom>
                    <a:solidFill>
                      <a:srgbClr val="DF3F5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fr-FR" sz="2533">
                        <a:solidFill>
                          <a:srgbClr val="FFFFFF"/>
                        </a:solidFill>
                        <a:latin typeface="Arial" charset="0"/>
                      </a:endParaRPr>
                    </a:p>
                  </p:txBody>
                </p:sp>
                <p:sp>
                  <p:nvSpPr>
                    <p:cNvPr id="72" name="Freeform 87"/>
                    <p:cNvSpPr>
                      <a:spLocks/>
                    </p:cNvSpPr>
                    <p:nvPr/>
                  </p:nvSpPr>
                  <p:spPr bwMode="auto">
                    <a:xfrm>
                      <a:off x="834" y="815"/>
                      <a:ext cx="411" cy="72"/>
                    </a:xfrm>
                    <a:custGeom>
                      <a:avLst/>
                      <a:gdLst>
                        <a:gd name="T0" fmla="*/ 0 w 411"/>
                        <a:gd name="T1" fmla="*/ 0 h 72"/>
                        <a:gd name="T2" fmla="*/ 11 w 411"/>
                        <a:gd name="T3" fmla="*/ 13 h 72"/>
                        <a:gd name="T4" fmla="*/ 27 w 411"/>
                        <a:gd name="T5" fmla="*/ 26 h 72"/>
                        <a:gd name="T6" fmla="*/ 49 w 411"/>
                        <a:gd name="T7" fmla="*/ 37 h 72"/>
                        <a:gd name="T8" fmla="*/ 70 w 411"/>
                        <a:gd name="T9" fmla="*/ 48 h 72"/>
                        <a:gd name="T10" fmla="*/ 94 w 411"/>
                        <a:gd name="T11" fmla="*/ 56 h 72"/>
                        <a:gd name="T12" fmla="*/ 119 w 411"/>
                        <a:gd name="T13" fmla="*/ 64 h 72"/>
                        <a:gd name="T14" fmla="*/ 153 w 411"/>
                        <a:gd name="T15" fmla="*/ 69 h 72"/>
                        <a:gd name="T16" fmla="*/ 181 w 411"/>
                        <a:gd name="T17" fmla="*/ 72 h 72"/>
                        <a:gd name="T18" fmla="*/ 224 w 411"/>
                        <a:gd name="T19" fmla="*/ 72 h 72"/>
                        <a:gd name="T20" fmla="*/ 255 w 411"/>
                        <a:gd name="T21" fmla="*/ 70 h 72"/>
                        <a:gd name="T22" fmla="*/ 286 w 411"/>
                        <a:gd name="T23" fmla="*/ 66 h 72"/>
                        <a:gd name="T24" fmla="*/ 315 w 411"/>
                        <a:gd name="T25" fmla="*/ 58 h 72"/>
                        <a:gd name="T26" fmla="*/ 342 w 411"/>
                        <a:gd name="T27" fmla="*/ 48 h 72"/>
                        <a:gd name="T28" fmla="*/ 368 w 411"/>
                        <a:gd name="T29" fmla="*/ 34 h 72"/>
                        <a:gd name="T30" fmla="*/ 393 w 411"/>
                        <a:gd name="T31" fmla="*/ 18 h 72"/>
                        <a:gd name="T32" fmla="*/ 411 w 411"/>
                        <a:gd name="T33" fmla="*/ 5 h 72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</a:gdLst>
                      <a:ahLst/>
                      <a:cxnLst>
                        <a:cxn ang="T34">
                          <a:pos x="T0" y="T1"/>
                        </a:cxn>
                        <a:cxn ang="T35">
                          <a:pos x="T2" y="T3"/>
                        </a:cxn>
                        <a:cxn ang="T36">
                          <a:pos x="T4" y="T5"/>
                        </a:cxn>
                        <a:cxn ang="T37">
                          <a:pos x="T6" y="T7"/>
                        </a:cxn>
                        <a:cxn ang="T38">
                          <a:pos x="T8" y="T9"/>
                        </a:cxn>
                        <a:cxn ang="T39">
                          <a:pos x="T10" y="T11"/>
                        </a:cxn>
                        <a:cxn ang="T40">
                          <a:pos x="T12" y="T13"/>
                        </a:cxn>
                        <a:cxn ang="T41">
                          <a:pos x="T14" y="T15"/>
                        </a:cxn>
                        <a:cxn ang="T42">
                          <a:pos x="T16" y="T17"/>
                        </a:cxn>
                        <a:cxn ang="T43">
                          <a:pos x="T18" y="T19"/>
                        </a:cxn>
                        <a:cxn ang="T44">
                          <a:pos x="T20" y="T21"/>
                        </a:cxn>
                        <a:cxn ang="T45">
                          <a:pos x="T22" y="T23"/>
                        </a:cxn>
                        <a:cxn ang="T46">
                          <a:pos x="T24" y="T25"/>
                        </a:cxn>
                        <a:cxn ang="T47">
                          <a:pos x="T26" y="T27"/>
                        </a:cxn>
                        <a:cxn ang="T48">
                          <a:pos x="T28" y="T29"/>
                        </a:cxn>
                        <a:cxn ang="T49">
                          <a:pos x="T30" y="T31"/>
                        </a:cxn>
                        <a:cxn ang="T50">
                          <a:pos x="T32" y="T33"/>
                        </a:cxn>
                      </a:cxnLst>
                      <a:rect l="0" t="0" r="r" b="b"/>
                      <a:pathLst>
                        <a:path w="411" h="72">
                          <a:moveTo>
                            <a:pt x="0" y="0"/>
                          </a:moveTo>
                          <a:lnTo>
                            <a:pt x="11" y="13"/>
                          </a:lnTo>
                          <a:lnTo>
                            <a:pt x="27" y="26"/>
                          </a:lnTo>
                          <a:lnTo>
                            <a:pt x="49" y="37"/>
                          </a:lnTo>
                          <a:lnTo>
                            <a:pt x="70" y="48"/>
                          </a:lnTo>
                          <a:lnTo>
                            <a:pt x="94" y="56"/>
                          </a:lnTo>
                          <a:lnTo>
                            <a:pt x="119" y="64"/>
                          </a:lnTo>
                          <a:lnTo>
                            <a:pt x="153" y="69"/>
                          </a:lnTo>
                          <a:lnTo>
                            <a:pt x="181" y="72"/>
                          </a:lnTo>
                          <a:lnTo>
                            <a:pt x="224" y="72"/>
                          </a:lnTo>
                          <a:lnTo>
                            <a:pt x="255" y="70"/>
                          </a:lnTo>
                          <a:lnTo>
                            <a:pt x="286" y="66"/>
                          </a:lnTo>
                          <a:lnTo>
                            <a:pt x="315" y="58"/>
                          </a:lnTo>
                          <a:lnTo>
                            <a:pt x="342" y="48"/>
                          </a:lnTo>
                          <a:lnTo>
                            <a:pt x="368" y="34"/>
                          </a:lnTo>
                          <a:lnTo>
                            <a:pt x="393" y="18"/>
                          </a:lnTo>
                          <a:lnTo>
                            <a:pt x="411" y="5"/>
                          </a:lnTo>
                        </a:path>
                      </a:pathLst>
                    </a:custGeom>
                    <a:noFill/>
                    <a:ln w="15875">
                      <a:solidFill>
                        <a:srgbClr val="DF3F5F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 xmlns="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fr-FR" sz="2533">
                        <a:solidFill>
                          <a:srgbClr val="FFFFFF"/>
                        </a:solidFill>
                        <a:latin typeface="Arial" charset="0"/>
                      </a:endParaRPr>
                    </a:p>
                  </p:txBody>
                </p:sp>
                <p:sp>
                  <p:nvSpPr>
                    <p:cNvPr id="73" name="Freeform 88"/>
                    <p:cNvSpPr>
                      <a:spLocks/>
                    </p:cNvSpPr>
                    <p:nvPr/>
                  </p:nvSpPr>
                  <p:spPr bwMode="auto">
                    <a:xfrm>
                      <a:off x="783" y="1654"/>
                      <a:ext cx="419" cy="212"/>
                    </a:xfrm>
                    <a:custGeom>
                      <a:avLst/>
                      <a:gdLst>
                        <a:gd name="T0" fmla="*/ 0 w 419"/>
                        <a:gd name="T1" fmla="*/ 52 h 212"/>
                        <a:gd name="T2" fmla="*/ 5 w 419"/>
                        <a:gd name="T3" fmla="*/ 43 h 212"/>
                        <a:gd name="T4" fmla="*/ 11 w 419"/>
                        <a:gd name="T5" fmla="*/ 35 h 212"/>
                        <a:gd name="T6" fmla="*/ 21 w 419"/>
                        <a:gd name="T7" fmla="*/ 29 h 212"/>
                        <a:gd name="T8" fmla="*/ 41 w 419"/>
                        <a:gd name="T9" fmla="*/ 24 h 212"/>
                        <a:gd name="T10" fmla="*/ 57 w 419"/>
                        <a:gd name="T11" fmla="*/ 19 h 212"/>
                        <a:gd name="T12" fmla="*/ 99 w 419"/>
                        <a:gd name="T13" fmla="*/ 13 h 212"/>
                        <a:gd name="T14" fmla="*/ 140 w 419"/>
                        <a:gd name="T15" fmla="*/ 5 h 212"/>
                        <a:gd name="T16" fmla="*/ 173 w 419"/>
                        <a:gd name="T17" fmla="*/ 3 h 212"/>
                        <a:gd name="T18" fmla="*/ 204 w 419"/>
                        <a:gd name="T19" fmla="*/ 0 h 212"/>
                        <a:gd name="T20" fmla="*/ 234 w 419"/>
                        <a:gd name="T21" fmla="*/ 0 h 212"/>
                        <a:gd name="T22" fmla="*/ 258 w 419"/>
                        <a:gd name="T23" fmla="*/ 5 h 212"/>
                        <a:gd name="T24" fmla="*/ 286 w 419"/>
                        <a:gd name="T25" fmla="*/ 11 h 212"/>
                        <a:gd name="T26" fmla="*/ 307 w 419"/>
                        <a:gd name="T27" fmla="*/ 17 h 212"/>
                        <a:gd name="T28" fmla="*/ 329 w 419"/>
                        <a:gd name="T29" fmla="*/ 27 h 212"/>
                        <a:gd name="T30" fmla="*/ 349 w 419"/>
                        <a:gd name="T31" fmla="*/ 37 h 212"/>
                        <a:gd name="T32" fmla="*/ 368 w 419"/>
                        <a:gd name="T33" fmla="*/ 46 h 212"/>
                        <a:gd name="T34" fmla="*/ 387 w 419"/>
                        <a:gd name="T35" fmla="*/ 49 h 212"/>
                        <a:gd name="T36" fmla="*/ 403 w 419"/>
                        <a:gd name="T37" fmla="*/ 46 h 212"/>
                        <a:gd name="T38" fmla="*/ 419 w 419"/>
                        <a:gd name="T39" fmla="*/ 43 h 212"/>
                        <a:gd name="T40" fmla="*/ 406 w 419"/>
                        <a:gd name="T41" fmla="*/ 52 h 212"/>
                        <a:gd name="T42" fmla="*/ 393 w 419"/>
                        <a:gd name="T43" fmla="*/ 67 h 212"/>
                        <a:gd name="T44" fmla="*/ 380 w 419"/>
                        <a:gd name="T45" fmla="*/ 83 h 212"/>
                        <a:gd name="T46" fmla="*/ 374 w 419"/>
                        <a:gd name="T47" fmla="*/ 99 h 212"/>
                        <a:gd name="T48" fmla="*/ 371 w 419"/>
                        <a:gd name="T49" fmla="*/ 113 h 212"/>
                        <a:gd name="T50" fmla="*/ 369 w 419"/>
                        <a:gd name="T51" fmla="*/ 132 h 212"/>
                        <a:gd name="T52" fmla="*/ 369 w 419"/>
                        <a:gd name="T53" fmla="*/ 158 h 212"/>
                        <a:gd name="T54" fmla="*/ 366 w 419"/>
                        <a:gd name="T55" fmla="*/ 212 h 212"/>
                        <a:gd name="T56" fmla="*/ 363 w 419"/>
                        <a:gd name="T57" fmla="*/ 190 h 212"/>
                        <a:gd name="T58" fmla="*/ 361 w 419"/>
                        <a:gd name="T59" fmla="*/ 164 h 212"/>
                        <a:gd name="T60" fmla="*/ 358 w 419"/>
                        <a:gd name="T61" fmla="*/ 137 h 212"/>
                        <a:gd name="T62" fmla="*/ 353 w 419"/>
                        <a:gd name="T63" fmla="*/ 115 h 212"/>
                        <a:gd name="T64" fmla="*/ 345 w 419"/>
                        <a:gd name="T65" fmla="*/ 96 h 212"/>
                        <a:gd name="T66" fmla="*/ 331 w 419"/>
                        <a:gd name="T67" fmla="*/ 76 h 212"/>
                        <a:gd name="T68" fmla="*/ 309 w 419"/>
                        <a:gd name="T69" fmla="*/ 60 h 212"/>
                        <a:gd name="T70" fmla="*/ 279 w 419"/>
                        <a:gd name="T71" fmla="*/ 51 h 212"/>
                        <a:gd name="T72" fmla="*/ 245 w 419"/>
                        <a:gd name="T73" fmla="*/ 45 h 212"/>
                        <a:gd name="T74" fmla="*/ 216 w 419"/>
                        <a:gd name="T75" fmla="*/ 48 h 212"/>
                        <a:gd name="T76" fmla="*/ 193 w 419"/>
                        <a:gd name="T77" fmla="*/ 52 h 212"/>
                        <a:gd name="T78" fmla="*/ 173 w 419"/>
                        <a:gd name="T79" fmla="*/ 57 h 212"/>
                        <a:gd name="T80" fmla="*/ 156 w 419"/>
                        <a:gd name="T81" fmla="*/ 60 h 212"/>
                        <a:gd name="T82" fmla="*/ 132 w 419"/>
                        <a:gd name="T83" fmla="*/ 59 h 212"/>
                        <a:gd name="T84" fmla="*/ 103 w 419"/>
                        <a:gd name="T85" fmla="*/ 57 h 212"/>
                        <a:gd name="T86" fmla="*/ 83 w 419"/>
                        <a:gd name="T87" fmla="*/ 59 h 212"/>
                        <a:gd name="T88" fmla="*/ 60 w 419"/>
                        <a:gd name="T89" fmla="*/ 62 h 212"/>
                        <a:gd name="T90" fmla="*/ 38 w 419"/>
                        <a:gd name="T91" fmla="*/ 67 h 212"/>
                        <a:gd name="T92" fmla="*/ 16 w 419"/>
                        <a:gd name="T93" fmla="*/ 68 h 212"/>
                        <a:gd name="T94" fmla="*/ 3 w 419"/>
                        <a:gd name="T95" fmla="*/ 62 h 212"/>
                        <a:gd name="T96" fmla="*/ 0 w 419"/>
                        <a:gd name="T97" fmla="*/ 52 h 212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60000 65536"/>
                        <a:gd name="T103" fmla="*/ 0 60000 65536"/>
                        <a:gd name="T104" fmla="*/ 0 60000 65536"/>
                        <a:gd name="T105" fmla="*/ 0 60000 65536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60000 65536"/>
                        <a:gd name="T139" fmla="*/ 0 60000 65536"/>
                        <a:gd name="T140" fmla="*/ 0 60000 65536"/>
                        <a:gd name="T141" fmla="*/ 0 60000 65536"/>
                        <a:gd name="T142" fmla="*/ 0 60000 65536"/>
                        <a:gd name="T143" fmla="*/ 0 60000 65536"/>
                        <a:gd name="T144" fmla="*/ 0 60000 65536"/>
                        <a:gd name="T145" fmla="*/ 0 60000 65536"/>
                        <a:gd name="T146" fmla="*/ 0 60000 65536"/>
                      </a:gdLst>
                      <a:ahLst/>
                      <a:cxnLst>
                        <a:cxn ang="T98">
                          <a:pos x="T0" y="T1"/>
                        </a:cxn>
                        <a:cxn ang="T99">
                          <a:pos x="T2" y="T3"/>
                        </a:cxn>
                        <a:cxn ang="T100">
                          <a:pos x="T4" y="T5"/>
                        </a:cxn>
                        <a:cxn ang="T101">
                          <a:pos x="T6" y="T7"/>
                        </a:cxn>
                        <a:cxn ang="T102">
                          <a:pos x="T8" y="T9"/>
                        </a:cxn>
                        <a:cxn ang="T103">
                          <a:pos x="T10" y="T11"/>
                        </a:cxn>
                        <a:cxn ang="T104">
                          <a:pos x="T12" y="T13"/>
                        </a:cxn>
                        <a:cxn ang="T105">
                          <a:pos x="T14" y="T15"/>
                        </a:cxn>
                        <a:cxn ang="T106">
                          <a:pos x="T16" y="T17"/>
                        </a:cxn>
                        <a:cxn ang="T107">
                          <a:pos x="T18" y="T19"/>
                        </a:cxn>
                        <a:cxn ang="T108">
                          <a:pos x="T20" y="T21"/>
                        </a:cxn>
                        <a:cxn ang="T109">
                          <a:pos x="T22" y="T23"/>
                        </a:cxn>
                        <a:cxn ang="T110">
                          <a:pos x="T24" y="T25"/>
                        </a:cxn>
                        <a:cxn ang="T111">
                          <a:pos x="T26" y="T27"/>
                        </a:cxn>
                        <a:cxn ang="T112">
                          <a:pos x="T28" y="T29"/>
                        </a:cxn>
                        <a:cxn ang="T113">
                          <a:pos x="T30" y="T31"/>
                        </a:cxn>
                        <a:cxn ang="T114">
                          <a:pos x="T32" y="T33"/>
                        </a:cxn>
                        <a:cxn ang="T115">
                          <a:pos x="T34" y="T35"/>
                        </a:cxn>
                        <a:cxn ang="T116">
                          <a:pos x="T36" y="T37"/>
                        </a:cxn>
                        <a:cxn ang="T117">
                          <a:pos x="T38" y="T39"/>
                        </a:cxn>
                        <a:cxn ang="T118">
                          <a:pos x="T40" y="T41"/>
                        </a:cxn>
                        <a:cxn ang="T119">
                          <a:pos x="T42" y="T43"/>
                        </a:cxn>
                        <a:cxn ang="T120">
                          <a:pos x="T44" y="T45"/>
                        </a:cxn>
                        <a:cxn ang="T121">
                          <a:pos x="T46" y="T47"/>
                        </a:cxn>
                        <a:cxn ang="T122">
                          <a:pos x="T48" y="T49"/>
                        </a:cxn>
                        <a:cxn ang="T123">
                          <a:pos x="T50" y="T51"/>
                        </a:cxn>
                        <a:cxn ang="T124">
                          <a:pos x="T52" y="T53"/>
                        </a:cxn>
                        <a:cxn ang="T125">
                          <a:pos x="T54" y="T55"/>
                        </a:cxn>
                        <a:cxn ang="T126">
                          <a:pos x="T56" y="T57"/>
                        </a:cxn>
                        <a:cxn ang="T127">
                          <a:pos x="T58" y="T59"/>
                        </a:cxn>
                        <a:cxn ang="T128">
                          <a:pos x="T60" y="T61"/>
                        </a:cxn>
                        <a:cxn ang="T129">
                          <a:pos x="T62" y="T63"/>
                        </a:cxn>
                        <a:cxn ang="T130">
                          <a:pos x="T64" y="T65"/>
                        </a:cxn>
                        <a:cxn ang="T131">
                          <a:pos x="T66" y="T67"/>
                        </a:cxn>
                        <a:cxn ang="T132">
                          <a:pos x="T68" y="T69"/>
                        </a:cxn>
                        <a:cxn ang="T133">
                          <a:pos x="T70" y="T71"/>
                        </a:cxn>
                        <a:cxn ang="T134">
                          <a:pos x="T72" y="T73"/>
                        </a:cxn>
                        <a:cxn ang="T135">
                          <a:pos x="T74" y="T75"/>
                        </a:cxn>
                        <a:cxn ang="T136">
                          <a:pos x="T76" y="T77"/>
                        </a:cxn>
                        <a:cxn ang="T137">
                          <a:pos x="T78" y="T79"/>
                        </a:cxn>
                        <a:cxn ang="T138">
                          <a:pos x="T80" y="T81"/>
                        </a:cxn>
                        <a:cxn ang="T139">
                          <a:pos x="T82" y="T83"/>
                        </a:cxn>
                        <a:cxn ang="T140">
                          <a:pos x="T84" y="T85"/>
                        </a:cxn>
                        <a:cxn ang="T141">
                          <a:pos x="T86" y="T87"/>
                        </a:cxn>
                        <a:cxn ang="T142">
                          <a:pos x="T88" y="T89"/>
                        </a:cxn>
                        <a:cxn ang="T143">
                          <a:pos x="T90" y="T91"/>
                        </a:cxn>
                        <a:cxn ang="T144">
                          <a:pos x="T92" y="T93"/>
                        </a:cxn>
                        <a:cxn ang="T145">
                          <a:pos x="T94" y="T95"/>
                        </a:cxn>
                        <a:cxn ang="T146">
                          <a:pos x="T96" y="T97"/>
                        </a:cxn>
                      </a:cxnLst>
                      <a:rect l="0" t="0" r="r" b="b"/>
                      <a:pathLst>
                        <a:path w="419" h="212">
                          <a:moveTo>
                            <a:pt x="0" y="52"/>
                          </a:moveTo>
                          <a:lnTo>
                            <a:pt x="5" y="43"/>
                          </a:lnTo>
                          <a:lnTo>
                            <a:pt x="11" y="35"/>
                          </a:lnTo>
                          <a:lnTo>
                            <a:pt x="21" y="29"/>
                          </a:lnTo>
                          <a:lnTo>
                            <a:pt x="41" y="24"/>
                          </a:lnTo>
                          <a:lnTo>
                            <a:pt x="57" y="19"/>
                          </a:lnTo>
                          <a:lnTo>
                            <a:pt x="99" y="13"/>
                          </a:lnTo>
                          <a:lnTo>
                            <a:pt x="140" y="5"/>
                          </a:lnTo>
                          <a:lnTo>
                            <a:pt x="173" y="3"/>
                          </a:lnTo>
                          <a:lnTo>
                            <a:pt x="204" y="0"/>
                          </a:lnTo>
                          <a:lnTo>
                            <a:pt x="234" y="0"/>
                          </a:lnTo>
                          <a:lnTo>
                            <a:pt x="258" y="5"/>
                          </a:lnTo>
                          <a:lnTo>
                            <a:pt x="286" y="11"/>
                          </a:lnTo>
                          <a:lnTo>
                            <a:pt x="307" y="17"/>
                          </a:lnTo>
                          <a:lnTo>
                            <a:pt x="329" y="27"/>
                          </a:lnTo>
                          <a:lnTo>
                            <a:pt x="349" y="37"/>
                          </a:lnTo>
                          <a:lnTo>
                            <a:pt x="368" y="46"/>
                          </a:lnTo>
                          <a:lnTo>
                            <a:pt x="387" y="49"/>
                          </a:lnTo>
                          <a:lnTo>
                            <a:pt x="403" y="46"/>
                          </a:lnTo>
                          <a:lnTo>
                            <a:pt x="419" y="43"/>
                          </a:lnTo>
                          <a:lnTo>
                            <a:pt x="406" y="52"/>
                          </a:lnTo>
                          <a:lnTo>
                            <a:pt x="393" y="67"/>
                          </a:lnTo>
                          <a:lnTo>
                            <a:pt x="380" y="83"/>
                          </a:lnTo>
                          <a:lnTo>
                            <a:pt x="374" y="99"/>
                          </a:lnTo>
                          <a:lnTo>
                            <a:pt x="371" y="113"/>
                          </a:lnTo>
                          <a:lnTo>
                            <a:pt x="369" y="132"/>
                          </a:lnTo>
                          <a:lnTo>
                            <a:pt x="369" y="158"/>
                          </a:lnTo>
                          <a:lnTo>
                            <a:pt x="366" y="212"/>
                          </a:lnTo>
                          <a:lnTo>
                            <a:pt x="363" y="190"/>
                          </a:lnTo>
                          <a:lnTo>
                            <a:pt x="361" y="164"/>
                          </a:lnTo>
                          <a:lnTo>
                            <a:pt x="358" y="137"/>
                          </a:lnTo>
                          <a:lnTo>
                            <a:pt x="353" y="115"/>
                          </a:lnTo>
                          <a:lnTo>
                            <a:pt x="345" y="96"/>
                          </a:lnTo>
                          <a:lnTo>
                            <a:pt x="331" y="76"/>
                          </a:lnTo>
                          <a:lnTo>
                            <a:pt x="309" y="60"/>
                          </a:lnTo>
                          <a:lnTo>
                            <a:pt x="279" y="51"/>
                          </a:lnTo>
                          <a:lnTo>
                            <a:pt x="245" y="45"/>
                          </a:lnTo>
                          <a:lnTo>
                            <a:pt x="216" y="48"/>
                          </a:lnTo>
                          <a:lnTo>
                            <a:pt x="193" y="52"/>
                          </a:lnTo>
                          <a:lnTo>
                            <a:pt x="173" y="57"/>
                          </a:lnTo>
                          <a:lnTo>
                            <a:pt x="156" y="60"/>
                          </a:lnTo>
                          <a:lnTo>
                            <a:pt x="132" y="59"/>
                          </a:lnTo>
                          <a:lnTo>
                            <a:pt x="103" y="57"/>
                          </a:lnTo>
                          <a:lnTo>
                            <a:pt x="83" y="59"/>
                          </a:lnTo>
                          <a:lnTo>
                            <a:pt x="60" y="62"/>
                          </a:lnTo>
                          <a:lnTo>
                            <a:pt x="38" y="67"/>
                          </a:lnTo>
                          <a:lnTo>
                            <a:pt x="16" y="68"/>
                          </a:lnTo>
                          <a:lnTo>
                            <a:pt x="3" y="62"/>
                          </a:lnTo>
                          <a:lnTo>
                            <a:pt x="0" y="52"/>
                          </a:lnTo>
                          <a:close/>
                        </a:path>
                      </a:pathLst>
                    </a:custGeom>
                    <a:solidFill>
                      <a:srgbClr val="DF3F5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fr-FR" sz="2533">
                        <a:solidFill>
                          <a:srgbClr val="FFFFFF"/>
                        </a:solidFill>
                        <a:latin typeface="Arial" charset="0"/>
                      </a:endParaRPr>
                    </a:p>
                  </p:txBody>
                </p:sp>
              </p:grpSp>
            </p:grpSp>
          </p:grpSp>
          <p:grpSp>
            <p:nvGrpSpPr>
              <p:cNvPr id="30" name="Group 89"/>
              <p:cNvGrpSpPr>
                <a:grpSpLocks/>
              </p:cNvGrpSpPr>
              <p:nvPr/>
            </p:nvGrpSpPr>
            <p:grpSpPr bwMode="auto">
              <a:xfrm>
                <a:off x="205" y="595"/>
                <a:ext cx="544" cy="744"/>
                <a:chOff x="205" y="595"/>
                <a:chExt cx="544" cy="744"/>
              </a:xfrm>
            </p:grpSpPr>
            <p:grpSp>
              <p:nvGrpSpPr>
                <p:cNvPr id="31" name="Group 90"/>
                <p:cNvGrpSpPr>
                  <a:grpSpLocks/>
                </p:cNvGrpSpPr>
                <p:nvPr/>
              </p:nvGrpSpPr>
              <p:grpSpPr bwMode="auto">
                <a:xfrm>
                  <a:off x="246" y="595"/>
                  <a:ext cx="503" cy="744"/>
                  <a:chOff x="246" y="595"/>
                  <a:chExt cx="503" cy="744"/>
                </a:xfrm>
              </p:grpSpPr>
              <p:grpSp>
                <p:nvGrpSpPr>
                  <p:cNvPr id="43" name="Group 91"/>
                  <p:cNvGrpSpPr>
                    <a:grpSpLocks/>
                  </p:cNvGrpSpPr>
                  <p:nvPr/>
                </p:nvGrpSpPr>
                <p:grpSpPr bwMode="auto">
                  <a:xfrm>
                    <a:off x="246" y="595"/>
                    <a:ext cx="503" cy="744"/>
                    <a:chOff x="246" y="595"/>
                    <a:chExt cx="503" cy="744"/>
                  </a:xfrm>
                </p:grpSpPr>
                <p:sp>
                  <p:nvSpPr>
                    <p:cNvPr id="56" name="Freeform 92"/>
                    <p:cNvSpPr>
                      <a:spLocks/>
                    </p:cNvSpPr>
                    <p:nvPr/>
                  </p:nvSpPr>
                  <p:spPr bwMode="auto">
                    <a:xfrm>
                      <a:off x="265" y="1206"/>
                      <a:ext cx="335" cy="115"/>
                    </a:xfrm>
                    <a:custGeom>
                      <a:avLst/>
                      <a:gdLst>
                        <a:gd name="T0" fmla="*/ 18 w 335"/>
                        <a:gd name="T1" fmla="*/ 0 h 115"/>
                        <a:gd name="T2" fmla="*/ 0 w 335"/>
                        <a:gd name="T3" fmla="*/ 52 h 115"/>
                        <a:gd name="T4" fmla="*/ 69 w 335"/>
                        <a:gd name="T5" fmla="*/ 76 h 115"/>
                        <a:gd name="T6" fmla="*/ 174 w 335"/>
                        <a:gd name="T7" fmla="*/ 96 h 115"/>
                        <a:gd name="T8" fmla="*/ 257 w 335"/>
                        <a:gd name="T9" fmla="*/ 109 h 115"/>
                        <a:gd name="T10" fmla="*/ 335 w 335"/>
                        <a:gd name="T11" fmla="*/ 115 h 115"/>
                        <a:gd name="T12" fmla="*/ 18 w 335"/>
                        <a:gd name="T13" fmla="*/ 0 h 115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0" t="0" r="r" b="b"/>
                      <a:pathLst>
                        <a:path w="335" h="115">
                          <a:moveTo>
                            <a:pt x="18" y="0"/>
                          </a:moveTo>
                          <a:lnTo>
                            <a:pt x="0" y="52"/>
                          </a:lnTo>
                          <a:lnTo>
                            <a:pt x="69" y="76"/>
                          </a:lnTo>
                          <a:lnTo>
                            <a:pt x="174" y="96"/>
                          </a:lnTo>
                          <a:lnTo>
                            <a:pt x="257" y="109"/>
                          </a:lnTo>
                          <a:lnTo>
                            <a:pt x="335" y="115"/>
                          </a:lnTo>
                          <a:lnTo>
                            <a:pt x="18" y="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fr-FR" sz="2533">
                        <a:solidFill>
                          <a:srgbClr val="FFFFFF"/>
                        </a:solidFill>
                        <a:latin typeface="Arial" charset="0"/>
                      </a:endParaRPr>
                    </a:p>
                  </p:txBody>
                </p:sp>
                <p:sp>
                  <p:nvSpPr>
                    <p:cNvPr id="57" name="Freeform 93"/>
                    <p:cNvSpPr>
                      <a:spLocks/>
                    </p:cNvSpPr>
                    <p:nvPr/>
                  </p:nvSpPr>
                  <p:spPr bwMode="auto">
                    <a:xfrm>
                      <a:off x="246" y="595"/>
                      <a:ext cx="503" cy="744"/>
                    </a:xfrm>
                    <a:custGeom>
                      <a:avLst/>
                      <a:gdLst>
                        <a:gd name="T0" fmla="*/ 0 w 503"/>
                        <a:gd name="T1" fmla="*/ 635 h 744"/>
                        <a:gd name="T2" fmla="*/ 8 w 503"/>
                        <a:gd name="T3" fmla="*/ 642 h 744"/>
                        <a:gd name="T4" fmla="*/ 126 w 503"/>
                        <a:gd name="T5" fmla="*/ 666 h 744"/>
                        <a:gd name="T6" fmla="*/ 237 w 503"/>
                        <a:gd name="T7" fmla="*/ 699 h 744"/>
                        <a:gd name="T8" fmla="*/ 330 w 503"/>
                        <a:gd name="T9" fmla="*/ 728 h 744"/>
                        <a:gd name="T10" fmla="*/ 366 w 503"/>
                        <a:gd name="T11" fmla="*/ 744 h 744"/>
                        <a:gd name="T12" fmla="*/ 395 w 503"/>
                        <a:gd name="T13" fmla="*/ 618 h 744"/>
                        <a:gd name="T14" fmla="*/ 425 w 503"/>
                        <a:gd name="T15" fmla="*/ 474 h 744"/>
                        <a:gd name="T16" fmla="*/ 462 w 503"/>
                        <a:gd name="T17" fmla="*/ 329 h 744"/>
                        <a:gd name="T18" fmla="*/ 491 w 503"/>
                        <a:gd name="T19" fmla="*/ 179 h 744"/>
                        <a:gd name="T20" fmla="*/ 500 w 503"/>
                        <a:gd name="T21" fmla="*/ 127 h 744"/>
                        <a:gd name="T22" fmla="*/ 503 w 503"/>
                        <a:gd name="T23" fmla="*/ 78 h 744"/>
                        <a:gd name="T24" fmla="*/ 319 w 503"/>
                        <a:gd name="T25" fmla="*/ 28 h 744"/>
                        <a:gd name="T26" fmla="*/ 156 w 503"/>
                        <a:gd name="T27" fmla="*/ 0 h 744"/>
                        <a:gd name="T28" fmla="*/ 115 w 503"/>
                        <a:gd name="T29" fmla="*/ 150 h 744"/>
                        <a:gd name="T30" fmla="*/ 0 w 503"/>
                        <a:gd name="T31" fmla="*/ 635 h 744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</a:gdLst>
                      <a:ahLst/>
                      <a:cxnLst>
                        <a:cxn ang="T32">
                          <a:pos x="T0" y="T1"/>
                        </a:cxn>
                        <a:cxn ang="T33">
                          <a:pos x="T2" y="T3"/>
                        </a:cxn>
                        <a:cxn ang="T34">
                          <a:pos x="T4" y="T5"/>
                        </a:cxn>
                        <a:cxn ang="T35">
                          <a:pos x="T6" y="T7"/>
                        </a:cxn>
                        <a:cxn ang="T36">
                          <a:pos x="T8" y="T9"/>
                        </a:cxn>
                        <a:cxn ang="T37">
                          <a:pos x="T10" y="T11"/>
                        </a:cxn>
                        <a:cxn ang="T38">
                          <a:pos x="T12" y="T13"/>
                        </a:cxn>
                        <a:cxn ang="T39">
                          <a:pos x="T14" y="T15"/>
                        </a:cxn>
                        <a:cxn ang="T40">
                          <a:pos x="T16" y="T17"/>
                        </a:cxn>
                        <a:cxn ang="T41">
                          <a:pos x="T18" y="T19"/>
                        </a:cxn>
                        <a:cxn ang="T42">
                          <a:pos x="T20" y="T21"/>
                        </a:cxn>
                        <a:cxn ang="T43">
                          <a:pos x="T22" y="T23"/>
                        </a:cxn>
                        <a:cxn ang="T44">
                          <a:pos x="T24" y="T25"/>
                        </a:cxn>
                        <a:cxn ang="T45">
                          <a:pos x="T26" y="T27"/>
                        </a:cxn>
                        <a:cxn ang="T46">
                          <a:pos x="T28" y="T29"/>
                        </a:cxn>
                        <a:cxn ang="T47">
                          <a:pos x="T30" y="T31"/>
                        </a:cxn>
                      </a:cxnLst>
                      <a:rect l="0" t="0" r="r" b="b"/>
                      <a:pathLst>
                        <a:path w="503" h="744">
                          <a:moveTo>
                            <a:pt x="0" y="635"/>
                          </a:moveTo>
                          <a:lnTo>
                            <a:pt x="8" y="642"/>
                          </a:lnTo>
                          <a:lnTo>
                            <a:pt x="126" y="666"/>
                          </a:lnTo>
                          <a:lnTo>
                            <a:pt x="237" y="699"/>
                          </a:lnTo>
                          <a:lnTo>
                            <a:pt x="330" y="728"/>
                          </a:lnTo>
                          <a:lnTo>
                            <a:pt x="366" y="744"/>
                          </a:lnTo>
                          <a:lnTo>
                            <a:pt x="395" y="618"/>
                          </a:lnTo>
                          <a:lnTo>
                            <a:pt x="425" y="474"/>
                          </a:lnTo>
                          <a:lnTo>
                            <a:pt x="462" y="329"/>
                          </a:lnTo>
                          <a:lnTo>
                            <a:pt x="491" y="179"/>
                          </a:lnTo>
                          <a:lnTo>
                            <a:pt x="500" y="127"/>
                          </a:lnTo>
                          <a:lnTo>
                            <a:pt x="503" y="78"/>
                          </a:lnTo>
                          <a:lnTo>
                            <a:pt x="319" y="28"/>
                          </a:lnTo>
                          <a:lnTo>
                            <a:pt x="156" y="0"/>
                          </a:lnTo>
                          <a:lnTo>
                            <a:pt x="115" y="150"/>
                          </a:lnTo>
                          <a:lnTo>
                            <a:pt x="0" y="635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fr-FR" sz="2533">
                        <a:solidFill>
                          <a:srgbClr val="FFFFFF"/>
                        </a:solidFill>
                        <a:latin typeface="Arial" charset="0"/>
                      </a:endParaRPr>
                    </a:p>
                  </p:txBody>
                </p:sp>
              </p:grpSp>
              <p:grpSp>
                <p:nvGrpSpPr>
                  <p:cNvPr id="44" name="Group 94"/>
                  <p:cNvGrpSpPr>
                    <a:grpSpLocks/>
                  </p:cNvGrpSpPr>
                  <p:nvPr/>
                </p:nvGrpSpPr>
                <p:grpSpPr bwMode="auto">
                  <a:xfrm>
                    <a:off x="268" y="646"/>
                    <a:ext cx="475" cy="645"/>
                    <a:chOff x="268" y="646"/>
                    <a:chExt cx="475" cy="645"/>
                  </a:xfrm>
                </p:grpSpPr>
                <p:sp>
                  <p:nvSpPr>
                    <p:cNvPr id="45" name="Freeform 95"/>
                    <p:cNvSpPr>
                      <a:spLocks/>
                    </p:cNvSpPr>
                    <p:nvPr/>
                  </p:nvSpPr>
                  <p:spPr bwMode="auto">
                    <a:xfrm>
                      <a:off x="566" y="1125"/>
                      <a:ext cx="91" cy="166"/>
                    </a:xfrm>
                    <a:custGeom>
                      <a:avLst/>
                      <a:gdLst>
                        <a:gd name="T0" fmla="*/ 91 w 91"/>
                        <a:gd name="T1" fmla="*/ 14 h 166"/>
                        <a:gd name="T2" fmla="*/ 40 w 91"/>
                        <a:gd name="T3" fmla="*/ 0 h 166"/>
                        <a:gd name="T4" fmla="*/ 0 w 91"/>
                        <a:gd name="T5" fmla="*/ 145 h 166"/>
                        <a:gd name="T6" fmla="*/ 56 w 91"/>
                        <a:gd name="T7" fmla="*/ 166 h 166"/>
                        <a:gd name="T8" fmla="*/ 78 w 91"/>
                        <a:gd name="T9" fmla="*/ 75 h 166"/>
                        <a:gd name="T10" fmla="*/ 91 w 91"/>
                        <a:gd name="T11" fmla="*/ 14 h 166"/>
                        <a:gd name="T12" fmla="*/ 0 60000 65536"/>
                        <a:gd name="T13" fmla="*/ 0 60000 65536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</a:gdLst>
                      <a:ahLst/>
                      <a:cxnLst>
                        <a:cxn ang="T12">
                          <a:pos x="T0" y="T1"/>
                        </a:cxn>
                        <a:cxn ang="T13">
                          <a:pos x="T2" y="T3"/>
                        </a:cxn>
                        <a:cxn ang="T14">
                          <a:pos x="T4" y="T5"/>
                        </a:cxn>
                        <a:cxn ang="T15">
                          <a:pos x="T6" y="T7"/>
                        </a:cxn>
                        <a:cxn ang="T16">
                          <a:pos x="T8" y="T9"/>
                        </a:cxn>
                        <a:cxn ang="T17">
                          <a:pos x="T10" y="T11"/>
                        </a:cxn>
                      </a:cxnLst>
                      <a:rect l="0" t="0" r="r" b="b"/>
                      <a:pathLst>
                        <a:path w="91" h="166">
                          <a:moveTo>
                            <a:pt x="91" y="14"/>
                          </a:moveTo>
                          <a:lnTo>
                            <a:pt x="40" y="0"/>
                          </a:lnTo>
                          <a:lnTo>
                            <a:pt x="0" y="145"/>
                          </a:lnTo>
                          <a:lnTo>
                            <a:pt x="56" y="166"/>
                          </a:lnTo>
                          <a:lnTo>
                            <a:pt x="78" y="75"/>
                          </a:lnTo>
                          <a:lnTo>
                            <a:pt x="91" y="14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fr-FR" sz="2533">
                        <a:solidFill>
                          <a:srgbClr val="FFFFFF"/>
                        </a:solidFill>
                        <a:latin typeface="Arial" charset="0"/>
                      </a:endParaRPr>
                    </a:p>
                  </p:txBody>
                </p:sp>
                <p:sp>
                  <p:nvSpPr>
                    <p:cNvPr id="46" name="Freeform 96"/>
                    <p:cNvSpPr>
                      <a:spLocks/>
                    </p:cNvSpPr>
                    <p:nvPr/>
                  </p:nvSpPr>
                  <p:spPr bwMode="auto">
                    <a:xfrm>
                      <a:off x="268" y="1125"/>
                      <a:ext cx="77" cy="102"/>
                    </a:xfrm>
                    <a:custGeom>
                      <a:avLst/>
                      <a:gdLst>
                        <a:gd name="T0" fmla="*/ 21 w 77"/>
                        <a:gd name="T1" fmla="*/ 0 h 102"/>
                        <a:gd name="T2" fmla="*/ 77 w 77"/>
                        <a:gd name="T3" fmla="*/ 13 h 102"/>
                        <a:gd name="T4" fmla="*/ 56 w 77"/>
                        <a:gd name="T5" fmla="*/ 102 h 102"/>
                        <a:gd name="T6" fmla="*/ 0 w 77"/>
                        <a:gd name="T7" fmla="*/ 89 h 102"/>
                        <a:gd name="T8" fmla="*/ 21 w 77"/>
                        <a:gd name="T9" fmla="*/ 0 h 10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0" t="0" r="r" b="b"/>
                      <a:pathLst>
                        <a:path w="77" h="102">
                          <a:moveTo>
                            <a:pt x="21" y="0"/>
                          </a:moveTo>
                          <a:lnTo>
                            <a:pt x="77" y="13"/>
                          </a:lnTo>
                          <a:lnTo>
                            <a:pt x="56" y="102"/>
                          </a:lnTo>
                          <a:lnTo>
                            <a:pt x="0" y="89"/>
                          </a:lnTo>
                          <a:lnTo>
                            <a:pt x="21" y="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fr-FR" sz="2533">
                        <a:solidFill>
                          <a:srgbClr val="FFFFFF"/>
                        </a:solidFill>
                        <a:latin typeface="Arial" charset="0"/>
                      </a:endParaRPr>
                    </a:p>
                  </p:txBody>
                </p:sp>
                <p:sp>
                  <p:nvSpPr>
                    <p:cNvPr id="47" name="Freeform 97"/>
                    <p:cNvSpPr>
                      <a:spLocks/>
                    </p:cNvSpPr>
                    <p:nvPr/>
                  </p:nvSpPr>
                  <p:spPr bwMode="auto">
                    <a:xfrm>
                      <a:off x="407" y="646"/>
                      <a:ext cx="336" cy="76"/>
                    </a:xfrm>
                    <a:custGeom>
                      <a:avLst/>
                      <a:gdLst>
                        <a:gd name="T0" fmla="*/ 0 w 336"/>
                        <a:gd name="T1" fmla="*/ 0 h 76"/>
                        <a:gd name="T2" fmla="*/ 150 w 336"/>
                        <a:gd name="T3" fmla="*/ 28 h 76"/>
                        <a:gd name="T4" fmla="*/ 336 w 336"/>
                        <a:gd name="T5" fmla="*/ 76 h 76"/>
                        <a:gd name="T6" fmla="*/ 0 60000 65536"/>
                        <a:gd name="T7" fmla="*/ 0 60000 65536"/>
                        <a:gd name="T8" fmla="*/ 0 60000 65536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0" t="0" r="r" b="b"/>
                      <a:pathLst>
                        <a:path w="336" h="76">
                          <a:moveTo>
                            <a:pt x="0" y="0"/>
                          </a:moveTo>
                          <a:lnTo>
                            <a:pt x="150" y="28"/>
                          </a:lnTo>
                          <a:lnTo>
                            <a:pt x="336" y="76"/>
                          </a:lnTo>
                        </a:path>
                      </a:pathLst>
                    </a:custGeom>
                    <a:noFill/>
                    <a:ln w="158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 xmlns="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fr-FR" sz="2533">
                        <a:solidFill>
                          <a:srgbClr val="FFFFFF"/>
                        </a:solidFill>
                        <a:latin typeface="Arial" charset="0"/>
                      </a:endParaRPr>
                    </a:p>
                  </p:txBody>
                </p:sp>
                <p:sp>
                  <p:nvSpPr>
                    <p:cNvPr id="48" name="Freeform 98"/>
                    <p:cNvSpPr>
                      <a:spLocks/>
                    </p:cNvSpPr>
                    <p:nvPr/>
                  </p:nvSpPr>
                  <p:spPr bwMode="auto">
                    <a:xfrm>
                      <a:off x="351" y="759"/>
                      <a:ext cx="368" cy="126"/>
                    </a:xfrm>
                    <a:custGeom>
                      <a:avLst/>
                      <a:gdLst>
                        <a:gd name="T0" fmla="*/ 5 w 368"/>
                        <a:gd name="T1" fmla="*/ 0 h 126"/>
                        <a:gd name="T2" fmla="*/ 166 w 368"/>
                        <a:gd name="T3" fmla="*/ 43 h 126"/>
                        <a:gd name="T4" fmla="*/ 368 w 368"/>
                        <a:gd name="T5" fmla="*/ 104 h 126"/>
                        <a:gd name="T6" fmla="*/ 365 w 368"/>
                        <a:gd name="T7" fmla="*/ 126 h 126"/>
                        <a:gd name="T8" fmla="*/ 160 w 368"/>
                        <a:gd name="T9" fmla="*/ 66 h 126"/>
                        <a:gd name="T10" fmla="*/ 0 w 368"/>
                        <a:gd name="T11" fmla="*/ 23 h 126"/>
                        <a:gd name="T12" fmla="*/ 5 w 368"/>
                        <a:gd name="T13" fmla="*/ 0 h 126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0" t="0" r="r" b="b"/>
                      <a:pathLst>
                        <a:path w="368" h="126">
                          <a:moveTo>
                            <a:pt x="5" y="0"/>
                          </a:moveTo>
                          <a:lnTo>
                            <a:pt x="166" y="43"/>
                          </a:lnTo>
                          <a:lnTo>
                            <a:pt x="368" y="104"/>
                          </a:lnTo>
                          <a:lnTo>
                            <a:pt x="365" y="126"/>
                          </a:lnTo>
                          <a:lnTo>
                            <a:pt x="160" y="66"/>
                          </a:lnTo>
                          <a:lnTo>
                            <a:pt x="0" y="23"/>
                          </a:lnTo>
                          <a:lnTo>
                            <a:pt x="5" y="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fr-FR" sz="2533">
                        <a:solidFill>
                          <a:srgbClr val="FFFFFF"/>
                        </a:solidFill>
                        <a:latin typeface="Arial" charset="0"/>
                      </a:endParaRPr>
                    </a:p>
                  </p:txBody>
                </p:sp>
                <p:sp>
                  <p:nvSpPr>
                    <p:cNvPr id="49" name="Freeform 99"/>
                    <p:cNvSpPr>
                      <a:spLocks/>
                    </p:cNvSpPr>
                    <p:nvPr/>
                  </p:nvSpPr>
                  <p:spPr bwMode="auto">
                    <a:xfrm>
                      <a:off x="503" y="1020"/>
                      <a:ext cx="168" cy="73"/>
                    </a:xfrm>
                    <a:custGeom>
                      <a:avLst/>
                      <a:gdLst>
                        <a:gd name="T0" fmla="*/ 8 w 168"/>
                        <a:gd name="T1" fmla="*/ 0 h 73"/>
                        <a:gd name="T2" fmla="*/ 0 w 168"/>
                        <a:gd name="T3" fmla="*/ 24 h 73"/>
                        <a:gd name="T4" fmla="*/ 162 w 168"/>
                        <a:gd name="T5" fmla="*/ 73 h 73"/>
                        <a:gd name="T6" fmla="*/ 168 w 168"/>
                        <a:gd name="T7" fmla="*/ 49 h 73"/>
                        <a:gd name="T8" fmla="*/ 8 w 168"/>
                        <a:gd name="T9" fmla="*/ 0 h 7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0" t="0" r="r" b="b"/>
                      <a:pathLst>
                        <a:path w="168" h="73">
                          <a:moveTo>
                            <a:pt x="8" y="0"/>
                          </a:moveTo>
                          <a:lnTo>
                            <a:pt x="0" y="24"/>
                          </a:lnTo>
                          <a:lnTo>
                            <a:pt x="162" y="73"/>
                          </a:lnTo>
                          <a:lnTo>
                            <a:pt x="168" y="49"/>
                          </a:lnTo>
                          <a:lnTo>
                            <a:pt x="8" y="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fr-FR" sz="2533">
                        <a:solidFill>
                          <a:srgbClr val="FFFFFF"/>
                        </a:solidFill>
                        <a:latin typeface="Arial" charset="0"/>
                      </a:endParaRPr>
                    </a:p>
                  </p:txBody>
                </p:sp>
                <p:sp>
                  <p:nvSpPr>
                    <p:cNvPr id="50" name="Line 10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95" y="1079"/>
                      <a:ext cx="102" cy="32"/>
                    </a:xfrm>
                    <a:prstGeom prst="line">
                      <a:avLst/>
                    </a:prstGeom>
                    <a:noFill/>
                    <a:ln w="1587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 xmlns="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fr-FR" sz="2533">
                        <a:solidFill>
                          <a:srgbClr val="FFFFFF"/>
                        </a:solidFill>
                        <a:latin typeface="Arial" charset="0"/>
                      </a:endParaRPr>
                    </a:p>
                  </p:txBody>
                </p:sp>
                <p:sp>
                  <p:nvSpPr>
                    <p:cNvPr id="51" name="Line 10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88" y="1109"/>
                      <a:ext cx="99" cy="29"/>
                    </a:xfrm>
                    <a:prstGeom prst="line">
                      <a:avLst/>
                    </a:prstGeom>
                    <a:noFill/>
                    <a:ln w="1587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 xmlns="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fr-FR" sz="2533">
                        <a:solidFill>
                          <a:srgbClr val="FFFFFF"/>
                        </a:solidFill>
                        <a:latin typeface="Arial" charset="0"/>
                      </a:endParaRPr>
                    </a:p>
                  </p:txBody>
                </p:sp>
                <p:sp>
                  <p:nvSpPr>
                    <p:cNvPr id="52" name="Line 10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79" y="1135"/>
                      <a:ext cx="98" cy="30"/>
                    </a:xfrm>
                    <a:prstGeom prst="line">
                      <a:avLst/>
                    </a:prstGeom>
                    <a:noFill/>
                    <a:ln w="1587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 xmlns="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fr-FR" sz="2533">
                        <a:solidFill>
                          <a:srgbClr val="FFFFFF"/>
                        </a:solidFill>
                        <a:latin typeface="Arial" charset="0"/>
                      </a:endParaRPr>
                    </a:p>
                  </p:txBody>
                </p:sp>
                <p:sp>
                  <p:nvSpPr>
                    <p:cNvPr id="53" name="Line 10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05" y="1064"/>
                      <a:ext cx="153" cy="42"/>
                    </a:xfrm>
                    <a:prstGeom prst="line">
                      <a:avLst/>
                    </a:prstGeom>
                    <a:noFill/>
                    <a:ln w="1587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 xmlns="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fr-FR" sz="2533">
                        <a:solidFill>
                          <a:srgbClr val="FFFFFF"/>
                        </a:solidFill>
                        <a:latin typeface="Arial" charset="0"/>
                      </a:endParaRPr>
                    </a:p>
                  </p:txBody>
                </p:sp>
                <p:sp>
                  <p:nvSpPr>
                    <p:cNvPr id="54" name="Line 10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96" y="1083"/>
                      <a:ext cx="157" cy="44"/>
                    </a:xfrm>
                    <a:prstGeom prst="line">
                      <a:avLst/>
                    </a:prstGeom>
                    <a:noFill/>
                    <a:ln w="1587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 xmlns="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fr-FR" sz="2533">
                        <a:solidFill>
                          <a:srgbClr val="FFFFFF"/>
                        </a:solidFill>
                        <a:latin typeface="Arial" charset="0"/>
                      </a:endParaRPr>
                    </a:p>
                  </p:txBody>
                </p:sp>
                <p:sp>
                  <p:nvSpPr>
                    <p:cNvPr id="55" name="Line 10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07" y="820"/>
                      <a:ext cx="185" cy="54"/>
                    </a:xfrm>
                    <a:prstGeom prst="line">
                      <a:avLst/>
                    </a:prstGeom>
                    <a:noFill/>
                    <a:ln w="1587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 xmlns="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fr-FR" sz="2533">
                        <a:solidFill>
                          <a:srgbClr val="FFFFFF"/>
                        </a:solidFill>
                        <a:latin typeface="Arial" charset="0"/>
                      </a:endParaRPr>
                    </a:p>
                  </p:txBody>
                </p:sp>
              </p:grpSp>
            </p:grpSp>
            <p:grpSp>
              <p:nvGrpSpPr>
                <p:cNvPr id="32" name="Group 106"/>
                <p:cNvGrpSpPr>
                  <a:grpSpLocks/>
                </p:cNvGrpSpPr>
                <p:nvPr/>
              </p:nvGrpSpPr>
              <p:grpSpPr bwMode="auto">
                <a:xfrm>
                  <a:off x="205" y="841"/>
                  <a:ext cx="286" cy="354"/>
                  <a:chOff x="205" y="841"/>
                  <a:chExt cx="286" cy="354"/>
                </a:xfrm>
              </p:grpSpPr>
              <p:grpSp>
                <p:nvGrpSpPr>
                  <p:cNvPr id="33" name="Group 107"/>
                  <p:cNvGrpSpPr>
                    <a:grpSpLocks/>
                  </p:cNvGrpSpPr>
                  <p:nvPr/>
                </p:nvGrpSpPr>
                <p:grpSpPr bwMode="auto">
                  <a:xfrm>
                    <a:off x="216" y="876"/>
                    <a:ext cx="258" cy="319"/>
                    <a:chOff x="216" y="876"/>
                    <a:chExt cx="258" cy="319"/>
                  </a:xfrm>
                </p:grpSpPr>
                <p:sp>
                  <p:nvSpPr>
                    <p:cNvPr id="40" name="Freeform 108"/>
                    <p:cNvSpPr>
                      <a:spLocks/>
                    </p:cNvSpPr>
                    <p:nvPr/>
                  </p:nvSpPr>
                  <p:spPr bwMode="auto">
                    <a:xfrm>
                      <a:off x="216" y="876"/>
                      <a:ext cx="258" cy="319"/>
                    </a:xfrm>
                    <a:custGeom>
                      <a:avLst/>
                      <a:gdLst>
                        <a:gd name="T0" fmla="*/ 40 w 258"/>
                        <a:gd name="T1" fmla="*/ 319 h 319"/>
                        <a:gd name="T2" fmla="*/ 33 w 258"/>
                        <a:gd name="T3" fmla="*/ 313 h 319"/>
                        <a:gd name="T4" fmla="*/ 27 w 258"/>
                        <a:gd name="T5" fmla="*/ 308 h 319"/>
                        <a:gd name="T6" fmla="*/ 14 w 258"/>
                        <a:gd name="T7" fmla="*/ 294 h 319"/>
                        <a:gd name="T8" fmla="*/ 6 w 258"/>
                        <a:gd name="T9" fmla="*/ 276 h 319"/>
                        <a:gd name="T10" fmla="*/ 1 w 258"/>
                        <a:gd name="T11" fmla="*/ 249 h 319"/>
                        <a:gd name="T12" fmla="*/ 0 w 258"/>
                        <a:gd name="T13" fmla="*/ 217 h 319"/>
                        <a:gd name="T14" fmla="*/ 5 w 258"/>
                        <a:gd name="T15" fmla="*/ 169 h 319"/>
                        <a:gd name="T16" fmla="*/ 13 w 258"/>
                        <a:gd name="T17" fmla="*/ 126 h 319"/>
                        <a:gd name="T18" fmla="*/ 19 w 258"/>
                        <a:gd name="T19" fmla="*/ 104 h 319"/>
                        <a:gd name="T20" fmla="*/ 25 w 258"/>
                        <a:gd name="T21" fmla="*/ 84 h 319"/>
                        <a:gd name="T22" fmla="*/ 37 w 258"/>
                        <a:gd name="T23" fmla="*/ 60 h 319"/>
                        <a:gd name="T24" fmla="*/ 52 w 258"/>
                        <a:gd name="T25" fmla="*/ 38 h 319"/>
                        <a:gd name="T26" fmla="*/ 73 w 258"/>
                        <a:gd name="T27" fmla="*/ 19 h 319"/>
                        <a:gd name="T28" fmla="*/ 81 w 258"/>
                        <a:gd name="T29" fmla="*/ 13 h 319"/>
                        <a:gd name="T30" fmla="*/ 92 w 258"/>
                        <a:gd name="T31" fmla="*/ 8 h 319"/>
                        <a:gd name="T32" fmla="*/ 116 w 258"/>
                        <a:gd name="T33" fmla="*/ 3 h 319"/>
                        <a:gd name="T34" fmla="*/ 140 w 258"/>
                        <a:gd name="T35" fmla="*/ 0 h 319"/>
                        <a:gd name="T36" fmla="*/ 169 w 258"/>
                        <a:gd name="T37" fmla="*/ 1 h 319"/>
                        <a:gd name="T38" fmla="*/ 204 w 258"/>
                        <a:gd name="T39" fmla="*/ 8 h 319"/>
                        <a:gd name="T40" fmla="*/ 218 w 258"/>
                        <a:gd name="T41" fmla="*/ 14 h 319"/>
                        <a:gd name="T42" fmla="*/ 228 w 258"/>
                        <a:gd name="T43" fmla="*/ 22 h 319"/>
                        <a:gd name="T44" fmla="*/ 226 w 258"/>
                        <a:gd name="T45" fmla="*/ 30 h 319"/>
                        <a:gd name="T46" fmla="*/ 221 w 258"/>
                        <a:gd name="T47" fmla="*/ 37 h 319"/>
                        <a:gd name="T48" fmla="*/ 201 w 258"/>
                        <a:gd name="T49" fmla="*/ 35 h 319"/>
                        <a:gd name="T50" fmla="*/ 183 w 258"/>
                        <a:gd name="T51" fmla="*/ 33 h 319"/>
                        <a:gd name="T52" fmla="*/ 164 w 258"/>
                        <a:gd name="T53" fmla="*/ 32 h 319"/>
                        <a:gd name="T54" fmla="*/ 145 w 258"/>
                        <a:gd name="T55" fmla="*/ 30 h 319"/>
                        <a:gd name="T56" fmla="*/ 127 w 258"/>
                        <a:gd name="T57" fmla="*/ 32 h 319"/>
                        <a:gd name="T58" fmla="*/ 108 w 258"/>
                        <a:gd name="T59" fmla="*/ 37 h 319"/>
                        <a:gd name="T60" fmla="*/ 105 w 258"/>
                        <a:gd name="T61" fmla="*/ 73 h 319"/>
                        <a:gd name="T62" fmla="*/ 115 w 258"/>
                        <a:gd name="T63" fmla="*/ 78 h 319"/>
                        <a:gd name="T64" fmla="*/ 134 w 258"/>
                        <a:gd name="T65" fmla="*/ 89 h 319"/>
                        <a:gd name="T66" fmla="*/ 151 w 258"/>
                        <a:gd name="T67" fmla="*/ 97 h 319"/>
                        <a:gd name="T68" fmla="*/ 175 w 258"/>
                        <a:gd name="T69" fmla="*/ 110 h 319"/>
                        <a:gd name="T70" fmla="*/ 193 w 258"/>
                        <a:gd name="T71" fmla="*/ 118 h 319"/>
                        <a:gd name="T72" fmla="*/ 212 w 258"/>
                        <a:gd name="T73" fmla="*/ 131 h 319"/>
                        <a:gd name="T74" fmla="*/ 229 w 258"/>
                        <a:gd name="T75" fmla="*/ 142 h 319"/>
                        <a:gd name="T76" fmla="*/ 244 w 258"/>
                        <a:gd name="T77" fmla="*/ 155 h 319"/>
                        <a:gd name="T78" fmla="*/ 256 w 258"/>
                        <a:gd name="T79" fmla="*/ 168 h 319"/>
                        <a:gd name="T80" fmla="*/ 258 w 258"/>
                        <a:gd name="T81" fmla="*/ 177 h 319"/>
                        <a:gd name="T82" fmla="*/ 253 w 258"/>
                        <a:gd name="T83" fmla="*/ 185 h 319"/>
                        <a:gd name="T84" fmla="*/ 245 w 258"/>
                        <a:gd name="T85" fmla="*/ 187 h 319"/>
                        <a:gd name="T86" fmla="*/ 231 w 258"/>
                        <a:gd name="T87" fmla="*/ 182 h 319"/>
                        <a:gd name="T88" fmla="*/ 226 w 258"/>
                        <a:gd name="T89" fmla="*/ 180 h 319"/>
                        <a:gd name="T90" fmla="*/ 224 w 258"/>
                        <a:gd name="T91" fmla="*/ 190 h 319"/>
                        <a:gd name="T92" fmla="*/ 216 w 258"/>
                        <a:gd name="T93" fmla="*/ 193 h 319"/>
                        <a:gd name="T94" fmla="*/ 207 w 258"/>
                        <a:gd name="T95" fmla="*/ 191 h 319"/>
                        <a:gd name="T96" fmla="*/ 197 w 258"/>
                        <a:gd name="T97" fmla="*/ 188 h 319"/>
                        <a:gd name="T98" fmla="*/ 178 w 258"/>
                        <a:gd name="T99" fmla="*/ 177 h 319"/>
                        <a:gd name="T100" fmla="*/ 156 w 258"/>
                        <a:gd name="T101" fmla="*/ 169 h 319"/>
                        <a:gd name="T102" fmla="*/ 129 w 258"/>
                        <a:gd name="T103" fmla="*/ 164 h 319"/>
                        <a:gd name="T104" fmla="*/ 95 w 258"/>
                        <a:gd name="T105" fmla="*/ 169 h 319"/>
                        <a:gd name="T106" fmla="*/ 81 w 258"/>
                        <a:gd name="T107" fmla="*/ 179 h 319"/>
                        <a:gd name="T108" fmla="*/ 72 w 258"/>
                        <a:gd name="T109" fmla="*/ 193 h 319"/>
                        <a:gd name="T110" fmla="*/ 64 w 258"/>
                        <a:gd name="T111" fmla="*/ 214 h 319"/>
                        <a:gd name="T112" fmla="*/ 40 w 258"/>
                        <a:gd name="T113" fmla="*/ 319 h 319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60000 65536"/>
                        <a:gd name="T139" fmla="*/ 0 60000 65536"/>
                        <a:gd name="T140" fmla="*/ 0 60000 65536"/>
                        <a:gd name="T141" fmla="*/ 0 60000 65536"/>
                        <a:gd name="T142" fmla="*/ 0 60000 65536"/>
                        <a:gd name="T143" fmla="*/ 0 60000 65536"/>
                        <a:gd name="T144" fmla="*/ 0 60000 65536"/>
                        <a:gd name="T145" fmla="*/ 0 60000 65536"/>
                        <a:gd name="T146" fmla="*/ 0 60000 65536"/>
                        <a:gd name="T147" fmla="*/ 0 60000 65536"/>
                        <a:gd name="T148" fmla="*/ 0 60000 65536"/>
                        <a:gd name="T149" fmla="*/ 0 60000 65536"/>
                        <a:gd name="T150" fmla="*/ 0 60000 65536"/>
                        <a:gd name="T151" fmla="*/ 0 60000 65536"/>
                        <a:gd name="T152" fmla="*/ 0 60000 65536"/>
                        <a:gd name="T153" fmla="*/ 0 60000 65536"/>
                        <a:gd name="T154" fmla="*/ 0 60000 65536"/>
                        <a:gd name="T155" fmla="*/ 0 60000 65536"/>
                        <a:gd name="T156" fmla="*/ 0 60000 65536"/>
                        <a:gd name="T157" fmla="*/ 0 60000 65536"/>
                        <a:gd name="T158" fmla="*/ 0 60000 65536"/>
                        <a:gd name="T159" fmla="*/ 0 60000 65536"/>
                        <a:gd name="T160" fmla="*/ 0 60000 65536"/>
                        <a:gd name="T161" fmla="*/ 0 60000 65536"/>
                        <a:gd name="T162" fmla="*/ 0 60000 65536"/>
                        <a:gd name="T163" fmla="*/ 0 60000 65536"/>
                        <a:gd name="T164" fmla="*/ 0 60000 65536"/>
                        <a:gd name="T165" fmla="*/ 0 60000 65536"/>
                        <a:gd name="T166" fmla="*/ 0 60000 65536"/>
                        <a:gd name="T167" fmla="*/ 0 60000 65536"/>
                        <a:gd name="T168" fmla="*/ 0 60000 65536"/>
                        <a:gd name="T169" fmla="*/ 0 60000 65536"/>
                        <a:gd name="T170" fmla="*/ 0 60000 65536"/>
                      </a:gdLst>
                      <a:ahLst/>
                      <a:cxnLst>
                        <a:cxn ang="T114">
                          <a:pos x="T0" y="T1"/>
                        </a:cxn>
                        <a:cxn ang="T115">
                          <a:pos x="T2" y="T3"/>
                        </a:cxn>
                        <a:cxn ang="T116">
                          <a:pos x="T4" y="T5"/>
                        </a:cxn>
                        <a:cxn ang="T117">
                          <a:pos x="T6" y="T7"/>
                        </a:cxn>
                        <a:cxn ang="T118">
                          <a:pos x="T8" y="T9"/>
                        </a:cxn>
                        <a:cxn ang="T119">
                          <a:pos x="T10" y="T11"/>
                        </a:cxn>
                        <a:cxn ang="T120">
                          <a:pos x="T12" y="T13"/>
                        </a:cxn>
                        <a:cxn ang="T121">
                          <a:pos x="T14" y="T15"/>
                        </a:cxn>
                        <a:cxn ang="T122">
                          <a:pos x="T16" y="T17"/>
                        </a:cxn>
                        <a:cxn ang="T123">
                          <a:pos x="T18" y="T19"/>
                        </a:cxn>
                        <a:cxn ang="T124">
                          <a:pos x="T20" y="T21"/>
                        </a:cxn>
                        <a:cxn ang="T125">
                          <a:pos x="T22" y="T23"/>
                        </a:cxn>
                        <a:cxn ang="T126">
                          <a:pos x="T24" y="T25"/>
                        </a:cxn>
                        <a:cxn ang="T127">
                          <a:pos x="T26" y="T27"/>
                        </a:cxn>
                        <a:cxn ang="T128">
                          <a:pos x="T28" y="T29"/>
                        </a:cxn>
                        <a:cxn ang="T129">
                          <a:pos x="T30" y="T31"/>
                        </a:cxn>
                        <a:cxn ang="T130">
                          <a:pos x="T32" y="T33"/>
                        </a:cxn>
                        <a:cxn ang="T131">
                          <a:pos x="T34" y="T35"/>
                        </a:cxn>
                        <a:cxn ang="T132">
                          <a:pos x="T36" y="T37"/>
                        </a:cxn>
                        <a:cxn ang="T133">
                          <a:pos x="T38" y="T39"/>
                        </a:cxn>
                        <a:cxn ang="T134">
                          <a:pos x="T40" y="T41"/>
                        </a:cxn>
                        <a:cxn ang="T135">
                          <a:pos x="T42" y="T43"/>
                        </a:cxn>
                        <a:cxn ang="T136">
                          <a:pos x="T44" y="T45"/>
                        </a:cxn>
                        <a:cxn ang="T137">
                          <a:pos x="T46" y="T47"/>
                        </a:cxn>
                        <a:cxn ang="T138">
                          <a:pos x="T48" y="T49"/>
                        </a:cxn>
                        <a:cxn ang="T139">
                          <a:pos x="T50" y="T51"/>
                        </a:cxn>
                        <a:cxn ang="T140">
                          <a:pos x="T52" y="T53"/>
                        </a:cxn>
                        <a:cxn ang="T141">
                          <a:pos x="T54" y="T55"/>
                        </a:cxn>
                        <a:cxn ang="T142">
                          <a:pos x="T56" y="T57"/>
                        </a:cxn>
                        <a:cxn ang="T143">
                          <a:pos x="T58" y="T59"/>
                        </a:cxn>
                        <a:cxn ang="T144">
                          <a:pos x="T60" y="T61"/>
                        </a:cxn>
                        <a:cxn ang="T145">
                          <a:pos x="T62" y="T63"/>
                        </a:cxn>
                        <a:cxn ang="T146">
                          <a:pos x="T64" y="T65"/>
                        </a:cxn>
                        <a:cxn ang="T147">
                          <a:pos x="T66" y="T67"/>
                        </a:cxn>
                        <a:cxn ang="T148">
                          <a:pos x="T68" y="T69"/>
                        </a:cxn>
                        <a:cxn ang="T149">
                          <a:pos x="T70" y="T71"/>
                        </a:cxn>
                        <a:cxn ang="T150">
                          <a:pos x="T72" y="T73"/>
                        </a:cxn>
                        <a:cxn ang="T151">
                          <a:pos x="T74" y="T75"/>
                        </a:cxn>
                        <a:cxn ang="T152">
                          <a:pos x="T76" y="T77"/>
                        </a:cxn>
                        <a:cxn ang="T153">
                          <a:pos x="T78" y="T79"/>
                        </a:cxn>
                        <a:cxn ang="T154">
                          <a:pos x="T80" y="T81"/>
                        </a:cxn>
                        <a:cxn ang="T155">
                          <a:pos x="T82" y="T83"/>
                        </a:cxn>
                        <a:cxn ang="T156">
                          <a:pos x="T84" y="T85"/>
                        </a:cxn>
                        <a:cxn ang="T157">
                          <a:pos x="T86" y="T87"/>
                        </a:cxn>
                        <a:cxn ang="T158">
                          <a:pos x="T88" y="T89"/>
                        </a:cxn>
                        <a:cxn ang="T159">
                          <a:pos x="T90" y="T91"/>
                        </a:cxn>
                        <a:cxn ang="T160">
                          <a:pos x="T92" y="T93"/>
                        </a:cxn>
                        <a:cxn ang="T161">
                          <a:pos x="T94" y="T95"/>
                        </a:cxn>
                        <a:cxn ang="T162">
                          <a:pos x="T96" y="T97"/>
                        </a:cxn>
                        <a:cxn ang="T163">
                          <a:pos x="T98" y="T99"/>
                        </a:cxn>
                        <a:cxn ang="T164">
                          <a:pos x="T100" y="T101"/>
                        </a:cxn>
                        <a:cxn ang="T165">
                          <a:pos x="T102" y="T103"/>
                        </a:cxn>
                        <a:cxn ang="T166">
                          <a:pos x="T104" y="T105"/>
                        </a:cxn>
                        <a:cxn ang="T167">
                          <a:pos x="T106" y="T107"/>
                        </a:cxn>
                        <a:cxn ang="T168">
                          <a:pos x="T108" y="T109"/>
                        </a:cxn>
                        <a:cxn ang="T169">
                          <a:pos x="T110" y="T111"/>
                        </a:cxn>
                        <a:cxn ang="T170">
                          <a:pos x="T112" y="T113"/>
                        </a:cxn>
                      </a:cxnLst>
                      <a:rect l="0" t="0" r="r" b="b"/>
                      <a:pathLst>
                        <a:path w="258" h="319">
                          <a:moveTo>
                            <a:pt x="40" y="319"/>
                          </a:moveTo>
                          <a:lnTo>
                            <a:pt x="33" y="313"/>
                          </a:lnTo>
                          <a:lnTo>
                            <a:pt x="27" y="308"/>
                          </a:lnTo>
                          <a:lnTo>
                            <a:pt x="14" y="294"/>
                          </a:lnTo>
                          <a:lnTo>
                            <a:pt x="6" y="276"/>
                          </a:lnTo>
                          <a:lnTo>
                            <a:pt x="1" y="249"/>
                          </a:lnTo>
                          <a:lnTo>
                            <a:pt x="0" y="217"/>
                          </a:lnTo>
                          <a:lnTo>
                            <a:pt x="5" y="169"/>
                          </a:lnTo>
                          <a:lnTo>
                            <a:pt x="13" y="126"/>
                          </a:lnTo>
                          <a:lnTo>
                            <a:pt x="19" y="104"/>
                          </a:lnTo>
                          <a:lnTo>
                            <a:pt x="25" y="84"/>
                          </a:lnTo>
                          <a:lnTo>
                            <a:pt x="37" y="60"/>
                          </a:lnTo>
                          <a:lnTo>
                            <a:pt x="52" y="38"/>
                          </a:lnTo>
                          <a:lnTo>
                            <a:pt x="73" y="19"/>
                          </a:lnTo>
                          <a:lnTo>
                            <a:pt x="81" y="13"/>
                          </a:lnTo>
                          <a:lnTo>
                            <a:pt x="92" y="8"/>
                          </a:lnTo>
                          <a:lnTo>
                            <a:pt x="116" y="3"/>
                          </a:lnTo>
                          <a:lnTo>
                            <a:pt x="140" y="0"/>
                          </a:lnTo>
                          <a:lnTo>
                            <a:pt x="169" y="1"/>
                          </a:lnTo>
                          <a:lnTo>
                            <a:pt x="204" y="8"/>
                          </a:lnTo>
                          <a:lnTo>
                            <a:pt x="218" y="14"/>
                          </a:lnTo>
                          <a:lnTo>
                            <a:pt x="228" y="22"/>
                          </a:lnTo>
                          <a:lnTo>
                            <a:pt x="226" y="30"/>
                          </a:lnTo>
                          <a:lnTo>
                            <a:pt x="221" y="37"/>
                          </a:lnTo>
                          <a:lnTo>
                            <a:pt x="201" y="35"/>
                          </a:lnTo>
                          <a:lnTo>
                            <a:pt x="183" y="33"/>
                          </a:lnTo>
                          <a:lnTo>
                            <a:pt x="164" y="32"/>
                          </a:lnTo>
                          <a:lnTo>
                            <a:pt x="145" y="30"/>
                          </a:lnTo>
                          <a:lnTo>
                            <a:pt x="127" y="32"/>
                          </a:lnTo>
                          <a:lnTo>
                            <a:pt x="108" y="37"/>
                          </a:lnTo>
                          <a:lnTo>
                            <a:pt x="105" y="73"/>
                          </a:lnTo>
                          <a:lnTo>
                            <a:pt x="115" y="78"/>
                          </a:lnTo>
                          <a:lnTo>
                            <a:pt x="134" y="89"/>
                          </a:lnTo>
                          <a:lnTo>
                            <a:pt x="151" y="97"/>
                          </a:lnTo>
                          <a:lnTo>
                            <a:pt x="175" y="110"/>
                          </a:lnTo>
                          <a:lnTo>
                            <a:pt x="193" y="118"/>
                          </a:lnTo>
                          <a:lnTo>
                            <a:pt x="212" y="131"/>
                          </a:lnTo>
                          <a:lnTo>
                            <a:pt x="229" y="142"/>
                          </a:lnTo>
                          <a:lnTo>
                            <a:pt x="244" y="155"/>
                          </a:lnTo>
                          <a:lnTo>
                            <a:pt x="256" y="168"/>
                          </a:lnTo>
                          <a:lnTo>
                            <a:pt x="258" y="177"/>
                          </a:lnTo>
                          <a:lnTo>
                            <a:pt x="253" y="185"/>
                          </a:lnTo>
                          <a:lnTo>
                            <a:pt x="245" y="187"/>
                          </a:lnTo>
                          <a:lnTo>
                            <a:pt x="231" y="182"/>
                          </a:lnTo>
                          <a:lnTo>
                            <a:pt x="226" y="180"/>
                          </a:lnTo>
                          <a:lnTo>
                            <a:pt x="224" y="190"/>
                          </a:lnTo>
                          <a:lnTo>
                            <a:pt x="216" y="193"/>
                          </a:lnTo>
                          <a:lnTo>
                            <a:pt x="207" y="191"/>
                          </a:lnTo>
                          <a:lnTo>
                            <a:pt x="197" y="188"/>
                          </a:lnTo>
                          <a:lnTo>
                            <a:pt x="178" y="177"/>
                          </a:lnTo>
                          <a:lnTo>
                            <a:pt x="156" y="169"/>
                          </a:lnTo>
                          <a:lnTo>
                            <a:pt x="129" y="164"/>
                          </a:lnTo>
                          <a:lnTo>
                            <a:pt x="95" y="169"/>
                          </a:lnTo>
                          <a:lnTo>
                            <a:pt x="81" y="179"/>
                          </a:lnTo>
                          <a:lnTo>
                            <a:pt x="72" y="193"/>
                          </a:lnTo>
                          <a:lnTo>
                            <a:pt x="64" y="214"/>
                          </a:lnTo>
                          <a:lnTo>
                            <a:pt x="40" y="319"/>
                          </a:lnTo>
                          <a:close/>
                        </a:path>
                      </a:pathLst>
                    </a:custGeom>
                    <a:solidFill>
                      <a:srgbClr val="FF9F7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fr-FR" sz="2533">
                        <a:solidFill>
                          <a:srgbClr val="FFFFFF"/>
                        </a:solidFill>
                        <a:latin typeface="Arial" charset="0"/>
                      </a:endParaRPr>
                    </a:p>
                  </p:txBody>
                </p:sp>
                <p:sp>
                  <p:nvSpPr>
                    <p:cNvPr id="41" name="Freeform 109"/>
                    <p:cNvSpPr>
                      <a:spLocks/>
                    </p:cNvSpPr>
                    <p:nvPr/>
                  </p:nvSpPr>
                  <p:spPr bwMode="auto">
                    <a:xfrm>
                      <a:off x="348" y="1002"/>
                      <a:ext cx="92" cy="56"/>
                    </a:xfrm>
                    <a:custGeom>
                      <a:avLst/>
                      <a:gdLst>
                        <a:gd name="T0" fmla="*/ 92 w 92"/>
                        <a:gd name="T1" fmla="*/ 56 h 56"/>
                        <a:gd name="T2" fmla="*/ 89 w 92"/>
                        <a:gd name="T3" fmla="*/ 46 h 56"/>
                        <a:gd name="T4" fmla="*/ 81 w 92"/>
                        <a:gd name="T5" fmla="*/ 40 h 56"/>
                        <a:gd name="T6" fmla="*/ 69 w 92"/>
                        <a:gd name="T7" fmla="*/ 32 h 56"/>
                        <a:gd name="T8" fmla="*/ 48 w 92"/>
                        <a:gd name="T9" fmla="*/ 19 h 56"/>
                        <a:gd name="T10" fmla="*/ 24 w 92"/>
                        <a:gd name="T11" fmla="*/ 5 h 56"/>
                        <a:gd name="T12" fmla="*/ 0 w 92"/>
                        <a:gd name="T13" fmla="*/ 0 h 56"/>
                        <a:gd name="T14" fmla="*/ 19 w 92"/>
                        <a:gd name="T15" fmla="*/ 2 h 56"/>
                        <a:gd name="T16" fmla="*/ 30 w 92"/>
                        <a:gd name="T17" fmla="*/ 6 h 56"/>
                        <a:gd name="T18" fmla="*/ 51 w 92"/>
                        <a:gd name="T19" fmla="*/ 18 h 56"/>
                        <a:gd name="T20" fmla="*/ 72 w 92"/>
                        <a:gd name="T21" fmla="*/ 32 h 56"/>
                        <a:gd name="T22" fmla="*/ 89 w 92"/>
                        <a:gd name="T23" fmla="*/ 43 h 56"/>
                        <a:gd name="T24" fmla="*/ 92 w 92"/>
                        <a:gd name="T25" fmla="*/ 56 h 5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</a:gdLst>
                      <a:ahLst/>
                      <a:cxnLst>
                        <a:cxn ang="T26">
                          <a:pos x="T0" y="T1"/>
                        </a:cxn>
                        <a:cxn ang="T27">
                          <a:pos x="T2" y="T3"/>
                        </a:cxn>
                        <a:cxn ang="T28">
                          <a:pos x="T4" y="T5"/>
                        </a:cxn>
                        <a:cxn ang="T29">
                          <a:pos x="T6" y="T7"/>
                        </a:cxn>
                        <a:cxn ang="T30">
                          <a:pos x="T8" y="T9"/>
                        </a:cxn>
                        <a:cxn ang="T31">
                          <a:pos x="T10" y="T11"/>
                        </a:cxn>
                        <a:cxn ang="T32">
                          <a:pos x="T12" y="T13"/>
                        </a:cxn>
                        <a:cxn ang="T33">
                          <a:pos x="T14" y="T15"/>
                        </a:cxn>
                        <a:cxn ang="T34">
                          <a:pos x="T16" y="T17"/>
                        </a:cxn>
                        <a:cxn ang="T35">
                          <a:pos x="T18" y="T19"/>
                        </a:cxn>
                        <a:cxn ang="T36">
                          <a:pos x="T20" y="T21"/>
                        </a:cxn>
                        <a:cxn ang="T37">
                          <a:pos x="T22" y="T23"/>
                        </a:cxn>
                        <a:cxn ang="T38">
                          <a:pos x="T24" y="T25"/>
                        </a:cxn>
                      </a:cxnLst>
                      <a:rect l="0" t="0" r="r" b="b"/>
                      <a:pathLst>
                        <a:path w="92" h="56">
                          <a:moveTo>
                            <a:pt x="92" y="56"/>
                          </a:moveTo>
                          <a:lnTo>
                            <a:pt x="89" y="46"/>
                          </a:lnTo>
                          <a:lnTo>
                            <a:pt x="81" y="40"/>
                          </a:lnTo>
                          <a:lnTo>
                            <a:pt x="69" y="32"/>
                          </a:lnTo>
                          <a:lnTo>
                            <a:pt x="48" y="19"/>
                          </a:lnTo>
                          <a:lnTo>
                            <a:pt x="24" y="5"/>
                          </a:lnTo>
                          <a:lnTo>
                            <a:pt x="0" y="0"/>
                          </a:lnTo>
                          <a:lnTo>
                            <a:pt x="19" y="2"/>
                          </a:lnTo>
                          <a:lnTo>
                            <a:pt x="30" y="6"/>
                          </a:lnTo>
                          <a:lnTo>
                            <a:pt x="51" y="18"/>
                          </a:lnTo>
                          <a:lnTo>
                            <a:pt x="72" y="32"/>
                          </a:lnTo>
                          <a:lnTo>
                            <a:pt x="89" y="43"/>
                          </a:lnTo>
                          <a:lnTo>
                            <a:pt x="92" y="56"/>
                          </a:lnTo>
                          <a:close/>
                        </a:path>
                      </a:pathLst>
                    </a:custGeom>
                    <a:solidFill>
                      <a:srgbClr val="FF7F3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fr-FR" sz="2533">
                        <a:solidFill>
                          <a:srgbClr val="FFFFFF"/>
                        </a:solidFill>
                        <a:latin typeface="Arial" charset="0"/>
                      </a:endParaRPr>
                    </a:p>
                  </p:txBody>
                </p:sp>
                <p:sp>
                  <p:nvSpPr>
                    <p:cNvPr id="42" name="Freeform 110"/>
                    <p:cNvSpPr>
                      <a:spLocks/>
                    </p:cNvSpPr>
                    <p:nvPr/>
                  </p:nvSpPr>
                  <p:spPr bwMode="auto">
                    <a:xfrm>
                      <a:off x="245" y="1079"/>
                      <a:ext cx="38" cy="86"/>
                    </a:xfrm>
                    <a:custGeom>
                      <a:avLst/>
                      <a:gdLst>
                        <a:gd name="T0" fmla="*/ 17 w 38"/>
                        <a:gd name="T1" fmla="*/ 86 h 86"/>
                        <a:gd name="T2" fmla="*/ 15 w 38"/>
                        <a:gd name="T3" fmla="*/ 73 h 86"/>
                        <a:gd name="T4" fmla="*/ 11 w 38"/>
                        <a:gd name="T5" fmla="*/ 65 h 86"/>
                        <a:gd name="T6" fmla="*/ 4 w 38"/>
                        <a:gd name="T7" fmla="*/ 57 h 86"/>
                        <a:gd name="T8" fmla="*/ 0 w 38"/>
                        <a:gd name="T9" fmla="*/ 54 h 86"/>
                        <a:gd name="T10" fmla="*/ 8 w 38"/>
                        <a:gd name="T11" fmla="*/ 44 h 86"/>
                        <a:gd name="T12" fmla="*/ 22 w 38"/>
                        <a:gd name="T13" fmla="*/ 24 h 86"/>
                        <a:gd name="T14" fmla="*/ 31 w 38"/>
                        <a:gd name="T15" fmla="*/ 9 h 86"/>
                        <a:gd name="T16" fmla="*/ 38 w 38"/>
                        <a:gd name="T17" fmla="*/ 0 h 86"/>
                        <a:gd name="T18" fmla="*/ 17 w 38"/>
                        <a:gd name="T19" fmla="*/ 86 h 8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</a:gdLst>
                      <a:ahLst/>
                      <a:cxnLst>
                        <a:cxn ang="T20">
                          <a:pos x="T0" y="T1"/>
                        </a:cxn>
                        <a:cxn ang="T21">
                          <a:pos x="T2" y="T3"/>
                        </a:cxn>
                        <a:cxn ang="T22">
                          <a:pos x="T4" y="T5"/>
                        </a:cxn>
                        <a:cxn ang="T23">
                          <a:pos x="T6" y="T7"/>
                        </a:cxn>
                        <a:cxn ang="T24">
                          <a:pos x="T8" y="T9"/>
                        </a:cxn>
                        <a:cxn ang="T25">
                          <a:pos x="T10" y="T11"/>
                        </a:cxn>
                        <a:cxn ang="T26">
                          <a:pos x="T12" y="T13"/>
                        </a:cxn>
                        <a:cxn ang="T27">
                          <a:pos x="T14" y="T15"/>
                        </a:cxn>
                        <a:cxn ang="T28">
                          <a:pos x="T16" y="T17"/>
                        </a:cxn>
                        <a:cxn ang="T29">
                          <a:pos x="T18" y="T19"/>
                        </a:cxn>
                      </a:cxnLst>
                      <a:rect l="0" t="0" r="r" b="b"/>
                      <a:pathLst>
                        <a:path w="38" h="86">
                          <a:moveTo>
                            <a:pt x="17" y="86"/>
                          </a:moveTo>
                          <a:lnTo>
                            <a:pt x="15" y="73"/>
                          </a:lnTo>
                          <a:lnTo>
                            <a:pt x="11" y="65"/>
                          </a:lnTo>
                          <a:lnTo>
                            <a:pt x="4" y="57"/>
                          </a:lnTo>
                          <a:lnTo>
                            <a:pt x="0" y="54"/>
                          </a:lnTo>
                          <a:lnTo>
                            <a:pt x="8" y="44"/>
                          </a:lnTo>
                          <a:lnTo>
                            <a:pt x="22" y="24"/>
                          </a:lnTo>
                          <a:lnTo>
                            <a:pt x="31" y="9"/>
                          </a:lnTo>
                          <a:lnTo>
                            <a:pt x="38" y="0"/>
                          </a:lnTo>
                          <a:lnTo>
                            <a:pt x="17" y="86"/>
                          </a:lnTo>
                          <a:close/>
                        </a:path>
                      </a:pathLst>
                    </a:custGeom>
                    <a:solidFill>
                      <a:srgbClr val="FF7F3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fr-FR" sz="2533">
                        <a:solidFill>
                          <a:srgbClr val="FFFFFF"/>
                        </a:solidFill>
                        <a:latin typeface="Arial" charset="0"/>
                      </a:endParaRPr>
                    </a:p>
                  </p:txBody>
                </p:sp>
              </p:grpSp>
              <p:grpSp>
                <p:nvGrpSpPr>
                  <p:cNvPr id="34" name="Group 111"/>
                  <p:cNvGrpSpPr>
                    <a:grpSpLocks/>
                  </p:cNvGrpSpPr>
                  <p:nvPr/>
                </p:nvGrpSpPr>
                <p:grpSpPr bwMode="auto">
                  <a:xfrm>
                    <a:off x="205" y="841"/>
                    <a:ext cx="286" cy="234"/>
                    <a:chOff x="205" y="841"/>
                    <a:chExt cx="286" cy="234"/>
                  </a:xfrm>
                </p:grpSpPr>
                <p:sp>
                  <p:nvSpPr>
                    <p:cNvPr id="36" name="Freeform 112"/>
                    <p:cNvSpPr>
                      <a:spLocks/>
                    </p:cNvSpPr>
                    <p:nvPr/>
                  </p:nvSpPr>
                  <p:spPr bwMode="auto">
                    <a:xfrm>
                      <a:off x="217" y="858"/>
                      <a:ext cx="133" cy="48"/>
                    </a:xfrm>
                    <a:custGeom>
                      <a:avLst/>
                      <a:gdLst>
                        <a:gd name="T0" fmla="*/ 0 w 133"/>
                        <a:gd name="T1" fmla="*/ 0 h 48"/>
                        <a:gd name="T2" fmla="*/ 118 w 133"/>
                        <a:gd name="T3" fmla="*/ 48 h 48"/>
                        <a:gd name="T4" fmla="*/ 131 w 133"/>
                        <a:gd name="T5" fmla="*/ 42 h 48"/>
                        <a:gd name="T6" fmla="*/ 133 w 133"/>
                        <a:gd name="T7" fmla="*/ 2 h 48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0" t="0" r="r" b="b"/>
                      <a:pathLst>
                        <a:path w="133" h="48">
                          <a:moveTo>
                            <a:pt x="0" y="0"/>
                          </a:moveTo>
                          <a:lnTo>
                            <a:pt x="118" y="48"/>
                          </a:lnTo>
                          <a:lnTo>
                            <a:pt x="131" y="42"/>
                          </a:lnTo>
                          <a:lnTo>
                            <a:pt x="133" y="2"/>
                          </a:lnTo>
                        </a:path>
                      </a:pathLst>
                    </a:custGeom>
                    <a:noFill/>
                    <a:ln w="15875">
                      <a:solidFill>
                        <a:srgbClr val="9F3F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 xmlns="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fr-FR" sz="2533">
                        <a:solidFill>
                          <a:srgbClr val="FFFFFF"/>
                        </a:solidFill>
                        <a:latin typeface="Arial" charset="0"/>
                      </a:endParaRPr>
                    </a:p>
                  </p:txBody>
                </p:sp>
                <p:sp>
                  <p:nvSpPr>
                    <p:cNvPr id="37" name="Freeform 113"/>
                    <p:cNvSpPr>
                      <a:spLocks/>
                    </p:cNvSpPr>
                    <p:nvPr/>
                  </p:nvSpPr>
                  <p:spPr bwMode="auto">
                    <a:xfrm>
                      <a:off x="388" y="933"/>
                      <a:ext cx="103" cy="34"/>
                    </a:xfrm>
                    <a:custGeom>
                      <a:avLst/>
                      <a:gdLst>
                        <a:gd name="T0" fmla="*/ 0 w 103"/>
                        <a:gd name="T1" fmla="*/ 0 h 34"/>
                        <a:gd name="T2" fmla="*/ 46 w 103"/>
                        <a:gd name="T3" fmla="*/ 24 h 34"/>
                        <a:gd name="T4" fmla="*/ 59 w 103"/>
                        <a:gd name="T5" fmla="*/ 31 h 34"/>
                        <a:gd name="T6" fmla="*/ 64 w 103"/>
                        <a:gd name="T7" fmla="*/ 34 h 34"/>
                        <a:gd name="T8" fmla="*/ 70 w 103"/>
                        <a:gd name="T9" fmla="*/ 34 h 34"/>
                        <a:gd name="T10" fmla="*/ 78 w 103"/>
                        <a:gd name="T11" fmla="*/ 32 h 34"/>
                        <a:gd name="T12" fmla="*/ 103 w 103"/>
                        <a:gd name="T13" fmla="*/ 5 h 34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0" t="0" r="r" b="b"/>
                      <a:pathLst>
                        <a:path w="103" h="34">
                          <a:moveTo>
                            <a:pt x="0" y="0"/>
                          </a:moveTo>
                          <a:lnTo>
                            <a:pt x="46" y="24"/>
                          </a:lnTo>
                          <a:lnTo>
                            <a:pt x="59" y="31"/>
                          </a:lnTo>
                          <a:lnTo>
                            <a:pt x="64" y="34"/>
                          </a:lnTo>
                          <a:lnTo>
                            <a:pt x="70" y="34"/>
                          </a:lnTo>
                          <a:lnTo>
                            <a:pt x="78" y="32"/>
                          </a:lnTo>
                          <a:lnTo>
                            <a:pt x="103" y="5"/>
                          </a:lnTo>
                        </a:path>
                      </a:pathLst>
                    </a:custGeom>
                    <a:noFill/>
                    <a:ln w="15875">
                      <a:solidFill>
                        <a:srgbClr val="9F3F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 xmlns="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fr-FR" sz="2533">
                        <a:solidFill>
                          <a:srgbClr val="FFFFFF"/>
                        </a:solidFill>
                        <a:latin typeface="Arial" charset="0"/>
                      </a:endParaRPr>
                    </a:p>
                  </p:txBody>
                </p:sp>
                <p:sp>
                  <p:nvSpPr>
                    <p:cNvPr id="38" name="Freeform 114"/>
                    <p:cNvSpPr>
                      <a:spLocks/>
                    </p:cNvSpPr>
                    <p:nvPr/>
                  </p:nvSpPr>
                  <p:spPr bwMode="auto">
                    <a:xfrm>
                      <a:off x="276" y="924"/>
                      <a:ext cx="67" cy="151"/>
                    </a:xfrm>
                    <a:custGeom>
                      <a:avLst/>
                      <a:gdLst>
                        <a:gd name="T0" fmla="*/ 67 w 67"/>
                        <a:gd name="T1" fmla="*/ 0 h 151"/>
                        <a:gd name="T2" fmla="*/ 64 w 67"/>
                        <a:gd name="T3" fmla="*/ 33 h 151"/>
                        <a:gd name="T4" fmla="*/ 56 w 67"/>
                        <a:gd name="T5" fmla="*/ 67 h 151"/>
                        <a:gd name="T6" fmla="*/ 45 w 67"/>
                        <a:gd name="T7" fmla="*/ 105 h 151"/>
                        <a:gd name="T8" fmla="*/ 34 w 67"/>
                        <a:gd name="T9" fmla="*/ 145 h 151"/>
                        <a:gd name="T10" fmla="*/ 26 w 67"/>
                        <a:gd name="T11" fmla="*/ 148 h 151"/>
                        <a:gd name="T12" fmla="*/ 0 w 67"/>
                        <a:gd name="T13" fmla="*/ 151 h 151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0" t="0" r="r" b="b"/>
                      <a:pathLst>
                        <a:path w="67" h="151">
                          <a:moveTo>
                            <a:pt x="67" y="0"/>
                          </a:moveTo>
                          <a:lnTo>
                            <a:pt x="64" y="33"/>
                          </a:lnTo>
                          <a:lnTo>
                            <a:pt x="56" y="67"/>
                          </a:lnTo>
                          <a:lnTo>
                            <a:pt x="45" y="105"/>
                          </a:lnTo>
                          <a:lnTo>
                            <a:pt x="34" y="145"/>
                          </a:lnTo>
                          <a:lnTo>
                            <a:pt x="26" y="148"/>
                          </a:lnTo>
                          <a:lnTo>
                            <a:pt x="0" y="151"/>
                          </a:lnTo>
                        </a:path>
                      </a:pathLst>
                    </a:custGeom>
                    <a:noFill/>
                    <a:ln w="15875">
                      <a:solidFill>
                        <a:srgbClr val="9F3F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 xmlns="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fr-FR" sz="2533">
                        <a:solidFill>
                          <a:srgbClr val="FFFFFF"/>
                        </a:solidFill>
                        <a:latin typeface="Arial" charset="0"/>
                      </a:endParaRPr>
                    </a:p>
                  </p:txBody>
                </p:sp>
                <p:sp>
                  <p:nvSpPr>
                    <p:cNvPr id="39" name="Freeform 115"/>
                    <p:cNvSpPr>
                      <a:spLocks/>
                    </p:cNvSpPr>
                    <p:nvPr/>
                  </p:nvSpPr>
                  <p:spPr bwMode="auto">
                    <a:xfrm>
                      <a:off x="205" y="841"/>
                      <a:ext cx="108" cy="234"/>
                    </a:xfrm>
                    <a:custGeom>
                      <a:avLst/>
                      <a:gdLst>
                        <a:gd name="T0" fmla="*/ 38 w 108"/>
                        <a:gd name="T1" fmla="*/ 148 h 234"/>
                        <a:gd name="T2" fmla="*/ 33 w 108"/>
                        <a:gd name="T3" fmla="*/ 156 h 234"/>
                        <a:gd name="T4" fmla="*/ 28 w 108"/>
                        <a:gd name="T5" fmla="*/ 172 h 234"/>
                        <a:gd name="T6" fmla="*/ 28 w 108"/>
                        <a:gd name="T7" fmla="*/ 185 h 234"/>
                        <a:gd name="T8" fmla="*/ 32 w 108"/>
                        <a:gd name="T9" fmla="*/ 203 h 234"/>
                        <a:gd name="T10" fmla="*/ 36 w 108"/>
                        <a:gd name="T11" fmla="*/ 217 h 234"/>
                        <a:gd name="T12" fmla="*/ 46 w 108"/>
                        <a:gd name="T13" fmla="*/ 228 h 234"/>
                        <a:gd name="T14" fmla="*/ 57 w 108"/>
                        <a:gd name="T15" fmla="*/ 233 h 234"/>
                        <a:gd name="T16" fmla="*/ 71 w 108"/>
                        <a:gd name="T17" fmla="*/ 234 h 234"/>
                        <a:gd name="T18" fmla="*/ 84 w 108"/>
                        <a:gd name="T19" fmla="*/ 228 h 234"/>
                        <a:gd name="T20" fmla="*/ 92 w 108"/>
                        <a:gd name="T21" fmla="*/ 217 h 234"/>
                        <a:gd name="T22" fmla="*/ 102 w 108"/>
                        <a:gd name="T23" fmla="*/ 201 h 234"/>
                        <a:gd name="T24" fmla="*/ 105 w 108"/>
                        <a:gd name="T25" fmla="*/ 187 h 234"/>
                        <a:gd name="T26" fmla="*/ 108 w 108"/>
                        <a:gd name="T27" fmla="*/ 166 h 234"/>
                        <a:gd name="T28" fmla="*/ 105 w 108"/>
                        <a:gd name="T29" fmla="*/ 148 h 234"/>
                        <a:gd name="T30" fmla="*/ 97 w 108"/>
                        <a:gd name="T31" fmla="*/ 134 h 234"/>
                        <a:gd name="T32" fmla="*/ 87 w 108"/>
                        <a:gd name="T33" fmla="*/ 126 h 234"/>
                        <a:gd name="T34" fmla="*/ 68 w 108"/>
                        <a:gd name="T35" fmla="*/ 123 h 234"/>
                        <a:gd name="T36" fmla="*/ 55 w 108"/>
                        <a:gd name="T37" fmla="*/ 126 h 234"/>
                        <a:gd name="T38" fmla="*/ 44 w 108"/>
                        <a:gd name="T39" fmla="*/ 135 h 234"/>
                        <a:gd name="T40" fmla="*/ 38 w 108"/>
                        <a:gd name="T41" fmla="*/ 147 h 234"/>
                        <a:gd name="T42" fmla="*/ 33 w 108"/>
                        <a:gd name="T43" fmla="*/ 137 h 234"/>
                        <a:gd name="T44" fmla="*/ 32 w 108"/>
                        <a:gd name="T45" fmla="*/ 126 h 234"/>
                        <a:gd name="T46" fmla="*/ 32 w 108"/>
                        <a:gd name="T47" fmla="*/ 116 h 234"/>
                        <a:gd name="T48" fmla="*/ 41 w 108"/>
                        <a:gd name="T49" fmla="*/ 113 h 234"/>
                        <a:gd name="T50" fmla="*/ 52 w 108"/>
                        <a:gd name="T51" fmla="*/ 105 h 234"/>
                        <a:gd name="T52" fmla="*/ 60 w 108"/>
                        <a:gd name="T53" fmla="*/ 95 h 234"/>
                        <a:gd name="T54" fmla="*/ 65 w 108"/>
                        <a:gd name="T55" fmla="*/ 84 h 234"/>
                        <a:gd name="T56" fmla="*/ 70 w 108"/>
                        <a:gd name="T57" fmla="*/ 73 h 234"/>
                        <a:gd name="T58" fmla="*/ 71 w 108"/>
                        <a:gd name="T59" fmla="*/ 59 h 234"/>
                        <a:gd name="T60" fmla="*/ 71 w 108"/>
                        <a:gd name="T61" fmla="*/ 46 h 234"/>
                        <a:gd name="T62" fmla="*/ 68 w 108"/>
                        <a:gd name="T63" fmla="*/ 32 h 234"/>
                        <a:gd name="T64" fmla="*/ 67 w 108"/>
                        <a:gd name="T65" fmla="*/ 19 h 234"/>
                        <a:gd name="T66" fmla="*/ 62 w 108"/>
                        <a:gd name="T67" fmla="*/ 8 h 234"/>
                        <a:gd name="T68" fmla="*/ 52 w 108"/>
                        <a:gd name="T69" fmla="*/ 3 h 234"/>
                        <a:gd name="T70" fmla="*/ 41 w 108"/>
                        <a:gd name="T71" fmla="*/ 0 h 234"/>
                        <a:gd name="T72" fmla="*/ 25 w 108"/>
                        <a:gd name="T73" fmla="*/ 1 h 234"/>
                        <a:gd name="T74" fmla="*/ 17 w 108"/>
                        <a:gd name="T75" fmla="*/ 8 h 234"/>
                        <a:gd name="T76" fmla="*/ 11 w 108"/>
                        <a:gd name="T77" fmla="*/ 14 h 234"/>
                        <a:gd name="T78" fmla="*/ 6 w 108"/>
                        <a:gd name="T79" fmla="*/ 27 h 234"/>
                        <a:gd name="T80" fmla="*/ 1 w 108"/>
                        <a:gd name="T81" fmla="*/ 41 h 234"/>
                        <a:gd name="T82" fmla="*/ 0 w 108"/>
                        <a:gd name="T83" fmla="*/ 60 h 234"/>
                        <a:gd name="T84" fmla="*/ 1 w 108"/>
                        <a:gd name="T85" fmla="*/ 79 h 234"/>
                        <a:gd name="T86" fmla="*/ 5 w 108"/>
                        <a:gd name="T87" fmla="*/ 95 h 234"/>
                        <a:gd name="T88" fmla="*/ 12 w 108"/>
                        <a:gd name="T89" fmla="*/ 105 h 234"/>
                        <a:gd name="T90" fmla="*/ 22 w 108"/>
                        <a:gd name="T91" fmla="*/ 113 h 234"/>
                        <a:gd name="T92" fmla="*/ 32 w 108"/>
                        <a:gd name="T93" fmla="*/ 116 h 234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60000 65536"/>
                        <a:gd name="T103" fmla="*/ 0 60000 65536"/>
                        <a:gd name="T104" fmla="*/ 0 60000 65536"/>
                        <a:gd name="T105" fmla="*/ 0 60000 65536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60000 65536"/>
                        <a:gd name="T139" fmla="*/ 0 60000 65536"/>
                        <a:gd name="T140" fmla="*/ 0 60000 65536"/>
                      </a:gdLst>
                      <a:ahLst/>
                      <a:cxnLst>
                        <a:cxn ang="T94">
                          <a:pos x="T0" y="T1"/>
                        </a:cxn>
                        <a:cxn ang="T95">
                          <a:pos x="T2" y="T3"/>
                        </a:cxn>
                        <a:cxn ang="T96">
                          <a:pos x="T4" y="T5"/>
                        </a:cxn>
                        <a:cxn ang="T97">
                          <a:pos x="T6" y="T7"/>
                        </a:cxn>
                        <a:cxn ang="T98">
                          <a:pos x="T8" y="T9"/>
                        </a:cxn>
                        <a:cxn ang="T99">
                          <a:pos x="T10" y="T11"/>
                        </a:cxn>
                        <a:cxn ang="T100">
                          <a:pos x="T12" y="T13"/>
                        </a:cxn>
                        <a:cxn ang="T101">
                          <a:pos x="T14" y="T15"/>
                        </a:cxn>
                        <a:cxn ang="T102">
                          <a:pos x="T16" y="T17"/>
                        </a:cxn>
                        <a:cxn ang="T103">
                          <a:pos x="T18" y="T19"/>
                        </a:cxn>
                        <a:cxn ang="T104">
                          <a:pos x="T20" y="T21"/>
                        </a:cxn>
                        <a:cxn ang="T105">
                          <a:pos x="T22" y="T23"/>
                        </a:cxn>
                        <a:cxn ang="T106">
                          <a:pos x="T24" y="T25"/>
                        </a:cxn>
                        <a:cxn ang="T107">
                          <a:pos x="T26" y="T27"/>
                        </a:cxn>
                        <a:cxn ang="T108">
                          <a:pos x="T28" y="T29"/>
                        </a:cxn>
                        <a:cxn ang="T109">
                          <a:pos x="T30" y="T31"/>
                        </a:cxn>
                        <a:cxn ang="T110">
                          <a:pos x="T32" y="T33"/>
                        </a:cxn>
                        <a:cxn ang="T111">
                          <a:pos x="T34" y="T35"/>
                        </a:cxn>
                        <a:cxn ang="T112">
                          <a:pos x="T36" y="T37"/>
                        </a:cxn>
                        <a:cxn ang="T113">
                          <a:pos x="T38" y="T39"/>
                        </a:cxn>
                        <a:cxn ang="T114">
                          <a:pos x="T40" y="T41"/>
                        </a:cxn>
                        <a:cxn ang="T115">
                          <a:pos x="T42" y="T43"/>
                        </a:cxn>
                        <a:cxn ang="T116">
                          <a:pos x="T44" y="T45"/>
                        </a:cxn>
                        <a:cxn ang="T117">
                          <a:pos x="T46" y="T47"/>
                        </a:cxn>
                        <a:cxn ang="T118">
                          <a:pos x="T48" y="T49"/>
                        </a:cxn>
                        <a:cxn ang="T119">
                          <a:pos x="T50" y="T51"/>
                        </a:cxn>
                        <a:cxn ang="T120">
                          <a:pos x="T52" y="T53"/>
                        </a:cxn>
                        <a:cxn ang="T121">
                          <a:pos x="T54" y="T55"/>
                        </a:cxn>
                        <a:cxn ang="T122">
                          <a:pos x="T56" y="T57"/>
                        </a:cxn>
                        <a:cxn ang="T123">
                          <a:pos x="T58" y="T59"/>
                        </a:cxn>
                        <a:cxn ang="T124">
                          <a:pos x="T60" y="T61"/>
                        </a:cxn>
                        <a:cxn ang="T125">
                          <a:pos x="T62" y="T63"/>
                        </a:cxn>
                        <a:cxn ang="T126">
                          <a:pos x="T64" y="T65"/>
                        </a:cxn>
                        <a:cxn ang="T127">
                          <a:pos x="T66" y="T67"/>
                        </a:cxn>
                        <a:cxn ang="T128">
                          <a:pos x="T68" y="T69"/>
                        </a:cxn>
                        <a:cxn ang="T129">
                          <a:pos x="T70" y="T71"/>
                        </a:cxn>
                        <a:cxn ang="T130">
                          <a:pos x="T72" y="T73"/>
                        </a:cxn>
                        <a:cxn ang="T131">
                          <a:pos x="T74" y="T75"/>
                        </a:cxn>
                        <a:cxn ang="T132">
                          <a:pos x="T76" y="T77"/>
                        </a:cxn>
                        <a:cxn ang="T133">
                          <a:pos x="T78" y="T79"/>
                        </a:cxn>
                        <a:cxn ang="T134">
                          <a:pos x="T80" y="T81"/>
                        </a:cxn>
                        <a:cxn ang="T135">
                          <a:pos x="T82" y="T83"/>
                        </a:cxn>
                        <a:cxn ang="T136">
                          <a:pos x="T84" y="T85"/>
                        </a:cxn>
                        <a:cxn ang="T137">
                          <a:pos x="T86" y="T87"/>
                        </a:cxn>
                        <a:cxn ang="T138">
                          <a:pos x="T88" y="T89"/>
                        </a:cxn>
                        <a:cxn ang="T139">
                          <a:pos x="T90" y="T91"/>
                        </a:cxn>
                        <a:cxn ang="T140">
                          <a:pos x="T92" y="T93"/>
                        </a:cxn>
                      </a:cxnLst>
                      <a:rect l="0" t="0" r="r" b="b"/>
                      <a:pathLst>
                        <a:path w="108" h="234">
                          <a:moveTo>
                            <a:pt x="38" y="148"/>
                          </a:moveTo>
                          <a:lnTo>
                            <a:pt x="33" y="156"/>
                          </a:lnTo>
                          <a:lnTo>
                            <a:pt x="28" y="172"/>
                          </a:lnTo>
                          <a:lnTo>
                            <a:pt x="28" y="185"/>
                          </a:lnTo>
                          <a:lnTo>
                            <a:pt x="32" y="203"/>
                          </a:lnTo>
                          <a:lnTo>
                            <a:pt x="36" y="217"/>
                          </a:lnTo>
                          <a:lnTo>
                            <a:pt x="46" y="228"/>
                          </a:lnTo>
                          <a:lnTo>
                            <a:pt x="57" y="233"/>
                          </a:lnTo>
                          <a:lnTo>
                            <a:pt x="71" y="234"/>
                          </a:lnTo>
                          <a:lnTo>
                            <a:pt x="84" y="228"/>
                          </a:lnTo>
                          <a:lnTo>
                            <a:pt x="92" y="217"/>
                          </a:lnTo>
                          <a:lnTo>
                            <a:pt x="102" y="201"/>
                          </a:lnTo>
                          <a:lnTo>
                            <a:pt x="105" y="187"/>
                          </a:lnTo>
                          <a:lnTo>
                            <a:pt x="108" y="166"/>
                          </a:lnTo>
                          <a:lnTo>
                            <a:pt x="105" y="148"/>
                          </a:lnTo>
                          <a:lnTo>
                            <a:pt x="97" y="134"/>
                          </a:lnTo>
                          <a:lnTo>
                            <a:pt x="87" y="126"/>
                          </a:lnTo>
                          <a:lnTo>
                            <a:pt x="68" y="123"/>
                          </a:lnTo>
                          <a:lnTo>
                            <a:pt x="55" y="126"/>
                          </a:lnTo>
                          <a:lnTo>
                            <a:pt x="44" y="135"/>
                          </a:lnTo>
                          <a:lnTo>
                            <a:pt x="38" y="147"/>
                          </a:lnTo>
                          <a:lnTo>
                            <a:pt x="33" y="137"/>
                          </a:lnTo>
                          <a:lnTo>
                            <a:pt x="32" y="126"/>
                          </a:lnTo>
                          <a:lnTo>
                            <a:pt x="32" y="116"/>
                          </a:lnTo>
                          <a:lnTo>
                            <a:pt x="41" y="113"/>
                          </a:lnTo>
                          <a:lnTo>
                            <a:pt x="52" y="105"/>
                          </a:lnTo>
                          <a:lnTo>
                            <a:pt x="60" y="95"/>
                          </a:lnTo>
                          <a:lnTo>
                            <a:pt x="65" y="84"/>
                          </a:lnTo>
                          <a:lnTo>
                            <a:pt x="70" y="73"/>
                          </a:lnTo>
                          <a:lnTo>
                            <a:pt x="71" y="59"/>
                          </a:lnTo>
                          <a:lnTo>
                            <a:pt x="71" y="46"/>
                          </a:lnTo>
                          <a:lnTo>
                            <a:pt x="68" y="32"/>
                          </a:lnTo>
                          <a:lnTo>
                            <a:pt x="67" y="19"/>
                          </a:lnTo>
                          <a:lnTo>
                            <a:pt x="62" y="8"/>
                          </a:lnTo>
                          <a:lnTo>
                            <a:pt x="52" y="3"/>
                          </a:lnTo>
                          <a:lnTo>
                            <a:pt x="41" y="0"/>
                          </a:lnTo>
                          <a:lnTo>
                            <a:pt x="25" y="1"/>
                          </a:lnTo>
                          <a:lnTo>
                            <a:pt x="17" y="8"/>
                          </a:lnTo>
                          <a:lnTo>
                            <a:pt x="11" y="14"/>
                          </a:lnTo>
                          <a:lnTo>
                            <a:pt x="6" y="27"/>
                          </a:lnTo>
                          <a:lnTo>
                            <a:pt x="1" y="41"/>
                          </a:lnTo>
                          <a:lnTo>
                            <a:pt x="0" y="60"/>
                          </a:lnTo>
                          <a:lnTo>
                            <a:pt x="1" y="79"/>
                          </a:lnTo>
                          <a:lnTo>
                            <a:pt x="5" y="95"/>
                          </a:lnTo>
                          <a:lnTo>
                            <a:pt x="12" y="105"/>
                          </a:lnTo>
                          <a:lnTo>
                            <a:pt x="22" y="113"/>
                          </a:lnTo>
                          <a:lnTo>
                            <a:pt x="32" y="116"/>
                          </a:lnTo>
                        </a:path>
                      </a:pathLst>
                    </a:custGeom>
                    <a:noFill/>
                    <a:ln w="15875">
                      <a:solidFill>
                        <a:srgbClr val="9F3F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 xmlns="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fr-FR" sz="2533">
                        <a:solidFill>
                          <a:srgbClr val="FFFFFF"/>
                        </a:solidFill>
                        <a:latin typeface="Arial" charset="0"/>
                      </a:endParaRPr>
                    </a:p>
                  </p:txBody>
                </p:sp>
              </p:grpSp>
              <p:sp>
                <p:nvSpPr>
                  <p:cNvPr id="35" name="Freeform 116"/>
                  <p:cNvSpPr>
                    <a:spLocks/>
                  </p:cNvSpPr>
                  <p:nvPr/>
                </p:nvSpPr>
                <p:spPr bwMode="auto">
                  <a:xfrm>
                    <a:off x="262" y="895"/>
                    <a:ext cx="188" cy="80"/>
                  </a:xfrm>
                  <a:custGeom>
                    <a:avLst/>
                    <a:gdLst>
                      <a:gd name="T0" fmla="*/ 0 w 188"/>
                      <a:gd name="T1" fmla="*/ 59 h 80"/>
                      <a:gd name="T2" fmla="*/ 24 w 188"/>
                      <a:gd name="T3" fmla="*/ 32 h 80"/>
                      <a:gd name="T4" fmla="*/ 41 w 188"/>
                      <a:gd name="T5" fmla="*/ 16 h 80"/>
                      <a:gd name="T6" fmla="*/ 54 w 188"/>
                      <a:gd name="T7" fmla="*/ 8 h 80"/>
                      <a:gd name="T8" fmla="*/ 75 w 188"/>
                      <a:gd name="T9" fmla="*/ 2 h 80"/>
                      <a:gd name="T10" fmla="*/ 84 w 188"/>
                      <a:gd name="T11" fmla="*/ 0 h 80"/>
                      <a:gd name="T12" fmla="*/ 91 w 188"/>
                      <a:gd name="T13" fmla="*/ 3 h 80"/>
                      <a:gd name="T14" fmla="*/ 107 w 188"/>
                      <a:gd name="T15" fmla="*/ 11 h 80"/>
                      <a:gd name="T16" fmla="*/ 126 w 188"/>
                      <a:gd name="T17" fmla="*/ 24 h 80"/>
                      <a:gd name="T18" fmla="*/ 145 w 188"/>
                      <a:gd name="T19" fmla="*/ 35 h 80"/>
                      <a:gd name="T20" fmla="*/ 167 w 188"/>
                      <a:gd name="T21" fmla="*/ 45 h 80"/>
                      <a:gd name="T22" fmla="*/ 182 w 188"/>
                      <a:gd name="T23" fmla="*/ 53 h 80"/>
                      <a:gd name="T24" fmla="*/ 188 w 188"/>
                      <a:gd name="T25" fmla="*/ 62 h 80"/>
                      <a:gd name="T26" fmla="*/ 188 w 188"/>
                      <a:gd name="T27" fmla="*/ 70 h 80"/>
                      <a:gd name="T28" fmla="*/ 183 w 188"/>
                      <a:gd name="T29" fmla="*/ 77 h 80"/>
                      <a:gd name="T30" fmla="*/ 174 w 188"/>
                      <a:gd name="T31" fmla="*/ 80 h 80"/>
                      <a:gd name="T32" fmla="*/ 155 w 188"/>
                      <a:gd name="T33" fmla="*/ 75 h 80"/>
                      <a:gd name="T34" fmla="*/ 137 w 188"/>
                      <a:gd name="T35" fmla="*/ 67 h 80"/>
                      <a:gd name="T36" fmla="*/ 116 w 188"/>
                      <a:gd name="T37" fmla="*/ 59 h 80"/>
                      <a:gd name="T38" fmla="*/ 99 w 188"/>
                      <a:gd name="T39" fmla="*/ 48 h 80"/>
                      <a:gd name="T40" fmla="*/ 81 w 188"/>
                      <a:gd name="T41" fmla="*/ 40 h 80"/>
                      <a:gd name="T42" fmla="*/ 70 w 188"/>
                      <a:gd name="T43" fmla="*/ 49 h 80"/>
                      <a:gd name="T44" fmla="*/ 54 w 188"/>
                      <a:gd name="T45" fmla="*/ 59 h 80"/>
                      <a:gd name="T46" fmla="*/ 46 w 188"/>
                      <a:gd name="T47" fmla="*/ 70 h 80"/>
                      <a:gd name="T48" fmla="*/ 24 w 188"/>
                      <a:gd name="T49" fmla="*/ 59 h 80"/>
                      <a:gd name="T50" fmla="*/ 0 w 188"/>
                      <a:gd name="T51" fmla="*/ 59 h 80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</a:gdLst>
                    <a:ahLst/>
                    <a:cxnLst>
                      <a:cxn ang="T52">
                        <a:pos x="T0" y="T1"/>
                      </a:cxn>
                      <a:cxn ang="T53">
                        <a:pos x="T2" y="T3"/>
                      </a:cxn>
                      <a:cxn ang="T54">
                        <a:pos x="T4" y="T5"/>
                      </a:cxn>
                      <a:cxn ang="T55">
                        <a:pos x="T6" y="T7"/>
                      </a:cxn>
                      <a:cxn ang="T56">
                        <a:pos x="T8" y="T9"/>
                      </a:cxn>
                      <a:cxn ang="T57">
                        <a:pos x="T10" y="T11"/>
                      </a:cxn>
                      <a:cxn ang="T58">
                        <a:pos x="T12" y="T13"/>
                      </a:cxn>
                      <a:cxn ang="T59">
                        <a:pos x="T14" y="T15"/>
                      </a:cxn>
                      <a:cxn ang="T60">
                        <a:pos x="T16" y="T17"/>
                      </a:cxn>
                      <a:cxn ang="T61">
                        <a:pos x="T18" y="T19"/>
                      </a:cxn>
                      <a:cxn ang="T62">
                        <a:pos x="T20" y="T21"/>
                      </a:cxn>
                      <a:cxn ang="T63">
                        <a:pos x="T22" y="T23"/>
                      </a:cxn>
                      <a:cxn ang="T64">
                        <a:pos x="T24" y="T25"/>
                      </a:cxn>
                      <a:cxn ang="T65">
                        <a:pos x="T26" y="T27"/>
                      </a:cxn>
                      <a:cxn ang="T66">
                        <a:pos x="T28" y="T29"/>
                      </a:cxn>
                      <a:cxn ang="T67">
                        <a:pos x="T30" y="T31"/>
                      </a:cxn>
                      <a:cxn ang="T68">
                        <a:pos x="T32" y="T33"/>
                      </a:cxn>
                      <a:cxn ang="T69">
                        <a:pos x="T34" y="T35"/>
                      </a:cxn>
                      <a:cxn ang="T70">
                        <a:pos x="T36" y="T37"/>
                      </a:cxn>
                      <a:cxn ang="T71">
                        <a:pos x="T38" y="T39"/>
                      </a:cxn>
                      <a:cxn ang="T72">
                        <a:pos x="T40" y="T41"/>
                      </a:cxn>
                      <a:cxn ang="T73">
                        <a:pos x="T42" y="T43"/>
                      </a:cxn>
                      <a:cxn ang="T74">
                        <a:pos x="T44" y="T45"/>
                      </a:cxn>
                      <a:cxn ang="T75">
                        <a:pos x="T46" y="T47"/>
                      </a:cxn>
                      <a:cxn ang="T76">
                        <a:pos x="T48" y="T49"/>
                      </a:cxn>
                      <a:cxn ang="T77">
                        <a:pos x="T50" y="T51"/>
                      </a:cxn>
                    </a:cxnLst>
                    <a:rect l="0" t="0" r="r" b="b"/>
                    <a:pathLst>
                      <a:path w="188" h="80">
                        <a:moveTo>
                          <a:pt x="0" y="59"/>
                        </a:moveTo>
                        <a:lnTo>
                          <a:pt x="24" y="32"/>
                        </a:lnTo>
                        <a:lnTo>
                          <a:pt x="41" y="16"/>
                        </a:lnTo>
                        <a:lnTo>
                          <a:pt x="54" y="8"/>
                        </a:lnTo>
                        <a:lnTo>
                          <a:pt x="75" y="2"/>
                        </a:lnTo>
                        <a:lnTo>
                          <a:pt x="84" y="0"/>
                        </a:lnTo>
                        <a:lnTo>
                          <a:pt x="91" y="3"/>
                        </a:lnTo>
                        <a:lnTo>
                          <a:pt x="107" y="11"/>
                        </a:lnTo>
                        <a:lnTo>
                          <a:pt x="126" y="24"/>
                        </a:lnTo>
                        <a:lnTo>
                          <a:pt x="145" y="35"/>
                        </a:lnTo>
                        <a:lnTo>
                          <a:pt x="167" y="45"/>
                        </a:lnTo>
                        <a:lnTo>
                          <a:pt x="182" y="53"/>
                        </a:lnTo>
                        <a:lnTo>
                          <a:pt x="188" y="62"/>
                        </a:lnTo>
                        <a:lnTo>
                          <a:pt x="188" y="70"/>
                        </a:lnTo>
                        <a:lnTo>
                          <a:pt x="183" y="77"/>
                        </a:lnTo>
                        <a:lnTo>
                          <a:pt x="174" y="80"/>
                        </a:lnTo>
                        <a:lnTo>
                          <a:pt x="155" y="75"/>
                        </a:lnTo>
                        <a:lnTo>
                          <a:pt x="137" y="67"/>
                        </a:lnTo>
                        <a:lnTo>
                          <a:pt x="116" y="59"/>
                        </a:lnTo>
                        <a:lnTo>
                          <a:pt x="99" y="48"/>
                        </a:lnTo>
                        <a:lnTo>
                          <a:pt x="81" y="40"/>
                        </a:lnTo>
                        <a:lnTo>
                          <a:pt x="70" y="49"/>
                        </a:lnTo>
                        <a:lnTo>
                          <a:pt x="54" y="59"/>
                        </a:lnTo>
                        <a:lnTo>
                          <a:pt x="46" y="70"/>
                        </a:lnTo>
                        <a:lnTo>
                          <a:pt x="24" y="59"/>
                        </a:lnTo>
                        <a:lnTo>
                          <a:pt x="0" y="59"/>
                        </a:lnTo>
                        <a:close/>
                      </a:path>
                    </a:pathLst>
                  </a:custGeom>
                  <a:solidFill>
                    <a:srgbClr val="FF9F7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fr-FR" sz="2533">
                      <a:solidFill>
                        <a:srgbClr val="FFFFFF"/>
                      </a:solidFill>
                      <a:latin typeface="Arial" charset="0"/>
                    </a:endParaRPr>
                  </a:p>
                </p:txBody>
              </p:sp>
            </p:grpSp>
          </p:grpSp>
        </p:grpSp>
        <p:sp>
          <p:nvSpPr>
            <p:cNvPr id="26" name="Freeform 136"/>
            <p:cNvSpPr>
              <a:spLocks/>
            </p:cNvSpPr>
            <p:nvPr/>
          </p:nvSpPr>
          <p:spPr bwMode="auto">
            <a:xfrm>
              <a:off x="5135" y="3819"/>
              <a:ext cx="239" cy="141"/>
            </a:xfrm>
            <a:custGeom>
              <a:avLst/>
              <a:gdLst>
                <a:gd name="T0" fmla="*/ 66 w 406"/>
                <a:gd name="T1" fmla="*/ 90 h 200"/>
                <a:gd name="T2" fmla="*/ 68 w 406"/>
                <a:gd name="T3" fmla="*/ 95 h 200"/>
                <a:gd name="T4" fmla="*/ 71 w 406"/>
                <a:gd name="T5" fmla="*/ 99 h 200"/>
                <a:gd name="T6" fmla="*/ 74 w 406"/>
                <a:gd name="T7" fmla="*/ 101 h 200"/>
                <a:gd name="T8" fmla="*/ 78 w 406"/>
                <a:gd name="T9" fmla="*/ 104 h 200"/>
                <a:gd name="T10" fmla="*/ 82 w 406"/>
                <a:gd name="T11" fmla="*/ 105 h 200"/>
                <a:gd name="T12" fmla="*/ 88 w 406"/>
                <a:gd name="T13" fmla="*/ 108 h 200"/>
                <a:gd name="T14" fmla="*/ 92 w 406"/>
                <a:gd name="T15" fmla="*/ 108 h 200"/>
                <a:gd name="T16" fmla="*/ 95 w 406"/>
                <a:gd name="T17" fmla="*/ 108 h 200"/>
                <a:gd name="T18" fmla="*/ 103 w 406"/>
                <a:gd name="T19" fmla="*/ 106 h 200"/>
                <a:gd name="T20" fmla="*/ 189 w 406"/>
                <a:gd name="T21" fmla="*/ 56 h 200"/>
                <a:gd name="T22" fmla="*/ 194 w 406"/>
                <a:gd name="T23" fmla="*/ 45 h 200"/>
                <a:gd name="T24" fmla="*/ 198 w 406"/>
                <a:gd name="T25" fmla="*/ 35 h 200"/>
                <a:gd name="T26" fmla="*/ 203 w 406"/>
                <a:gd name="T27" fmla="*/ 25 h 200"/>
                <a:gd name="T28" fmla="*/ 208 w 406"/>
                <a:gd name="T29" fmla="*/ 18 h 200"/>
                <a:gd name="T30" fmla="*/ 212 w 406"/>
                <a:gd name="T31" fmla="*/ 12 h 200"/>
                <a:gd name="T32" fmla="*/ 217 w 406"/>
                <a:gd name="T33" fmla="*/ 7 h 200"/>
                <a:gd name="T34" fmla="*/ 225 w 406"/>
                <a:gd name="T35" fmla="*/ 0 h 200"/>
                <a:gd name="T36" fmla="*/ 233 w 406"/>
                <a:gd name="T37" fmla="*/ 13 h 200"/>
                <a:gd name="T38" fmla="*/ 238 w 406"/>
                <a:gd name="T39" fmla="*/ 25 h 200"/>
                <a:gd name="T40" fmla="*/ 238 w 406"/>
                <a:gd name="T41" fmla="*/ 31 h 200"/>
                <a:gd name="T42" fmla="*/ 238 w 406"/>
                <a:gd name="T43" fmla="*/ 37 h 200"/>
                <a:gd name="T44" fmla="*/ 237 w 406"/>
                <a:gd name="T45" fmla="*/ 43 h 200"/>
                <a:gd name="T46" fmla="*/ 236 w 406"/>
                <a:gd name="T47" fmla="*/ 49 h 200"/>
                <a:gd name="T48" fmla="*/ 228 w 406"/>
                <a:gd name="T49" fmla="*/ 66 h 200"/>
                <a:gd name="T50" fmla="*/ 223 w 406"/>
                <a:gd name="T51" fmla="*/ 75 h 200"/>
                <a:gd name="T52" fmla="*/ 201 w 406"/>
                <a:gd name="T53" fmla="*/ 123 h 200"/>
                <a:gd name="T54" fmla="*/ 186 w 406"/>
                <a:gd name="T55" fmla="*/ 124 h 200"/>
                <a:gd name="T56" fmla="*/ 194 w 406"/>
                <a:gd name="T57" fmla="*/ 75 h 200"/>
                <a:gd name="T58" fmla="*/ 181 w 406"/>
                <a:gd name="T59" fmla="*/ 85 h 200"/>
                <a:gd name="T60" fmla="*/ 132 w 406"/>
                <a:gd name="T61" fmla="*/ 127 h 200"/>
                <a:gd name="T62" fmla="*/ 125 w 406"/>
                <a:gd name="T63" fmla="*/ 132 h 200"/>
                <a:gd name="T64" fmla="*/ 117 w 406"/>
                <a:gd name="T65" fmla="*/ 135 h 200"/>
                <a:gd name="T66" fmla="*/ 107 w 406"/>
                <a:gd name="T67" fmla="*/ 138 h 200"/>
                <a:gd name="T68" fmla="*/ 97 w 406"/>
                <a:gd name="T69" fmla="*/ 140 h 200"/>
                <a:gd name="T70" fmla="*/ 90 w 406"/>
                <a:gd name="T71" fmla="*/ 140 h 200"/>
                <a:gd name="T72" fmla="*/ 81 w 406"/>
                <a:gd name="T73" fmla="*/ 140 h 200"/>
                <a:gd name="T74" fmla="*/ 72 w 406"/>
                <a:gd name="T75" fmla="*/ 139 h 200"/>
                <a:gd name="T76" fmla="*/ 52 w 406"/>
                <a:gd name="T77" fmla="*/ 137 h 200"/>
                <a:gd name="T78" fmla="*/ 31 w 406"/>
                <a:gd name="T79" fmla="*/ 131 h 200"/>
                <a:gd name="T80" fmla="*/ 14 w 406"/>
                <a:gd name="T81" fmla="*/ 126 h 200"/>
                <a:gd name="T82" fmla="*/ 9 w 406"/>
                <a:gd name="T83" fmla="*/ 123 h 200"/>
                <a:gd name="T84" fmla="*/ 4 w 406"/>
                <a:gd name="T85" fmla="*/ 120 h 200"/>
                <a:gd name="T86" fmla="*/ 1 w 406"/>
                <a:gd name="T87" fmla="*/ 116 h 200"/>
                <a:gd name="T88" fmla="*/ 0 w 406"/>
                <a:gd name="T89" fmla="*/ 113 h 200"/>
                <a:gd name="T90" fmla="*/ 2 w 406"/>
                <a:gd name="T91" fmla="*/ 109 h 200"/>
                <a:gd name="T92" fmla="*/ 6 w 406"/>
                <a:gd name="T93" fmla="*/ 107 h 200"/>
                <a:gd name="T94" fmla="*/ 53 w 406"/>
                <a:gd name="T95" fmla="*/ 93 h 200"/>
                <a:gd name="T96" fmla="*/ 66 w 406"/>
                <a:gd name="T97" fmla="*/ 89 h 200"/>
                <a:gd name="T98" fmla="*/ 66 w 406"/>
                <a:gd name="T99" fmla="*/ 90 h 200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406" h="200">
                  <a:moveTo>
                    <a:pt x="112" y="128"/>
                  </a:moveTo>
                  <a:lnTo>
                    <a:pt x="115" y="135"/>
                  </a:lnTo>
                  <a:lnTo>
                    <a:pt x="120" y="140"/>
                  </a:lnTo>
                  <a:lnTo>
                    <a:pt x="125" y="143"/>
                  </a:lnTo>
                  <a:lnTo>
                    <a:pt x="132" y="148"/>
                  </a:lnTo>
                  <a:lnTo>
                    <a:pt x="140" y="149"/>
                  </a:lnTo>
                  <a:lnTo>
                    <a:pt x="149" y="153"/>
                  </a:lnTo>
                  <a:lnTo>
                    <a:pt x="156" y="153"/>
                  </a:lnTo>
                  <a:lnTo>
                    <a:pt x="161" y="153"/>
                  </a:lnTo>
                  <a:lnTo>
                    <a:pt x="175" y="151"/>
                  </a:lnTo>
                  <a:lnTo>
                    <a:pt x="321" y="80"/>
                  </a:lnTo>
                  <a:lnTo>
                    <a:pt x="329" y="64"/>
                  </a:lnTo>
                  <a:lnTo>
                    <a:pt x="336" y="49"/>
                  </a:lnTo>
                  <a:lnTo>
                    <a:pt x="344" y="35"/>
                  </a:lnTo>
                  <a:lnTo>
                    <a:pt x="353" y="25"/>
                  </a:lnTo>
                  <a:lnTo>
                    <a:pt x="360" y="17"/>
                  </a:lnTo>
                  <a:lnTo>
                    <a:pt x="369" y="10"/>
                  </a:lnTo>
                  <a:lnTo>
                    <a:pt x="382" y="0"/>
                  </a:lnTo>
                  <a:lnTo>
                    <a:pt x="396" y="19"/>
                  </a:lnTo>
                  <a:lnTo>
                    <a:pt x="404" y="35"/>
                  </a:lnTo>
                  <a:lnTo>
                    <a:pt x="405" y="44"/>
                  </a:lnTo>
                  <a:lnTo>
                    <a:pt x="405" y="53"/>
                  </a:lnTo>
                  <a:lnTo>
                    <a:pt x="403" y="61"/>
                  </a:lnTo>
                  <a:lnTo>
                    <a:pt x="401" y="69"/>
                  </a:lnTo>
                  <a:lnTo>
                    <a:pt x="387" y="93"/>
                  </a:lnTo>
                  <a:lnTo>
                    <a:pt x="378" y="107"/>
                  </a:lnTo>
                  <a:lnTo>
                    <a:pt x="342" y="174"/>
                  </a:lnTo>
                  <a:lnTo>
                    <a:pt x="316" y="176"/>
                  </a:lnTo>
                  <a:lnTo>
                    <a:pt x="330" y="106"/>
                  </a:lnTo>
                  <a:lnTo>
                    <a:pt x="307" y="120"/>
                  </a:lnTo>
                  <a:lnTo>
                    <a:pt x="225" y="180"/>
                  </a:lnTo>
                  <a:lnTo>
                    <a:pt x="212" y="187"/>
                  </a:lnTo>
                  <a:lnTo>
                    <a:pt x="198" y="192"/>
                  </a:lnTo>
                  <a:lnTo>
                    <a:pt x="181" y="196"/>
                  </a:lnTo>
                  <a:lnTo>
                    <a:pt x="165" y="198"/>
                  </a:lnTo>
                  <a:lnTo>
                    <a:pt x="153" y="199"/>
                  </a:lnTo>
                  <a:lnTo>
                    <a:pt x="138" y="198"/>
                  </a:lnTo>
                  <a:lnTo>
                    <a:pt x="122" y="197"/>
                  </a:lnTo>
                  <a:lnTo>
                    <a:pt x="88" y="194"/>
                  </a:lnTo>
                  <a:lnTo>
                    <a:pt x="52" y="186"/>
                  </a:lnTo>
                  <a:lnTo>
                    <a:pt x="24" y="179"/>
                  </a:lnTo>
                  <a:lnTo>
                    <a:pt x="15" y="174"/>
                  </a:lnTo>
                  <a:lnTo>
                    <a:pt x="7" y="170"/>
                  </a:lnTo>
                  <a:lnTo>
                    <a:pt x="2" y="165"/>
                  </a:lnTo>
                  <a:lnTo>
                    <a:pt x="0" y="160"/>
                  </a:lnTo>
                  <a:lnTo>
                    <a:pt x="4" y="155"/>
                  </a:lnTo>
                  <a:lnTo>
                    <a:pt x="11" y="152"/>
                  </a:lnTo>
                  <a:lnTo>
                    <a:pt x="90" y="132"/>
                  </a:lnTo>
                  <a:lnTo>
                    <a:pt x="112" y="126"/>
                  </a:lnTo>
                  <a:lnTo>
                    <a:pt x="112" y="128"/>
                  </a:lnTo>
                </a:path>
              </a:pathLst>
            </a:custGeom>
            <a:solidFill>
              <a:srgbClr val="CC6600"/>
            </a:solidFill>
            <a:ln w="12700" cap="rnd" cmpd="sng">
              <a:solidFill>
                <a:srgbClr val="CC66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fr-FR" sz="2533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27" name="Freeform 137"/>
            <p:cNvSpPr>
              <a:spLocks/>
            </p:cNvSpPr>
            <p:nvPr/>
          </p:nvSpPr>
          <p:spPr bwMode="auto">
            <a:xfrm>
              <a:off x="5399" y="3933"/>
              <a:ext cx="133" cy="86"/>
            </a:xfrm>
            <a:custGeom>
              <a:avLst/>
              <a:gdLst>
                <a:gd name="T0" fmla="*/ 1 w 186"/>
                <a:gd name="T1" fmla="*/ 4 h 122"/>
                <a:gd name="T2" fmla="*/ 0 w 186"/>
                <a:gd name="T3" fmla="*/ 13 h 122"/>
                <a:gd name="T4" fmla="*/ 2 w 186"/>
                <a:gd name="T5" fmla="*/ 23 h 122"/>
                <a:gd name="T6" fmla="*/ 6 w 186"/>
                <a:gd name="T7" fmla="*/ 32 h 122"/>
                <a:gd name="T8" fmla="*/ 49 w 186"/>
                <a:gd name="T9" fmla="*/ 76 h 122"/>
                <a:gd name="T10" fmla="*/ 58 w 186"/>
                <a:gd name="T11" fmla="*/ 80 h 122"/>
                <a:gd name="T12" fmla="*/ 67 w 186"/>
                <a:gd name="T13" fmla="*/ 84 h 122"/>
                <a:gd name="T14" fmla="*/ 76 w 186"/>
                <a:gd name="T15" fmla="*/ 85 h 122"/>
                <a:gd name="T16" fmla="*/ 87 w 186"/>
                <a:gd name="T17" fmla="*/ 85 h 122"/>
                <a:gd name="T18" fmla="*/ 98 w 186"/>
                <a:gd name="T19" fmla="*/ 85 h 122"/>
                <a:gd name="T20" fmla="*/ 106 w 186"/>
                <a:gd name="T21" fmla="*/ 82 h 122"/>
                <a:gd name="T22" fmla="*/ 108 w 186"/>
                <a:gd name="T23" fmla="*/ 79 h 122"/>
                <a:gd name="T24" fmla="*/ 112 w 186"/>
                <a:gd name="T25" fmla="*/ 76 h 122"/>
                <a:gd name="T26" fmla="*/ 132 w 186"/>
                <a:gd name="T27" fmla="*/ 30 h 122"/>
                <a:gd name="T28" fmla="*/ 132 w 186"/>
                <a:gd name="T29" fmla="*/ 20 h 122"/>
                <a:gd name="T30" fmla="*/ 132 w 186"/>
                <a:gd name="T31" fmla="*/ 14 h 122"/>
                <a:gd name="T32" fmla="*/ 131 w 186"/>
                <a:gd name="T33" fmla="*/ 6 h 122"/>
                <a:gd name="T34" fmla="*/ 127 w 186"/>
                <a:gd name="T35" fmla="*/ 0 h 122"/>
                <a:gd name="T36" fmla="*/ 126 w 186"/>
                <a:gd name="T37" fmla="*/ 6 h 122"/>
                <a:gd name="T38" fmla="*/ 123 w 186"/>
                <a:gd name="T39" fmla="*/ 13 h 122"/>
                <a:gd name="T40" fmla="*/ 117 w 186"/>
                <a:gd name="T41" fmla="*/ 21 h 122"/>
                <a:gd name="T42" fmla="*/ 114 w 186"/>
                <a:gd name="T43" fmla="*/ 25 h 122"/>
                <a:gd name="T44" fmla="*/ 109 w 186"/>
                <a:gd name="T45" fmla="*/ 28 h 122"/>
                <a:gd name="T46" fmla="*/ 104 w 186"/>
                <a:gd name="T47" fmla="*/ 31 h 122"/>
                <a:gd name="T48" fmla="*/ 97 w 186"/>
                <a:gd name="T49" fmla="*/ 32 h 122"/>
                <a:gd name="T50" fmla="*/ 89 w 186"/>
                <a:gd name="T51" fmla="*/ 34 h 122"/>
                <a:gd name="T52" fmla="*/ 79 w 186"/>
                <a:gd name="T53" fmla="*/ 35 h 122"/>
                <a:gd name="T54" fmla="*/ 58 w 186"/>
                <a:gd name="T55" fmla="*/ 34 h 122"/>
                <a:gd name="T56" fmla="*/ 43 w 186"/>
                <a:gd name="T57" fmla="*/ 32 h 122"/>
                <a:gd name="T58" fmla="*/ 35 w 186"/>
                <a:gd name="T59" fmla="*/ 29 h 122"/>
                <a:gd name="T60" fmla="*/ 25 w 186"/>
                <a:gd name="T61" fmla="*/ 25 h 122"/>
                <a:gd name="T62" fmla="*/ 17 w 186"/>
                <a:gd name="T63" fmla="*/ 20 h 122"/>
                <a:gd name="T64" fmla="*/ 9 w 186"/>
                <a:gd name="T65" fmla="*/ 13 h 122"/>
                <a:gd name="T66" fmla="*/ 1 w 186"/>
                <a:gd name="T67" fmla="*/ 4 h 122"/>
                <a:gd name="T68" fmla="*/ 1 w 186"/>
                <a:gd name="T69" fmla="*/ 4 h 12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86" h="122">
                  <a:moveTo>
                    <a:pt x="2" y="5"/>
                  </a:moveTo>
                  <a:lnTo>
                    <a:pt x="0" y="18"/>
                  </a:lnTo>
                  <a:lnTo>
                    <a:pt x="3" y="33"/>
                  </a:lnTo>
                  <a:lnTo>
                    <a:pt x="9" y="46"/>
                  </a:lnTo>
                  <a:lnTo>
                    <a:pt x="69" y="108"/>
                  </a:lnTo>
                  <a:lnTo>
                    <a:pt x="81" y="114"/>
                  </a:lnTo>
                  <a:lnTo>
                    <a:pt x="94" y="119"/>
                  </a:lnTo>
                  <a:lnTo>
                    <a:pt x="106" y="121"/>
                  </a:lnTo>
                  <a:lnTo>
                    <a:pt x="122" y="121"/>
                  </a:lnTo>
                  <a:lnTo>
                    <a:pt x="137" y="121"/>
                  </a:lnTo>
                  <a:lnTo>
                    <a:pt x="148" y="116"/>
                  </a:lnTo>
                  <a:lnTo>
                    <a:pt x="151" y="112"/>
                  </a:lnTo>
                  <a:lnTo>
                    <a:pt x="157" y="108"/>
                  </a:lnTo>
                  <a:lnTo>
                    <a:pt x="184" y="42"/>
                  </a:lnTo>
                  <a:lnTo>
                    <a:pt x="185" y="28"/>
                  </a:lnTo>
                  <a:lnTo>
                    <a:pt x="185" y="20"/>
                  </a:lnTo>
                  <a:lnTo>
                    <a:pt x="183" y="9"/>
                  </a:lnTo>
                  <a:lnTo>
                    <a:pt x="178" y="0"/>
                  </a:lnTo>
                  <a:lnTo>
                    <a:pt x="176" y="8"/>
                  </a:lnTo>
                  <a:lnTo>
                    <a:pt x="172" y="19"/>
                  </a:lnTo>
                  <a:lnTo>
                    <a:pt x="164" y="30"/>
                  </a:lnTo>
                  <a:lnTo>
                    <a:pt x="159" y="36"/>
                  </a:lnTo>
                  <a:lnTo>
                    <a:pt x="153" y="40"/>
                  </a:lnTo>
                  <a:lnTo>
                    <a:pt x="145" y="44"/>
                  </a:lnTo>
                  <a:lnTo>
                    <a:pt x="136" y="46"/>
                  </a:lnTo>
                  <a:lnTo>
                    <a:pt x="124" y="48"/>
                  </a:lnTo>
                  <a:lnTo>
                    <a:pt x="110" y="49"/>
                  </a:lnTo>
                  <a:lnTo>
                    <a:pt x="81" y="48"/>
                  </a:lnTo>
                  <a:lnTo>
                    <a:pt x="60" y="45"/>
                  </a:lnTo>
                  <a:lnTo>
                    <a:pt x="49" y="41"/>
                  </a:lnTo>
                  <a:lnTo>
                    <a:pt x="35" y="35"/>
                  </a:lnTo>
                  <a:lnTo>
                    <a:pt x="24" y="28"/>
                  </a:lnTo>
                  <a:lnTo>
                    <a:pt x="12" y="19"/>
                  </a:lnTo>
                  <a:lnTo>
                    <a:pt x="2" y="6"/>
                  </a:lnTo>
                  <a:lnTo>
                    <a:pt x="2" y="5"/>
                  </a:lnTo>
                </a:path>
              </a:pathLst>
            </a:custGeom>
            <a:solidFill>
              <a:srgbClr val="CC6600"/>
            </a:solidFill>
            <a:ln w="12700" cap="rnd" cmpd="sng">
              <a:solidFill>
                <a:srgbClr val="CC66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fr-FR" sz="2533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28" name="AutoShape 139"/>
            <p:cNvSpPr>
              <a:spLocks noChangeArrowheads="1"/>
            </p:cNvSpPr>
            <p:nvPr/>
          </p:nvSpPr>
          <p:spPr bwMode="auto">
            <a:xfrm>
              <a:off x="5376" y="1776"/>
              <a:ext cx="336" cy="288"/>
            </a:xfrm>
            <a:prstGeom prst="cloudCallout">
              <a:avLst>
                <a:gd name="adj1" fmla="val 1787"/>
                <a:gd name="adj2" fmla="val 39931"/>
              </a:avLst>
            </a:prstGeom>
            <a:solidFill>
              <a:srgbClr val="663300"/>
            </a:solidFill>
            <a:ln w="12700">
              <a:solidFill>
                <a:srgbClr val="6633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fr-CA" altLang="fr-FR" sz="2533">
                <a:solidFill>
                  <a:srgbClr val="FFFFFF"/>
                </a:solidFill>
              </a:endParaRPr>
            </a:p>
          </p:txBody>
        </p:sp>
      </p:grpSp>
      <p:sp>
        <p:nvSpPr>
          <p:cNvPr id="118" name="ZoneTexte 117"/>
          <p:cNvSpPr txBox="1"/>
          <p:nvPr/>
        </p:nvSpPr>
        <p:spPr>
          <a:xfrm>
            <a:off x="555636" y="6356368"/>
            <a:ext cx="10722635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333" i="1" dirty="0" err="1">
                <a:solidFill>
                  <a:schemeClr val="bg1">
                    <a:lumMod val="50000"/>
                  </a:schemeClr>
                </a:solidFill>
              </a:rPr>
              <a:t>Adapted</a:t>
            </a:r>
            <a:r>
              <a:rPr lang="de-DE" sz="1333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de-DE" sz="1333" i="1" dirty="0" err="1">
                <a:solidFill>
                  <a:schemeClr val="bg1">
                    <a:lumMod val="50000"/>
                  </a:schemeClr>
                </a:solidFill>
              </a:rPr>
              <a:t>from</a:t>
            </a:r>
            <a:r>
              <a:rPr lang="de-DE" sz="1333" i="1" dirty="0">
                <a:solidFill>
                  <a:schemeClr val="bg1">
                    <a:lumMod val="50000"/>
                  </a:schemeClr>
                </a:solidFill>
              </a:rPr>
              <a:t> (1) Reid RL. Menopause. Chapter 64. In: Clinical </a:t>
            </a:r>
            <a:r>
              <a:rPr lang="de-DE" sz="1333" i="1" dirty="0" err="1">
                <a:solidFill>
                  <a:schemeClr val="bg1">
                    <a:lumMod val="50000"/>
                  </a:schemeClr>
                </a:solidFill>
              </a:rPr>
              <a:t>Gynecology</a:t>
            </a:r>
            <a:r>
              <a:rPr lang="de-DE" sz="1333" i="1" dirty="0">
                <a:solidFill>
                  <a:schemeClr val="bg1">
                    <a:lumMod val="50000"/>
                  </a:schemeClr>
                </a:solidFill>
              </a:rPr>
              <a:t>, Second </a:t>
            </a:r>
            <a:r>
              <a:rPr lang="de-DE" sz="1333" i="1" dirty="0" err="1">
                <a:solidFill>
                  <a:schemeClr val="bg1">
                    <a:lumMod val="50000"/>
                  </a:schemeClr>
                </a:solidFill>
              </a:rPr>
              <a:t>edition</a:t>
            </a:r>
            <a:r>
              <a:rPr lang="de-DE" sz="1333" i="1" dirty="0">
                <a:solidFill>
                  <a:schemeClr val="bg1">
                    <a:lumMod val="50000"/>
                  </a:schemeClr>
                </a:solidFill>
              </a:rPr>
              <a:t>. </a:t>
            </a:r>
            <a:r>
              <a:rPr lang="de-DE" sz="1333" i="1" dirty="0" err="1">
                <a:solidFill>
                  <a:schemeClr val="bg1">
                    <a:lumMod val="50000"/>
                  </a:schemeClr>
                </a:solidFill>
              </a:rPr>
              <a:t>Published</a:t>
            </a:r>
            <a:r>
              <a:rPr lang="de-DE" sz="1333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de-DE" sz="1333" i="1" dirty="0" err="1">
                <a:solidFill>
                  <a:schemeClr val="bg1">
                    <a:lumMod val="50000"/>
                  </a:schemeClr>
                </a:solidFill>
              </a:rPr>
              <a:t>by</a:t>
            </a:r>
            <a:r>
              <a:rPr lang="de-DE" sz="1333" i="1" dirty="0">
                <a:solidFill>
                  <a:schemeClr val="bg1">
                    <a:lumMod val="50000"/>
                  </a:schemeClr>
                </a:solidFill>
              </a:rPr>
              <a:t> Cambridge University Press. 2015. pp 985-1003.</a:t>
            </a:r>
          </a:p>
        </p:txBody>
      </p:sp>
    </p:spTree>
    <p:extLst>
      <p:ext uri="{BB962C8B-B14F-4D97-AF65-F5344CB8AC3E}">
        <p14:creationId xmlns:p14="http://schemas.microsoft.com/office/powerpoint/2010/main" val="1311698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200"/>
              <a:t>MENOPAUSE: MANIFESTATIONS</a:t>
            </a:r>
            <a:endParaRPr lang="en-GB" sz="3200" baseline="3000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F313-627C-6349-86EF-577085777D3C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34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Espace réservé du contenu 8"/>
          <p:cNvSpPr>
            <a:spLocks noGrp="1"/>
          </p:cNvSpPr>
          <p:nvPr>
            <p:ph idx="1"/>
          </p:nvPr>
        </p:nvSpPr>
        <p:spPr>
          <a:xfrm>
            <a:off x="571285" y="1518361"/>
            <a:ext cx="11388424" cy="830995"/>
          </a:xfrm>
          <a:prstGeom prst="rect">
            <a:avLst/>
          </a:prstGeom>
        </p:spPr>
        <p:txBody>
          <a:bodyPr vert="horz" wrap="square" lIns="91432" tIns="45719" rIns="91432" bIns="45719" rtlCol="0">
            <a:spAutoFit/>
          </a:bodyPr>
          <a:lstStyle/>
          <a:p>
            <a:r>
              <a:rPr lang="en-GB" sz="2400" dirty="0"/>
              <a:t>The onset of menopause indicates a period of </a:t>
            </a:r>
            <a:r>
              <a:rPr lang="en-GB" sz="2400" b="1" dirty="0">
                <a:solidFill>
                  <a:schemeClr val="tx2">
                    <a:lumMod val="75000"/>
                  </a:schemeClr>
                </a:solidFill>
              </a:rPr>
              <a:t>DIMINISHED OESTROGEN EXPOSURE</a:t>
            </a:r>
            <a:r>
              <a:rPr lang="en-GB" sz="2400" dirty="0"/>
              <a:t>, </a:t>
            </a:r>
            <a:br>
              <a:rPr lang="en-GB" sz="2400" dirty="0"/>
            </a:br>
            <a:r>
              <a:rPr lang="en-GB" sz="2400" dirty="0"/>
              <a:t>which may have both </a:t>
            </a:r>
            <a:r>
              <a:rPr lang="en-GB" sz="2400" b="1" dirty="0">
                <a:solidFill>
                  <a:schemeClr val="tx2">
                    <a:lumMod val="75000"/>
                  </a:schemeClr>
                </a:solidFill>
              </a:rPr>
              <a:t>ACUTE</a:t>
            </a:r>
            <a:r>
              <a:rPr lang="en-GB" sz="2400" b="1" dirty="0"/>
              <a:t> </a:t>
            </a:r>
            <a:r>
              <a:rPr lang="en-GB" sz="2400" dirty="0"/>
              <a:t>and </a:t>
            </a:r>
            <a:r>
              <a:rPr lang="en-GB" sz="2400" b="1" dirty="0">
                <a:solidFill>
                  <a:schemeClr val="tx2">
                    <a:lumMod val="75000"/>
                  </a:schemeClr>
                </a:solidFill>
              </a:rPr>
              <a:t>CHRONIC</a:t>
            </a:r>
            <a:r>
              <a:rPr lang="en-GB" sz="24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GB" sz="2400" dirty="0"/>
              <a:t>effects on health and quality of life </a:t>
            </a:r>
            <a:r>
              <a:rPr lang="en-GB" sz="2400" baseline="30000" dirty="0"/>
              <a:t>(1) </a:t>
            </a:r>
          </a:p>
        </p:txBody>
      </p:sp>
      <p:sp>
        <p:nvSpPr>
          <p:cNvPr id="118" name="ZoneTexte 117"/>
          <p:cNvSpPr txBox="1"/>
          <p:nvPr/>
        </p:nvSpPr>
        <p:spPr>
          <a:xfrm>
            <a:off x="555636" y="6356368"/>
            <a:ext cx="10722635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33" i="1">
                <a:solidFill>
                  <a:schemeClr val="bg1">
                    <a:lumMod val="50000"/>
                  </a:schemeClr>
                </a:solidFill>
              </a:rPr>
              <a:t>(1) Reid RL. Menopause. Chapter 64. In: Clinical Gynecology, Second edition. Published by Cambridge University Press. 2015. pp 985-1003.</a:t>
            </a:r>
          </a:p>
        </p:txBody>
      </p:sp>
      <p:sp>
        <p:nvSpPr>
          <p:cNvPr id="5" name="Rectangle à coins arrondis 4"/>
          <p:cNvSpPr/>
          <p:nvPr/>
        </p:nvSpPr>
        <p:spPr>
          <a:xfrm>
            <a:off x="305023" y="3666445"/>
            <a:ext cx="3363428" cy="248873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80990" indent="-380990">
              <a:buFont typeface="Arial" charset="0"/>
              <a:buChar char="•"/>
            </a:pPr>
            <a:r>
              <a:rPr lang="en-GB" sz="1867">
                <a:solidFill>
                  <a:schemeClr val="tx1"/>
                </a:solidFill>
              </a:rPr>
              <a:t>Vasomotor flushes </a:t>
            </a:r>
            <a:br>
              <a:rPr lang="en-GB" sz="1867">
                <a:solidFill>
                  <a:schemeClr val="tx1"/>
                </a:solidFill>
              </a:rPr>
            </a:br>
            <a:r>
              <a:rPr lang="en-GB" sz="1867">
                <a:solidFill>
                  <a:schemeClr val="tx1"/>
                </a:solidFill>
              </a:rPr>
              <a:t>= hot flashes</a:t>
            </a:r>
          </a:p>
          <a:p>
            <a:pPr marL="380990" indent="-380990">
              <a:buFont typeface="Arial" charset="0"/>
              <a:buChar char="•"/>
            </a:pPr>
            <a:r>
              <a:rPr lang="en-GB" sz="1867">
                <a:solidFill>
                  <a:schemeClr val="tx1"/>
                </a:solidFill>
              </a:rPr>
              <a:t>Night sweats, sleep disturbance</a:t>
            </a:r>
          </a:p>
          <a:p>
            <a:pPr marL="380990" indent="-380990">
              <a:buFont typeface="Arial" charset="0"/>
              <a:buChar char="•"/>
            </a:pPr>
            <a:r>
              <a:rPr lang="en-GB" sz="1867">
                <a:solidFill>
                  <a:schemeClr val="tx1"/>
                </a:solidFill>
              </a:rPr>
              <a:t>Palpitations</a:t>
            </a:r>
          </a:p>
          <a:p>
            <a:pPr marL="380990" indent="-380990">
              <a:buFont typeface="Arial" charset="0"/>
              <a:buChar char="•"/>
            </a:pPr>
            <a:r>
              <a:rPr lang="en-GB" sz="1867">
                <a:solidFill>
                  <a:schemeClr val="tx1"/>
                </a:solidFill>
              </a:rPr>
              <a:t>Headache</a:t>
            </a:r>
          </a:p>
          <a:p>
            <a:pPr marL="380990" indent="-380990">
              <a:buFont typeface="Arial" charset="0"/>
              <a:buChar char="•"/>
            </a:pPr>
            <a:r>
              <a:rPr lang="en-GB" sz="1867">
                <a:solidFill>
                  <a:schemeClr val="tx1"/>
                </a:solidFill>
              </a:rPr>
              <a:t>Irritability</a:t>
            </a:r>
          </a:p>
          <a:p>
            <a:pPr marL="380990" indent="-380990">
              <a:buFont typeface="Arial" charset="0"/>
              <a:buChar char="•"/>
            </a:pPr>
            <a:r>
              <a:rPr lang="en-GB" sz="1867">
                <a:solidFill>
                  <a:schemeClr val="tx1"/>
                </a:solidFill>
              </a:rPr>
              <a:t>Mood swings, depression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76768" y="2592603"/>
            <a:ext cx="3819937" cy="748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133" b="1" dirty="0">
                <a:solidFill>
                  <a:schemeClr val="accent6">
                    <a:lumMod val="75000"/>
                  </a:schemeClr>
                </a:solidFill>
              </a:rPr>
              <a:t>ACUTE OESTROGEN</a:t>
            </a:r>
            <a:br>
              <a:rPr lang="en-GB" sz="2133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GB" sz="2133" b="1" dirty="0">
                <a:solidFill>
                  <a:schemeClr val="accent6">
                    <a:lumMod val="75000"/>
                  </a:schemeClr>
                </a:solidFill>
              </a:rPr>
              <a:t>DEFICIENCY SYMPTOMS </a:t>
            </a:r>
            <a:r>
              <a:rPr lang="en-GB" sz="2133" baseline="30000" dirty="0">
                <a:solidFill>
                  <a:schemeClr val="accent6">
                    <a:lumMod val="75000"/>
                  </a:schemeClr>
                </a:solidFill>
              </a:rPr>
              <a:t>(1) </a:t>
            </a:r>
          </a:p>
        </p:txBody>
      </p:sp>
      <p:sp>
        <p:nvSpPr>
          <p:cNvPr id="124" name="Rectangle à coins arrondis 123"/>
          <p:cNvSpPr/>
          <p:nvPr/>
        </p:nvSpPr>
        <p:spPr>
          <a:xfrm>
            <a:off x="4318223" y="3666445"/>
            <a:ext cx="3363428" cy="248873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80990" indent="-380990">
              <a:buFont typeface="Arial" charset="0"/>
              <a:buChar char="•"/>
            </a:pPr>
            <a:r>
              <a:rPr lang="en-GB" sz="1867">
                <a:solidFill>
                  <a:schemeClr val="tx1"/>
                </a:solidFill>
              </a:rPr>
              <a:t>Urogenital atrophy with vaginal dryness</a:t>
            </a:r>
          </a:p>
          <a:p>
            <a:pPr marL="380990" indent="-380990">
              <a:buFont typeface="Arial" charset="0"/>
              <a:buChar char="•"/>
            </a:pPr>
            <a:r>
              <a:rPr lang="en-GB" sz="1867">
                <a:solidFill>
                  <a:schemeClr val="tx1"/>
                </a:solidFill>
              </a:rPr>
              <a:t>Dyspareunia</a:t>
            </a:r>
          </a:p>
          <a:p>
            <a:pPr marL="380990" indent="-380990">
              <a:buFont typeface="Arial" charset="0"/>
              <a:buChar char="•"/>
            </a:pPr>
            <a:r>
              <a:rPr lang="en-GB" sz="1867">
                <a:solidFill>
                  <a:schemeClr val="tx1"/>
                </a:solidFill>
              </a:rPr>
              <a:t>Vaginal itching or burning</a:t>
            </a:r>
          </a:p>
          <a:p>
            <a:pPr marL="380990" indent="-380990">
              <a:buFont typeface="Arial" charset="0"/>
              <a:buChar char="•"/>
            </a:pPr>
            <a:r>
              <a:rPr lang="en-GB" sz="1867">
                <a:solidFill>
                  <a:schemeClr val="tx1"/>
                </a:solidFill>
              </a:rPr>
              <a:t>Urinary frequency urgency, or nocturia</a:t>
            </a:r>
          </a:p>
          <a:p>
            <a:pPr marL="380990" indent="-380990">
              <a:buFont typeface="Arial" charset="0"/>
              <a:buChar char="•"/>
            </a:pPr>
            <a:r>
              <a:rPr lang="en-GB" sz="1867">
                <a:solidFill>
                  <a:schemeClr val="tx1"/>
                </a:solidFill>
              </a:rPr>
              <a:t>Skin aging</a:t>
            </a:r>
          </a:p>
        </p:txBody>
      </p:sp>
      <p:sp>
        <p:nvSpPr>
          <p:cNvPr id="125" name="ZoneTexte 124"/>
          <p:cNvSpPr txBox="1"/>
          <p:nvPr/>
        </p:nvSpPr>
        <p:spPr>
          <a:xfrm>
            <a:off x="4089968" y="2592603"/>
            <a:ext cx="3819937" cy="748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133" b="1" dirty="0">
                <a:solidFill>
                  <a:schemeClr val="accent5">
                    <a:lumMod val="75000"/>
                  </a:schemeClr>
                </a:solidFill>
              </a:rPr>
              <a:t>CHRONIC OESTROGEN</a:t>
            </a:r>
            <a:br>
              <a:rPr lang="en-GB" sz="2133" b="1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GB" sz="2133" b="1" dirty="0">
                <a:solidFill>
                  <a:schemeClr val="accent5">
                    <a:lumMod val="75000"/>
                  </a:schemeClr>
                </a:solidFill>
              </a:rPr>
              <a:t>DEFICIENCY SYMPTOMS </a:t>
            </a:r>
            <a:r>
              <a:rPr lang="en-GB" sz="2133" baseline="30000" dirty="0">
                <a:solidFill>
                  <a:schemeClr val="accent5">
                    <a:lumMod val="75000"/>
                  </a:schemeClr>
                </a:solidFill>
              </a:rPr>
              <a:t>(1) </a:t>
            </a:r>
          </a:p>
        </p:txBody>
      </p:sp>
      <p:sp>
        <p:nvSpPr>
          <p:cNvPr id="126" name="Rectangle à coins arrondis 125"/>
          <p:cNvSpPr/>
          <p:nvPr/>
        </p:nvSpPr>
        <p:spPr>
          <a:xfrm>
            <a:off x="8331423" y="3666445"/>
            <a:ext cx="3363428" cy="248873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80990" indent="-380990">
              <a:buFont typeface="Arial" charset="0"/>
              <a:buChar char="•"/>
            </a:pPr>
            <a:r>
              <a:rPr lang="en-GB" sz="1867" dirty="0">
                <a:solidFill>
                  <a:schemeClr val="tx1"/>
                </a:solidFill>
              </a:rPr>
              <a:t>Osteoporosis: low bone mass, increased skeletal fragility with high fracture risk</a:t>
            </a:r>
          </a:p>
          <a:p>
            <a:pPr marL="380990" indent="-380990">
              <a:buFont typeface="Arial" charset="0"/>
              <a:buChar char="•"/>
            </a:pPr>
            <a:r>
              <a:rPr lang="en-GB" sz="1867" dirty="0">
                <a:solidFill>
                  <a:schemeClr val="tx1"/>
                </a:solidFill>
              </a:rPr>
              <a:t>Cardiovascular disease</a:t>
            </a:r>
          </a:p>
          <a:p>
            <a:pPr marL="380990" indent="-380990">
              <a:buFont typeface="Arial" charset="0"/>
              <a:buChar char="•"/>
            </a:pPr>
            <a:r>
              <a:rPr lang="en-GB" sz="1867" dirty="0">
                <a:solidFill>
                  <a:schemeClr val="tx1"/>
                </a:solidFill>
              </a:rPr>
              <a:t>Cognitive impairment</a:t>
            </a:r>
          </a:p>
          <a:p>
            <a:pPr marL="380990" indent="-380990">
              <a:buFont typeface="Arial" charset="0"/>
              <a:buChar char="•"/>
            </a:pPr>
            <a:r>
              <a:rPr lang="en-GB" sz="1867" dirty="0">
                <a:solidFill>
                  <a:schemeClr val="tx1"/>
                </a:solidFill>
              </a:rPr>
              <a:t>Cataracts</a:t>
            </a:r>
          </a:p>
          <a:p>
            <a:pPr marL="380990" indent="-380990">
              <a:buFont typeface="Arial" charset="0"/>
              <a:buChar char="•"/>
            </a:pPr>
            <a:r>
              <a:rPr lang="en-GB" sz="1867" dirty="0">
                <a:solidFill>
                  <a:schemeClr val="tx1"/>
                </a:solidFill>
              </a:rPr>
              <a:t>Macular degeneration </a:t>
            </a:r>
          </a:p>
          <a:p>
            <a:pPr marL="380990" indent="-380990">
              <a:buFont typeface="Arial" charset="0"/>
              <a:buChar char="•"/>
            </a:pPr>
            <a:endParaRPr lang="en-GB" sz="1867" dirty="0">
              <a:solidFill>
                <a:schemeClr val="tx1"/>
              </a:solidFill>
            </a:endParaRPr>
          </a:p>
        </p:txBody>
      </p:sp>
      <p:sp>
        <p:nvSpPr>
          <p:cNvPr id="127" name="ZoneTexte 126"/>
          <p:cNvSpPr txBox="1"/>
          <p:nvPr/>
        </p:nvSpPr>
        <p:spPr>
          <a:xfrm>
            <a:off x="8270464" y="2592604"/>
            <a:ext cx="3819937" cy="995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133" b="1" dirty="0">
                <a:solidFill>
                  <a:srgbClr val="7030A0"/>
                </a:solidFill>
              </a:rPr>
              <a:t>CHRONIC AGING DEGENERATIVE DISEASES </a:t>
            </a:r>
            <a:br>
              <a:rPr lang="en-GB" sz="2133" b="1" dirty="0">
                <a:solidFill>
                  <a:srgbClr val="7030A0"/>
                </a:solidFill>
              </a:rPr>
            </a:br>
            <a:r>
              <a:rPr lang="en-GB" sz="1600" i="1" dirty="0">
                <a:solidFill>
                  <a:srgbClr val="7030A0"/>
                </a:solidFill>
              </a:rPr>
              <a:t>with links to oestrogen deficiency </a:t>
            </a:r>
            <a:r>
              <a:rPr lang="en-GB" sz="1600" i="1" baseline="30000" dirty="0">
                <a:solidFill>
                  <a:srgbClr val="7030A0"/>
                </a:solidFill>
              </a:rPr>
              <a:t>(1) </a:t>
            </a:r>
          </a:p>
        </p:txBody>
      </p:sp>
    </p:spTree>
    <p:extLst>
      <p:ext uri="{BB962C8B-B14F-4D97-AF65-F5344CB8AC3E}">
        <p14:creationId xmlns:p14="http://schemas.microsoft.com/office/powerpoint/2010/main" val="11122967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>
                <a:ea typeface="Calibri"/>
                <a:cs typeface="Times New Roman"/>
              </a:rPr>
              <a:t>HRT: METHODS</a:t>
            </a:r>
            <a:endParaRPr lang="en-GB" sz="3200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F313-627C-6349-86EF-577085777D3C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35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12423648" y="768096"/>
            <a:ext cx="184731" cy="4821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sz="2533"/>
          </a:p>
        </p:txBody>
      </p:sp>
      <p:sp>
        <p:nvSpPr>
          <p:cNvPr id="10" name="ZoneTexte 9"/>
          <p:cNvSpPr txBox="1"/>
          <p:nvPr/>
        </p:nvSpPr>
        <p:spPr>
          <a:xfrm>
            <a:off x="555636" y="6356368"/>
            <a:ext cx="10722635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333" i="1">
                <a:solidFill>
                  <a:schemeClr val="bg1">
                    <a:lumMod val="50000"/>
                  </a:schemeClr>
                </a:solidFill>
              </a:rPr>
              <a:t>(1) Reid </a:t>
            </a:r>
            <a:r>
              <a:rPr lang="de-DE" sz="1333" i="1" dirty="0">
                <a:solidFill>
                  <a:schemeClr val="bg1">
                    <a:lumMod val="50000"/>
                  </a:schemeClr>
                </a:solidFill>
              </a:rPr>
              <a:t>RL. Menopause. Chapter 64. In: Clinical </a:t>
            </a:r>
            <a:r>
              <a:rPr lang="de-DE" sz="1333" i="1" dirty="0" err="1">
                <a:solidFill>
                  <a:schemeClr val="bg1">
                    <a:lumMod val="50000"/>
                  </a:schemeClr>
                </a:solidFill>
              </a:rPr>
              <a:t>Gynecology</a:t>
            </a:r>
            <a:r>
              <a:rPr lang="de-DE" sz="1333" i="1" dirty="0">
                <a:solidFill>
                  <a:schemeClr val="bg1">
                    <a:lumMod val="50000"/>
                  </a:schemeClr>
                </a:solidFill>
              </a:rPr>
              <a:t>, Second </a:t>
            </a:r>
            <a:r>
              <a:rPr lang="de-DE" sz="1333" i="1" dirty="0" err="1">
                <a:solidFill>
                  <a:schemeClr val="bg1">
                    <a:lumMod val="50000"/>
                  </a:schemeClr>
                </a:solidFill>
              </a:rPr>
              <a:t>edition</a:t>
            </a:r>
            <a:r>
              <a:rPr lang="de-DE" sz="1333" i="1" dirty="0">
                <a:solidFill>
                  <a:schemeClr val="bg1">
                    <a:lumMod val="50000"/>
                  </a:schemeClr>
                </a:solidFill>
              </a:rPr>
              <a:t>. </a:t>
            </a:r>
            <a:r>
              <a:rPr lang="de-DE" sz="1333" i="1" dirty="0" err="1">
                <a:solidFill>
                  <a:schemeClr val="bg1">
                    <a:lumMod val="50000"/>
                  </a:schemeClr>
                </a:solidFill>
              </a:rPr>
              <a:t>Published</a:t>
            </a:r>
            <a:r>
              <a:rPr lang="de-DE" sz="1333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de-DE" sz="1333" i="1" dirty="0" err="1">
                <a:solidFill>
                  <a:schemeClr val="bg1">
                    <a:lumMod val="50000"/>
                  </a:schemeClr>
                </a:solidFill>
              </a:rPr>
              <a:t>by</a:t>
            </a:r>
            <a:r>
              <a:rPr lang="de-DE" sz="1333" i="1" dirty="0">
                <a:solidFill>
                  <a:schemeClr val="bg1">
                    <a:lumMod val="50000"/>
                  </a:schemeClr>
                </a:solidFill>
              </a:rPr>
              <a:t> Cambridge University Press. 2015. pp 985-1003.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6954" y="1607027"/>
            <a:ext cx="6017269" cy="3966211"/>
          </a:xfrm>
          <a:prstGeom prst="rect">
            <a:avLst/>
          </a:prstGeom>
        </p:spPr>
      </p:pic>
      <p:sp>
        <p:nvSpPr>
          <p:cNvPr id="12" name="Espace réservé du contenu 8"/>
          <p:cNvSpPr>
            <a:spLocks noGrp="1"/>
          </p:cNvSpPr>
          <p:nvPr>
            <p:ph idx="1"/>
          </p:nvPr>
        </p:nvSpPr>
        <p:spPr>
          <a:xfrm>
            <a:off x="615735" y="1607027"/>
            <a:ext cx="5468428" cy="3965507"/>
          </a:xfrm>
          <a:prstGeom prst="rect">
            <a:avLst/>
          </a:prstGeom>
        </p:spPr>
        <p:txBody>
          <a:bodyPr vert="horz" wrap="square" lIns="91432" tIns="45719" rIns="91432" bIns="45719" rtlCol="0">
            <a:spAutoFit/>
          </a:bodyPr>
          <a:lstStyle/>
          <a:p>
            <a:r>
              <a:rPr lang="en-US" sz="2133" dirty="0">
                <a:ea typeface="Calibri"/>
                <a:cs typeface="Times New Roman"/>
              </a:rPr>
              <a:t>Woman’s participation in the choice of delivery route is critical for </a:t>
            </a:r>
            <a:r>
              <a:rPr lang="en-US" sz="2133" b="1" dirty="0">
                <a:solidFill>
                  <a:schemeClr val="tx2">
                    <a:lumMod val="75000"/>
                  </a:schemeClr>
                </a:solidFill>
                <a:ea typeface="Calibri"/>
                <a:cs typeface="Times New Roman"/>
              </a:rPr>
              <a:t>ADHERENCE </a:t>
            </a:r>
            <a:r>
              <a:rPr lang="en-US" sz="2133" baseline="30000" dirty="0"/>
              <a:t>(1)</a:t>
            </a:r>
            <a:endParaRPr lang="en-US" sz="2133" b="1" dirty="0">
              <a:solidFill>
                <a:schemeClr val="tx2">
                  <a:lumMod val="75000"/>
                </a:schemeClr>
              </a:solidFill>
              <a:ea typeface="Calibri"/>
              <a:cs typeface="Times New Roman"/>
            </a:endParaRPr>
          </a:p>
          <a:p>
            <a:endParaRPr lang="en-US" sz="2133" dirty="0">
              <a:ea typeface="Calibri"/>
              <a:cs typeface="Times New Roman"/>
            </a:endParaRPr>
          </a:p>
          <a:p>
            <a:r>
              <a:rPr lang="en-US" sz="2133" b="1" dirty="0">
                <a:solidFill>
                  <a:schemeClr val="tx2">
                    <a:lumMod val="75000"/>
                  </a:schemeClr>
                </a:solidFill>
              </a:rPr>
              <a:t>FOLLOW-UP</a:t>
            </a:r>
            <a:r>
              <a:rPr lang="en-US" sz="2133" dirty="0"/>
              <a:t> is essential after 2 months, to provide reassurance and to determine if symptom control and bleeding are acceptable </a:t>
            </a:r>
            <a:r>
              <a:rPr lang="en-US" sz="2133" baseline="30000" dirty="0"/>
              <a:t>(1)</a:t>
            </a:r>
            <a:endParaRPr lang="en-US" sz="2133" dirty="0">
              <a:solidFill>
                <a:schemeClr val="tx2">
                  <a:lumMod val="75000"/>
                </a:schemeClr>
              </a:solidFill>
            </a:endParaRPr>
          </a:p>
          <a:p>
            <a:endParaRPr lang="en-US" sz="2133" dirty="0"/>
          </a:p>
          <a:p>
            <a:r>
              <a:rPr lang="en-US" sz="2133" dirty="0"/>
              <a:t>Duration of therapy will be determined by the need for ongoing symptom control to maintain </a:t>
            </a:r>
            <a:r>
              <a:rPr lang="en-US" sz="2133" b="1" dirty="0">
                <a:solidFill>
                  <a:schemeClr val="tx2">
                    <a:lumMod val="75000"/>
                  </a:schemeClr>
                </a:solidFill>
              </a:rPr>
              <a:t>QUALITY OF LIFE </a:t>
            </a:r>
            <a:r>
              <a:rPr lang="en-US" sz="2133" baseline="30000" dirty="0"/>
              <a:t>(1)</a:t>
            </a:r>
          </a:p>
        </p:txBody>
      </p:sp>
    </p:spTree>
    <p:extLst>
      <p:ext uri="{BB962C8B-B14F-4D97-AF65-F5344CB8AC3E}">
        <p14:creationId xmlns:p14="http://schemas.microsoft.com/office/powerpoint/2010/main" val="24794130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>
                <a:ea typeface="Calibri"/>
                <a:cs typeface="Times New Roman"/>
              </a:rPr>
              <a:t>HRT: BENEFITS</a:t>
            </a:r>
            <a:endParaRPr lang="en-GB" sz="3200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F313-627C-6349-86EF-577085777D3C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36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Espace réservé du contenu 8"/>
          <p:cNvSpPr>
            <a:spLocks noGrp="1"/>
          </p:cNvSpPr>
          <p:nvPr>
            <p:ph idx="1"/>
          </p:nvPr>
        </p:nvSpPr>
        <p:spPr>
          <a:xfrm>
            <a:off x="1435709" y="1222252"/>
            <a:ext cx="6364804" cy="2586925"/>
          </a:xfrm>
          <a:prstGeom prst="rect">
            <a:avLst/>
          </a:prstGeom>
        </p:spPr>
        <p:txBody>
          <a:bodyPr vert="horz" wrap="square" lIns="91432" tIns="45719" rIns="91432" bIns="45719" rtlCol="0">
            <a:spAutoFit/>
          </a:bodyPr>
          <a:lstStyle/>
          <a:p>
            <a:r>
              <a:rPr lang="en-US" sz="2133" dirty="0">
                <a:ea typeface="Calibri"/>
                <a:cs typeface="Times New Roman"/>
              </a:rPr>
              <a:t>Depending on the hormonal dose:</a:t>
            </a:r>
          </a:p>
          <a:p>
            <a:pPr lvl="1"/>
            <a:r>
              <a:rPr lang="en-US" sz="2133" dirty="0">
                <a:ea typeface="Calibri"/>
                <a:cs typeface="Times New Roman"/>
              </a:rPr>
              <a:t>Hot flushes, diffuse pains and vaginal dryness disappear </a:t>
            </a:r>
          </a:p>
          <a:p>
            <a:pPr lvl="1"/>
            <a:r>
              <a:rPr lang="en-US" sz="2133" dirty="0">
                <a:ea typeface="Calibri"/>
                <a:cs typeface="Times New Roman"/>
              </a:rPr>
              <a:t>Post-menopausal bone loss diminishes </a:t>
            </a:r>
            <a:br>
              <a:rPr lang="en-US" sz="2133" dirty="0">
                <a:ea typeface="Calibri"/>
                <a:cs typeface="Times New Roman"/>
              </a:rPr>
            </a:br>
            <a:r>
              <a:rPr lang="en-US" sz="2133" dirty="0">
                <a:ea typeface="Calibri"/>
                <a:cs typeface="Times New Roman"/>
              </a:rPr>
              <a:t>(decrease of bone resorption and hormone-dependent architectural alteration)</a:t>
            </a:r>
          </a:p>
          <a:p>
            <a:pPr lvl="1"/>
            <a:r>
              <a:rPr lang="en-US" sz="2133" dirty="0">
                <a:ea typeface="Calibri"/>
                <a:cs typeface="Times New Roman"/>
              </a:rPr>
              <a:t>Fracture risk decreases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12423648" y="768096"/>
            <a:ext cx="184731" cy="4821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sz="2533"/>
          </a:p>
        </p:txBody>
      </p:sp>
      <p:sp>
        <p:nvSpPr>
          <p:cNvPr id="8" name="ZoneTexte 7"/>
          <p:cNvSpPr txBox="1"/>
          <p:nvPr/>
        </p:nvSpPr>
        <p:spPr>
          <a:xfrm>
            <a:off x="555636" y="6356368"/>
            <a:ext cx="10722635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333" i="1" dirty="0" err="1">
                <a:solidFill>
                  <a:schemeClr val="bg1">
                    <a:lumMod val="50000"/>
                  </a:schemeClr>
                </a:solidFill>
              </a:rPr>
              <a:t>Adapted</a:t>
            </a:r>
            <a:r>
              <a:rPr lang="de-DE" sz="1333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de-DE" sz="1333" i="1" dirty="0" err="1">
                <a:solidFill>
                  <a:schemeClr val="bg1">
                    <a:lumMod val="50000"/>
                  </a:schemeClr>
                </a:solidFill>
              </a:rPr>
              <a:t>from</a:t>
            </a:r>
            <a:r>
              <a:rPr lang="de-DE" sz="1333" i="1" dirty="0">
                <a:solidFill>
                  <a:schemeClr val="bg1">
                    <a:lumMod val="50000"/>
                  </a:schemeClr>
                </a:solidFill>
              </a:rPr>
              <a:t> (1) Reid RL. Menopause. Chapter 64. In: Clinical </a:t>
            </a:r>
            <a:r>
              <a:rPr lang="de-DE" sz="1333" i="1" dirty="0" err="1">
                <a:solidFill>
                  <a:schemeClr val="bg1">
                    <a:lumMod val="50000"/>
                  </a:schemeClr>
                </a:solidFill>
              </a:rPr>
              <a:t>Gynecology</a:t>
            </a:r>
            <a:r>
              <a:rPr lang="de-DE" sz="1333" i="1" dirty="0">
                <a:solidFill>
                  <a:schemeClr val="bg1">
                    <a:lumMod val="50000"/>
                  </a:schemeClr>
                </a:solidFill>
              </a:rPr>
              <a:t>, Second </a:t>
            </a:r>
            <a:r>
              <a:rPr lang="de-DE" sz="1333" i="1" dirty="0" err="1">
                <a:solidFill>
                  <a:schemeClr val="bg1">
                    <a:lumMod val="50000"/>
                  </a:schemeClr>
                </a:solidFill>
              </a:rPr>
              <a:t>edition</a:t>
            </a:r>
            <a:r>
              <a:rPr lang="de-DE" sz="1333" i="1" dirty="0">
                <a:solidFill>
                  <a:schemeClr val="bg1">
                    <a:lumMod val="50000"/>
                  </a:schemeClr>
                </a:solidFill>
              </a:rPr>
              <a:t>. </a:t>
            </a:r>
            <a:r>
              <a:rPr lang="de-DE" sz="1333" i="1" dirty="0" err="1">
                <a:solidFill>
                  <a:schemeClr val="bg1">
                    <a:lumMod val="50000"/>
                  </a:schemeClr>
                </a:solidFill>
              </a:rPr>
              <a:t>Published</a:t>
            </a:r>
            <a:r>
              <a:rPr lang="de-DE" sz="1333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de-DE" sz="1333" i="1" dirty="0" err="1">
                <a:solidFill>
                  <a:schemeClr val="bg1">
                    <a:lumMod val="50000"/>
                  </a:schemeClr>
                </a:solidFill>
              </a:rPr>
              <a:t>by</a:t>
            </a:r>
            <a:r>
              <a:rPr lang="de-DE" sz="1333" i="1" dirty="0">
                <a:solidFill>
                  <a:schemeClr val="bg1">
                    <a:lumMod val="50000"/>
                  </a:schemeClr>
                </a:solidFill>
              </a:rPr>
              <a:t> Cambridge University Press. 2015. pp 985-1003.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3454" y="1323694"/>
            <a:ext cx="3287377" cy="46065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Rectangle 9"/>
          <p:cNvSpPr/>
          <p:nvPr/>
        </p:nvSpPr>
        <p:spPr>
          <a:xfrm>
            <a:off x="1821084" y="4207898"/>
            <a:ext cx="5663880" cy="134088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867" dirty="0" err="1"/>
              <a:t>Oestrogen</a:t>
            </a:r>
            <a:r>
              <a:rPr lang="fr-FR" sz="1867" dirty="0"/>
              <a:t> </a:t>
            </a:r>
            <a:r>
              <a:rPr lang="fr-FR" sz="1867" dirty="0" err="1"/>
              <a:t>therapy</a:t>
            </a:r>
            <a:r>
              <a:rPr lang="fr-FR" sz="1867" dirty="0"/>
              <a:t> </a:t>
            </a:r>
            <a:r>
              <a:rPr lang="fr-FR" sz="1867" dirty="0" err="1"/>
              <a:t>remains</a:t>
            </a:r>
            <a:r>
              <a:rPr lang="fr-FR" sz="1867" dirty="0"/>
              <a:t> </a:t>
            </a:r>
            <a:r>
              <a:rPr lang="fr-FR" sz="1867" dirty="0">
                <a:solidFill>
                  <a:srgbClr val="7030A0"/>
                </a:solidFill>
              </a:rPr>
              <a:t>FIRST-LINE TREATMENT </a:t>
            </a:r>
            <a:br>
              <a:rPr lang="fr-FR" sz="1867" dirty="0">
                <a:solidFill>
                  <a:srgbClr val="7030A0"/>
                </a:solidFill>
              </a:rPr>
            </a:br>
            <a:r>
              <a:rPr lang="fr-FR" sz="1867" dirty="0"/>
              <a:t>for </a:t>
            </a:r>
            <a:r>
              <a:rPr lang="fr-FR" sz="1867" dirty="0" err="1"/>
              <a:t>preventing</a:t>
            </a:r>
            <a:r>
              <a:rPr lang="fr-FR" sz="1867" dirty="0"/>
              <a:t> </a:t>
            </a:r>
            <a:r>
              <a:rPr lang="fr-FR" sz="1867" dirty="0" err="1"/>
              <a:t>bone</a:t>
            </a:r>
            <a:r>
              <a:rPr lang="fr-FR" sz="1867" dirty="0"/>
              <a:t> </a:t>
            </a:r>
            <a:r>
              <a:rPr lang="fr-FR" sz="1867" dirty="0" err="1"/>
              <a:t>loss</a:t>
            </a:r>
            <a:r>
              <a:rPr lang="fr-FR" sz="1867" dirty="0"/>
              <a:t> and fractures </a:t>
            </a:r>
            <a:br>
              <a:rPr lang="fr-FR" sz="1867" dirty="0"/>
            </a:br>
            <a:r>
              <a:rPr lang="fr-FR" sz="1867" dirty="0"/>
              <a:t>in </a:t>
            </a:r>
            <a:r>
              <a:rPr lang="fr-FR" sz="1867" dirty="0" err="1"/>
              <a:t>symptomatic</a:t>
            </a:r>
            <a:r>
              <a:rPr lang="fr-FR" sz="1867" dirty="0"/>
              <a:t> </a:t>
            </a:r>
            <a:r>
              <a:rPr lang="fr-FR" sz="1867" dirty="0" err="1"/>
              <a:t>recently</a:t>
            </a:r>
            <a:r>
              <a:rPr lang="fr-FR" sz="1867" dirty="0"/>
              <a:t> </a:t>
            </a:r>
            <a:r>
              <a:rPr lang="fr-FR" sz="1867" dirty="0" err="1"/>
              <a:t>postmenopausal</a:t>
            </a:r>
            <a:r>
              <a:rPr lang="fr-FR" sz="1867" dirty="0"/>
              <a:t> </a:t>
            </a:r>
            <a:r>
              <a:rPr lang="fr-FR" sz="1867" dirty="0" err="1"/>
              <a:t>women</a:t>
            </a:r>
            <a:r>
              <a:rPr lang="fr-FR" sz="1867" dirty="0"/>
              <a:t> </a:t>
            </a:r>
            <a:r>
              <a:rPr lang="fr-FR" sz="1600" baseline="30000" dirty="0"/>
              <a:t>(1)</a:t>
            </a:r>
            <a:endParaRPr lang="fr-FR" sz="1867" baseline="30000" dirty="0"/>
          </a:p>
        </p:txBody>
      </p:sp>
    </p:spTree>
    <p:extLst>
      <p:ext uri="{BB962C8B-B14F-4D97-AF65-F5344CB8AC3E}">
        <p14:creationId xmlns:p14="http://schemas.microsoft.com/office/powerpoint/2010/main" val="30921559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200">
                <a:ea typeface="Calibri"/>
                <a:cs typeface="Times New Roman"/>
              </a:rPr>
              <a:t>HRT: RISKS</a:t>
            </a:r>
            <a:endParaRPr lang="en-GB" sz="320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F313-627C-6349-86EF-577085777D3C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37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Espace réservé du contenu 8"/>
          <p:cNvSpPr>
            <a:spLocks noGrp="1"/>
          </p:cNvSpPr>
          <p:nvPr>
            <p:ph idx="1"/>
          </p:nvPr>
        </p:nvSpPr>
        <p:spPr>
          <a:xfrm>
            <a:off x="1435708" y="1222251"/>
            <a:ext cx="9786176" cy="4114009"/>
          </a:xfrm>
          <a:prstGeom prst="rect">
            <a:avLst/>
          </a:prstGeom>
        </p:spPr>
        <p:txBody>
          <a:bodyPr vert="horz" wrap="square" lIns="91432" tIns="45719" rIns="91432" bIns="45719" rtlCol="0">
            <a:spAutoFit/>
          </a:bodyPr>
          <a:lstStyle/>
          <a:p>
            <a:pPr>
              <a:lnSpc>
                <a:spcPct val="115000"/>
              </a:lnSpc>
              <a:spcAft>
                <a:spcPts val="1333"/>
              </a:spcAft>
            </a:pPr>
            <a:r>
              <a:rPr lang="en-GB" sz="2400" dirty="0">
                <a:ea typeface="Calibri"/>
                <a:cs typeface="Times New Roman"/>
              </a:rPr>
              <a:t>Two randomized placebo controlled studies (HERS* and WHI**) have shown increased risks with HRT in different populations:</a:t>
            </a:r>
          </a:p>
          <a:p>
            <a:pPr marL="1066713" lvl="1" indent="-457189">
              <a:lnSpc>
                <a:spcPct val="115000"/>
              </a:lnSpc>
              <a:spcAft>
                <a:spcPts val="1333"/>
              </a:spcAft>
              <a:buFont typeface="+mj-lt"/>
              <a:buAutoNum type="arabicParenR"/>
            </a:pPr>
            <a:r>
              <a:rPr lang="en-GB" sz="2133" dirty="0">
                <a:ea typeface="Calibri"/>
                <a:cs typeface="Times New Roman"/>
              </a:rPr>
              <a:t>Women older than those who usually take HRT </a:t>
            </a:r>
            <a:r>
              <a:rPr lang="en-GB" sz="2133" baseline="30000" dirty="0">
                <a:ea typeface="Calibri"/>
                <a:cs typeface="Times New Roman"/>
              </a:rPr>
              <a:t>(1)</a:t>
            </a:r>
          </a:p>
          <a:p>
            <a:pPr marL="1066713" lvl="1" indent="-457189">
              <a:lnSpc>
                <a:spcPct val="115000"/>
              </a:lnSpc>
              <a:spcAft>
                <a:spcPts val="1333"/>
              </a:spcAft>
              <a:buFont typeface="+mj-lt"/>
              <a:buAutoNum type="arabicParenR"/>
            </a:pPr>
            <a:r>
              <a:rPr lang="en-GB" sz="2133" dirty="0">
                <a:ea typeface="Calibri"/>
                <a:cs typeface="Times New Roman"/>
              </a:rPr>
              <a:t>Women with a cardiovascular risk (HERS) </a:t>
            </a:r>
            <a:r>
              <a:rPr lang="en-GB" sz="2133" baseline="30000" dirty="0">
                <a:ea typeface="Calibri"/>
                <a:cs typeface="Times New Roman"/>
              </a:rPr>
              <a:t>(1)</a:t>
            </a:r>
          </a:p>
          <a:p>
            <a:pPr marL="1066713" lvl="1" indent="-457189">
              <a:lnSpc>
                <a:spcPct val="115000"/>
              </a:lnSpc>
              <a:spcAft>
                <a:spcPts val="1333"/>
              </a:spcAft>
              <a:buFont typeface="+mj-lt"/>
              <a:buAutoNum type="arabicParenR"/>
            </a:pPr>
            <a:r>
              <a:rPr lang="en-GB" sz="2133" dirty="0">
                <a:ea typeface="Calibri"/>
                <a:cs typeface="Times New Roman"/>
              </a:rPr>
              <a:t>Women with a uterus on </a:t>
            </a:r>
            <a:r>
              <a:rPr lang="en-GB" sz="2133" dirty="0" err="1">
                <a:ea typeface="Calibri"/>
                <a:cs typeface="Times New Roman"/>
              </a:rPr>
              <a:t>oestroprogestin</a:t>
            </a:r>
            <a:r>
              <a:rPr lang="en-GB" sz="2133" dirty="0">
                <a:ea typeface="Calibri"/>
                <a:cs typeface="Times New Roman"/>
              </a:rPr>
              <a:t> treatments (ECE), taking medroxyprogesterone acetate (MPA) </a:t>
            </a:r>
            <a:r>
              <a:rPr lang="en-GB" sz="2133" baseline="30000" dirty="0">
                <a:ea typeface="Calibri"/>
                <a:cs typeface="Times New Roman"/>
              </a:rPr>
              <a:t>(2)</a:t>
            </a:r>
          </a:p>
          <a:p>
            <a:pPr marL="1066713" lvl="1" indent="-457189">
              <a:lnSpc>
                <a:spcPct val="115000"/>
              </a:lnSpc>
              <a:spcAft>
                <a:spcPts val="1333"/>
              </a:spcAft>
              <a:buFont typeface="+mj-lt"/>
              <a:buAutoNum type="arabicParenR"/>
            </a:pPr>
            <a:r>
              <a:rPr lang="en-GB" sz="2133" dirty="0">
                <a:ea typeface="Calibri"/>
                <a:cs typeface="Times New Roman"/>
              </a:rPr>
              <a:t>Hysterectomized women on ECE only </a:t>
            </a:r>
            <a:r>
              <a:rPr lang="en-GB" sz="2133" baseline="30000" dirty="0">
                <a:ea typeface="Calibri"/>
                <a:cs typeface="Times New Roman"/>
              </a:rPr>
              <a:t>(3)</a:t>
            </a:r>
            <a:br>
              <a:rPr lang="en-GB" sz="2133" dirty="0">
                <a:ea typeface="Calibri"/>
                <a:cs typeface="Times New Roman"/>
              </a:rPr>
            </a:br>
            <a:endParaRPr lang="en-GB" sz="2133" dirty="0">
              <a:ea typeface="Calibri"/>
              <a:cs typeface="Times New Roman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12423648" y="768096"/>
            <a:ext cx="184731" cy="4821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sz="2533"/>
          </a:p>
        </p:txBody>
      </p:sp>
      <p:sp>
        <p:nvSpPr>
          <p:cNvPr id="8" name="Rectangle 7"/>
          <p:cNvSpPr/>
          <p:nvPr/>
        </p:nvSpPr>
        <p:spPr>
          <a:xfrm>
            <a:off x="258595" y="5547522"/>
            <a:ext cx="11409956" cy="318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67" i="1">
                <a:solidFill>
                  <a:schemeClr val="bg1">
                    <a:lumMod val="50000"/>
                  </a:schemeClr>
                </a:solidFill>
              </a:rPr>
              <a:t>* HERS: Heart and Estrogen/Progestin Replacement Study, ** WHI: Women’s Health Initiative Steering Committee: Writing Group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113015" y="5928513"/>
            <a:ext cx="11701115" cy="912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33" i="1" dirty="0">
                <a:solidFill>
                  <a:schemeClr val="bg1">
                    <a:lumMod val="50000"/>
                  </a:schemeClr>
                </a:solidFill>
              </a:rPr>
              <a:t>(1) </a:t>
            </a:r>
            <a:r>
              <a:rPr lang="en-GB" sz="1333" i="1" dirty="0" err="1">
                <a:solidFill>
                  <a:schemeClr val="bg1">
                    <a:lumMod val="50000"/>
                  </a:schemeClr>
                </a:solidFill>
              </a:rPr>
              <a:t>Hulley</a:t>
            </a:r>
            <a:r>
              <a:rPr lang="en-GB" sz="1333" i="1" dirty="0">
                <a:solidFill>
                  <a:schemeClr val="bg1">
                    <a:lumMod val="50000"/>
                  </a:schemeClr>
                </a:solidFill>
              </a:rPr>
              <a:t> S. et al. Randomized Trial of </a:t>
            </a:r>
            <a:r>
              <a:rPr lang="en-GB" sz="1333" i="1" dirty="0" err="1">
                <a:solidFill>
                  <a:schemeClr val="bg1">
                    <a:lumMod val="50000"/>
                  </a:schemeClr>
                </a:solidFill>
              </a:rPr>
              <a:t>Estrogen</a:t>
            </a:r>
            <a:r>
              <a:rPr lang="en-GB" sz="1333" i="1" dirty="0">
                <a:solidFill>
                  <a:schemeClr val="bg1">
                    <a:lumMod val="50000"/>
                  </a:schemeClr>
                </a:solidFill>
              </a:rPr>
              <a:t> Plus Progestin for Secondary Prevention of Coronary Heart Disease in Postmenopausal Women. JAMA 1998;280:605-613. ; (2) </a:t>
            </a:r>
            <a:r>
              <a:rPr lang="en-GB" sz="1333" i="1" dirty="0" err="1">
                <a:solidFill>
                  <a:schemeClr val="bg1">
                    <a:lumMod val="50000"/>
                  </a:schemeClr>
                </a:solidFill>
              </a:rPr>
              <a:t>Chlebowski</a:t>
            </a:r>
            <a:r>
              <a:rPr lang="en-GB" sz="1333" i="1" dirty="0">
                <a:solidFill>
                  <a:schemeClr val="bg1">
                    <a:lumMod val="50000"/>
                  </a:schemeClr>
                </a:solidFill>
              </a:rPr>
              <a:t> RT. et al. Influence of </a:t>
            </a:r>
            <a:r>
              <a:rPr lang="en-GB" sz="1333" i="1" dirty="0" err="1">
                <a:solidFill>
                  <a:schemeClr val="bg1">
                    <a:lumMod val="50000"/>
                  </a:schemeClr>
                </a:solidFill>
              </a:rPr>
              <a:t>Estrogen</a:t>
            </a:r>
            <a:r>
              <a:rPr lang="en-GB" sz="1333" i="1" dirty="0">
                <a:solidFill>
                  <a:schemeClr val="bg1">
                    <a:lumMod val="50000"/>
                  </a:schemeClr>
                </a:solidFill>
              </a:rPr>
              <a:t> Plus Progestin on Breast Cancer and Mammography in Healthy Postmenopausal Women The Women’s Health Initiative Randomized Trial. JAMA 2003;289:3243-3253. ; (3) Manson JE. et al. Menopausal Hormone Therapy and Health Outcomes During the Intervention and Extended </a:t>
            </a:r>
            <a:r>
              <a:rPr lang="en-GB" sz="1333" i="1" dirty="0" err="1">
                <a:solidFill>
                  <a:schemeClr val="bg1">
                    <a:lumMod val="50000"/>
                  </a:schemeClr>
                </a:solidFill>
              </a:rPr>
              <a:t>Poststopping</a:t>
            </a:r>
            <a:r>
              <a:rPr lang="en-GB" sz="1333" i="1" dirty="0">
                <a:solidFill>
                  <a:schemeClr val="bg1">
                    <a:lumMod val="50000"/>
                  </a:schemeClr>
                </a:solidFill>
              </a:rPr>
              <a:t> Phases of </a:t>
            </a:r>
            <a:r>
              <a:rPr lang="en-GB" sz="1333" i="1" dirty="0" err="1">
                <a:solidFill>
                  <a:schemeClr val="bg1">
                    <a:lumMod val="50000"/>
                  </a:schemeClr>
                </a:solidFill>
              </a:rPr>
              <a:t>theWomen’s</a:t>
            </a:r>
            <a:r>
              <a:rPr lang="en-GB" sz="1333" i="1" dirty="0">
                <a:solidFill>
                  <a:schemeClr val="bg1">
                    <a:lumMod val="50000"/>
                  </a:schemeClr>
                </a:solidFill>
              </a:rPr>
              <a:t> Health Initiative Randomized Trials. JAMA 2013;310(13):1353-1368.</a:t>
            </a:r>
          </a:p>
        </p:txBody>
      </p:sp>
    </p:spTree>
    <p:extLst>
      <p:ext uri="{BB962C8B-B14F-4D97-AF65-F5344CB8AC3E}">
        <p14:creationId xmlns:p14="http://schemas.microsoft.com/office/powerpoint/2010/main" val="19663379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F313-627C-6349-86EF-577085777D3C}" type="slidenum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38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160" t="32765" r="7392" b="13617"/>
          <a:stretch/>
        </p:blipFill>
        <p:spPr>
          <a:xfrm>
            <a:off x="1802296" y="1840753"/>
            <a:ext cx="8059153" cy="3685707"/>
          </a:xfrm>
          <a:prstGeom prst="rect">
            <a:avLst/>
          </a:prstGeom>
          <a:noFill/>
          <a:ln/>
        </p:spPr>
      </p:pic>
      <p:sp>
        <p:nvSpPr>
          <p:cNvPr id="6" name="Titre 3"/>
          <p:cNvSpPr txBox="1">
            <a:spLocks/>
          </p:cNvSpPr>
          <p:nvPr/>
        </p:nvSpPr>
        <p:spPr>
          <a:xfrm>
            <a:off x="615735" y="178419"/>
            <a:ext cx="10966668" cy="658684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154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1571BB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ea typeface="Calibri"/>
                <a:cs typeface="Times New Roman"/>
              </a:rPr>
              <a:t>HRT: RISKS</a:t>
            </a:r>
          </a:p>
          <a:p>
            <a:r>
              <a:rPr lang="en-US" sz="3200" b="0" dirty="0">
                <a:ea typeface="Calibri"/>
                <a:cs typeface="Times New Roman"/>
              </a:rPr>
              <a:t>WHI CEE/MPA results: overall relative and </a:t>
            </a:r>
            <a:r>
              <a:rPr lang="en-US" sz="3200" b="0" dirty="0" err="1">
                <a:ea typeface="Calibri"/>
                <a:cs typeface="Times New Roman"/>
              </a:rPr>
              <a:t>attribuable</a:t>
            </a:r>
            <a:r>
              <a:rPr lang="en-US" sz="3200" b="0" dirty="0">
                <a:ea typeface="Calibri"/>
                <a:cs typeface="Times New Roman"/>
              </a:rPr>
              <a:t> risk</a:t>
            </a:r>
            <a:endParaRPr lang="en-GB" sz="3200" b="0" dirty="0"/>
          </a:p>
        </p:txBody>
      </p:sp>
      <p:sp>
        <p:nvSpPr>
          <p:cNvPr id="9" name="Rectangle 8"/>
          <p:cNvSpPr/>
          <p:nvPr/>
        </p:nvSpPr>
        <p:spPr>
          <a:xfrm>
            <a:off x="0" y="5548058"/>
            <a:ext cx="105240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>
                <a:solidFill>
                  <a:schemeClr val="bg1">
                    <a:lumMod val="50000"/>
                  </a:schemeClr>
                </a:solidFill>
              </a:rPr>
              <a:t>CEE : Conjugated Equine </a:t>
            </a:r>
            <a:r>
              <a:rPr lang="en-GB" sz="1200" i="1" dirty="0" err="1">
                <a:solidFill>
                  <a:schemeClr val="bg1">
                    <a:lumMod val="50000"/>
                  </a:schemeClr>
                </a:solidFill>
              </a:rPr>
              <a:t>Estrogens</a:t>
            </a:r>
            <a:r>
              <a:rPr lang="en-GB" sz="1200" i="1" dirty="0">
                <a:solidFill>
                  <a:schemeClr val="bg1">
                    <a:lumMod val="50000"/>
                  </a:schemeClr>
                </a:solidFill>
              </a:rPr>
              <a:t> ; MPA : medroxyprogesterone acetate</a:t>
            </a:r>
            <a:r>
              <a:rPr lang="fr-FR" sz="1200" i="1" dirty="0">
                <a:solidFill>
                  <a:schemeClr val="bg1">
                    <a:lumMod val="50000"/>
                  </a:schemeClr>
                </a:solidFill>
              </a:rPr>
              <a:t> ; CHD: </a:t>
            </a:r>
            <a:r>
              <a:rPr lang="fr-FR" sz="1200" i="1" dirty="0" err="1">
                <a:solidFill>
                  <a:schemeClr val="bg1">
                    <a:lumMod val="50000"/>
                  </a:schemeClr>
                </a:solidFill>
              </a:rPr>
              <a:t>coronary</a:t>
            </a:r>
            <a:r>
              <a:rPr lang="fr-FR" sz="12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FR" sz="1200" i="1" dirty="0" err="1">
                <a:solidFill>
                  <a:schemeClr val="bg1">
                    <a:lumMod val="50000"/>
                  </a:schemeClr>
                </a:solidFill>
              </a:rPr>
              <a:t>heart</a:t>
            </a:r>
            <a:r>
              <a:rPr lang="fr-FR" sz="12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FR" sz="1200" i="1" dirty="0" err="1">
                <a:solidFill>
                  <a:schemeClr val="bg1">
                    <a:lumMod val="50000"/>
                  </a:schemeClr>
                </a:solidFill>
              </a:rPr>
              <a:t>disease</a:t>
            </a:r>
            <a:r>
              <a:rPr lang="fr-FR" sz="1200" i="1" dirty="0">
                <a:solidFill>
                  <a:schemeClr val="bg1">
                    <a:lumMod val="50000"/>
                  </a:schemeClr>
                </a:solidFill>
              </a:rPr>
              <a:t>, VTE: </a:t>
            </a:r>
            <a:r>
              <a:rPr lang="fr-FR" sz="1200" i="1" dirty="0" err="1">
                <a:solidFill>
                  <a:schemeClr val="bg1">
                    <a:lumMod val="50000"/>
                  </a:schemeClr>
                </a:solidFill>
              </a:rPr>
              <a:t>venous</a:t>
            </a:r>
            <a:r>
              <a:rPr lang="fr-FR" sz="12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FR" sz="1200" i="1" dirty="0" err="1">
                <a:solidFill>
                  <a:schemeClr val="bg1">
                    <a:lumMod val="50000"/>
                  </a:schemeClr>
                </a:solidFill>
              </a:rPr>
              <a:t>thromboembolism</a:t>
            </a:r>
            <a:r>
              <a:rPr lang="fr-FR" sz="1200" i="1" dirty="0">
                <a:solidFill>
                  <a:schemeClr val="bg1">
                    <a:lumMod val="50000"/>
                  </a:schemeClr>
                </a:solidFill>
              </a:rPr>
              <a:t>, PE:  </a:t>
            </a:r>
            <a:r>
              <a:rPr lang="fr-FR" sz="1200" i="1" dirty="0" err="1">
                <a:solidFill>
                  <a:schemeClr val="bg1">
                    <a:lumMod val="50000"/>
                  </a:schemeClr>
                </a:solidFill>
              </a:rPr>
              <a:t>Pulmonary</a:t>
            </a:r>
            <a:r>
              <a:rPr lang="fr-FR" sz="12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FR" sz="1200" i="1" dirty="0" err="1">
                <a:solidFill>
                  <a:schemeClr val="bg1">
                    <a:lumMod val="50000"/>
                  </a:schemeClr>
                </a:solidFill>
              </a:rPr>
              <a:t>Embolism</a:t>
            </a:r>
            <a:endParaRPr lang="fr-FR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0" y="5821401"/>
            <a:ext cx="12192000" cy="81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33" i="1" dirty="0">
                <a:solidFill>
                  <a:schemeClr val="bg1">
                    <a:lumMod val="50000"/>
                  </a:schemeClr>
                </a:solidFill>
              </a:rPr>
              <a:t>(1) </a:t>
            </a:r>
            <a:r>
              <a:rPr lang="de-DE" sz="933" i="1" dirty="0" err="1">
                <a:solidFill>
                  <a:schemeClr val="bg1">
                    <a:lumMod val="50000"/>
                  </a:schemeClr>
                </a:solidFill>
              </a:rPr>
              <a:t>Cauley</a:t>
            </a:r>
            <a:r>
              <a:rPr lang="is-IS" sz="933" i="1" dirty="0">
                <a:solidFill>
                  <a:schemeClr val="bg1">
                    <a:lumMod val="50000"/>
                  </a:schemeClr>
                </a:solidFill>
              </a:rPr>
              <a:t> JA. </a:t>
            </a:r>
            <a:r>
              <a:rPr lang="fr-FR" sz="933" i="1" dirty="0">
                <a:solidFill>
                  <a:schemeClr val="bg1">
                    <a:lumMod val="50000"/>
                  </a:schemeClr>
                </a:solidFill>
              </a:rPr>
              <a:t>e</a:t>
            </a:r>
            <a:r>
              <a:rPr lang="is-IS" sz="933" i="1" dirty="0">
                <a:solidFill>
                  <a:schemeClr val="bg1">
                    <a:lumMod val="50000"/>
                  </a:schemeClr>
                </a:solidFill>
              </a:rPr>
              <a:t>t al. </a:t>
            </a:r>
            <a:r>
              <a:rPr lang="fr-FR" sz="933" i="1" dirty="0" err="1">
                <a:solidFill>
                  <a:schemeClr val="bg1">
                    <a:lumMod val="50000"/>
                  </a:schemeClr>
                </a:solidFill>
              </a:rPr>
              <a:t>Effects</a:t>
            </a:r>
            <a:r>
              <a:rPr lang="fr-FR" sz="933" i="1" dirty="0">
                <a:solidFill>
                  <a:schemeClr val="bg1">
                    <a:lumMod val="50000"/>
                  </a:schemeClr>
                </a:solidFill>
              </a:rPr>
              <a:t> of </a:t>
            </a:r>
            <a:r>
              <a:rPr lang="fr-FR" sz="933" i="1" dirty="0" err="1">
                <a:solidFill>
                  <a:schemeClr val="bg1">
                    <a:lumMod val="50000"/>
                  </a:schemeClr>
                </a:solidFill>
              </a:rPr>
              <a:t>Estrogen</a:t>
            </a:r>
            <a:r>
              <a:rPr lang="fr-FR" sz="933" i="1" dirty="0">
                <a:solidFill>
                  <a:schemeClr val="bg1">
                    <a:lumMod val="50000"/>
                  </a:schemeClr>
                </a:solidFill>
              </a:rPr>
              <a:t> Plus </a:t>
            </a:r>
            <a:r>
              <a:rPr lang="fr-FR" sz="933" i="1" dirty="0" err="1">
                <a:solidFill>
                  <a:schemeClr val="bg1">
                    <a:lumMod val="50000"/>
                  </a:schemeClr>
                </a:solidFill>
              </a:rPr>
              <a:t>Progestin</a:t>
            </a:r>
            <a:r>
              <a:rPr lang="fr-FR" sz="933" i="1" dirty="0">
                <a:solidFill>
                  <a:schemeClr val="bg1">
                    <a:lumMod val="50000"/>
                  </a:schemeClr>
                </a:solidFill>
              </a:rPr>
              <a:t> on </a:t>
            </a:r>
            <a:r>
              <a:rPr lang="fr-FR" sz="933" i="1" dirty="0" err="1">
                <a:solidFill>
                  <a:schemeClr val="bg1">
                    <a:lumMod val="50000"/>
                  </a:schemeClr>
                </a:solidFill>
              </a:rPr>
              <a:t>Risk</a:t>
            </a:r>
            <a:r>
              <a:rPr lang="fr-FR" sz="933" i="1" dirty="0">
                <a:solidFill>
                  <a:schemeClr val="bg1">
                    <a:lumMod val="50000"/>
                  </a:schemeClr>
                </a:solidFill>
              </a:rPr>
              <a:t> of Fracture and </a:t>
            </a:r>
            <a:r>
              <a:rPr lang="fr-FR" sz="933" i="1" dirty="0" err="1">
                <a:solidFill>
                  <a:schemeClr val="bg1">
                    <a:lumMod val="50000"/>
                  </a:schemeClr>
                </a:solidFill>
              </a:rPr>
              <a:t>Bone</a:t>
            </a:r>
            <a:r>
              <a:rPr lang="fr-FR" sz="933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FR" sz="933" i="1" dirty="0" err="1">
                <a:solidFill>
                  <a:schemeClr val="bg1">
                    <a:lumMod val="50000"/>
                  </a:schemeClr>
                </a:solidFill>
              </a:rPr>
              <a:t>Mineral</a:t>
            </a:r>
            <a:r>
              <a:rPr lang="fr-FR" sz="933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FR" sz="933" i="1" dirty="0" err="1">
                <a:solidFill>
                  <a:schemeClr val="bg1">
                    <a:lumMod val="50000"/>
                  </a:schemeClr>
                </a:solidFill>
              </a:rPr>
              <a:t>Density</a:t>
            </a:r>
            <a:r>
              <a:rPr lang="fr-FR" sz="933" i="1" dirty="0">
                <a:solidFill>
                  <a:schemeClr val="bg1">
                    <a:lumMod val="50000"/>
                  </a:schemeClr>
                </a:solidFill>
              </a:rPr>
              <a:t> The </a:t>
            </a:r>
            <a:r>
              <a:rPr lang="fr-FR" sz="933" i="1" dirty="0" err="1">
                <a:solidFill>
                  <a:schemeClr val="bg1">
                    <a:lumMod val="50000"/>
                  </a:schemeClr>
                </a:solidFill>
              </a:rPr>
              <a:t>Women’s</a:t>
            </a:r>
            <a:r>
              <a:rPr lang="fr-FR" sz="933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FR" sz="933" i="1" dirty="0" err="1">
                <a:solidFill>
                  <a:schemeClr val="bg1">
                    <a:lumMod val="50000"/>
                  </a:schemeClr>
                </a:solidFill>
              </a:rPr>
              <a:t>Health</a:t>
            </a:r>
            <a:r>
              <a:rPr lang="fr-FR" sz="933" i="1" dirty="0">
                <a:solidFill>
                  <a:schemeClr val="bg1">
                    <a:lumMod val="50000"/>
                  </a:schemeClr>
                </a:solidFill>
              </a:rPr>
              <a:t> Initiative </a:t>
            </a:r>
            <a:r>
              <a:rPr lang="fr-FR" sz="933" i="1" dirty="0" err="1">
                <a:solidFill>
                  <a:schemeClr val="bg1">
                    <a:lumMod val="50000"/>
                  </a:schemeClr>
                </a:solidFill>
              </a:rPr>
              <a:t>Randomized</a:t>
            </a:r>
            <a:r>
              <a:rPr lang="fr-FR" sz="933" i="1" dirty="0">
                <a:solidFill>
                  <a:schemeClr val="bg1">
                    <a:lumMod val="50000"/>
                  </a:schemeClr>
                </a:solidFill>
              </a:rPr>
              <a:t> Trial. </a:t>
            </a:r>
            <a:r>
              <a:rPr lang="is-IS" sz="933" i="1" dirty="0">
                <a:solidFill>
                  <a:schemeClr val="bg1">
                    <a:lumMod val="50000"/>
                  </a:schemeClr>
                </a:solidFill>
              </a:rPr>
              <a:t>JAMA 2003;290:1729-1738. ; (2) </a:t>
            </a:r>
            <a:r>
              <a:rPr lang="fr-FR" sz="933" i="1" dirty="0" err="1">
                <a:solidFill>
                  <a:schemeClr val="bg1">
                    <a:lumMod val="50000"/>
                  </a:schemeClr>
                </a:solidFill>
              </a:rPr>
              <a:t>Chlebowski</a:t>
            </a:r>
            <a:r>
              <a:rPr lang="fr-FR" sz="933" i="1" dirty="0">
                <a:solidFill>
                  <a:schemeClr val="bg1">
                    <a:lumMod val="50000"/>
                  </a:schemeClr>
                </a:solidFill>
              </a:rPr>
              <a:t> RT. Et al. </a:t>
            </a:r>
            <a:r>
              <a:rPr lang="fr-FR" sz="933" i="1" dirty="0" err="1">
                <a:solidFill>
                  <a:schemeClr val="bg1">
                    <a:lumMod val="50000"/>
                  </a:schemeClr>
                </a:solidFill>
              </a:rPr>
              <a:t>Estrogen</a:t>
            </a:r>
            <a:r>
              <a:rPr lang="fr-FR" sz="933" i="1" dirty="0">
                <a:solidFill>
                  <a:schemeClr val="bg1">
                    <a:lumMod val="50000"/>
                  </a:schemeClr>
                </a:solidFill>
              </a:rPr>
              <a:t> plus </a:t>
            </a:r>
            <a:r>
              <a:rPr lang="fr-FR" sz="933" i="1" dirty="0" err="1">
                <a:solidFill>
                  <a:schemeClr val="bg1">
                    <a:lumMod val="50000"/>
                  </a:schemeClr>
                </a:solidFill>
              </a:rPr>
              <a:t>Progestin</a:t>
            </a:r>
            <a:r>
              <a:rPr lang="fr-FR" sz="933" i="1" dirty="0">
                <a:solidFill>
                  <a:schemeClr val="bg1">
                    <a:lumMod val="50000"/>
                  </a:schemeClr>
                </a:solidFill>
              </a:rPr>
              <a:t> and Colorectal Cancer in </a:t>
            </a:r>
            <a:r>
              <a:rPr lang="fr-FR" sz="933" i="1" dirty="0" err="1">
                <a:solidFill>
                  <a:schemeClr val="bg1">
                    <a:lumMod val="50000"/>
                  </a:schemeClr>
                </a:solidFill>
              </a:rPr>
              <a:t>Postmenopausal</a:t>
            </a:r>
            <a:r>
              <a:rPr lang="fr-FR" sz="933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FR" sz="933" i="1" dirty="0" err="1">
                <a:solidFill>
                  <a:schemeClr val="bg1">
                    <a:lumMod val="50000"/>
                  </a:schemeClr>
                </a:solidFill>
              </a:rPr>
              <a:t>Women</a:t>
            </a:r>
            <a:r>
              <a:rPr lang="fr-FR" sz="933" i="1" dirty="0">
                <a:solidFill>
                  <a:schemeClr val="bg1">
                    <a:lumMod val="50000"/>
                  </a:schemeClr>
                </a:solidFill>
              </a:rPr>
              <a:t>. </a:t>
            </a:r>
            <a:r>
              <a:rPr lang="is-IS" sz="933" i="1" dirty="0">
                <a:solidFill>
                  <a:schemeClr val="bg1">
                    <a:lumMod val="50000"/>
                  </a:schemeClr>
                </a:solidFill>
              </a:rPr>
              <a:t>N Engl J Med 2004;350:991-1004. ; (3) </a:t>
            </a:r>
            <a:r>
              <a:rPr lang="de-DE" sz="933" i="1" dirty="0" err="1">
                <a:solidFill>
                  <a:schemeClr val="bg1">
                    <a:lumMod val="50000"/>
                  </a:schemeClr>
                </a:solidFill>
              </a:rPr>
              <a:t>Chlebowski</a:t>
            </a:r>
            <a:r>
              <a:rPr lang="de-DE" sz="933" i="1" dirty="0">
                <a:solidFill>
                  <a:schemeClr val="bg1">
                    <a:lumMod val="50000"/>
                  </a:schemeClr>
                </a:solidFill>
              </a:rPr>
              <a:t> RT. et al. </a:t>
            </a:r>
            <a:r>
              <a:rPr lang="de-DE" sz="933" i="1" dirty="0" err="1">
                <a:solidFill>
                  <a:schemeClr val="bg1">
                    <a:lumMod val="50000"/>
                  </a:schemeClr>
                </a:solidFill>
              </a:rPr>
              <a:t>Influence</a:t>
            </a:r>
            <a:r>
              <a:rPr lang="de-DE" sz="933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de-DE" sz="933" i="1" dirty="0" err="1">
                <a:solidFill>
                  <a:schemeClr val="bg1">
                    <a:lumMod val="50000"/>
                  </a:schemeClr>
                </a:solidFill>
              </a:rPr>
              <a:t>of</a:t>
            </a:r>
            <a:r>
              <a:rPr lang="de-DE" sz="933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de-DE" sz="933" i="1" dirty="0" err="1">
                <a:solidFill>
                  <a:schemeClr val="bg1">
                    <a:lumMod val="50000"/>
                  </a:schemeClr>
                </a:solidFill>
              </a:rPr>
              <a:t>Estrogen</a:t>
            </a:r>
            <a:r>
              <a:rPr lang="de-DE" sz="933" i="1" dirty="0">
                <a:solidFill>
                  <a:schemeClr val="bg1">
                    <a:lumMod val="50000"/>
                  </a:schemeClr>
                </a:solidFill>
              </a:rPr>
              <a:t> Plus </a:t>
            </a:r>
            <a:r>
              <a:rPr lang="de-DE" sz="933" i="1" dirty="0" err="1">
                <a:solidFill>
                  <a:schemeClr val="bg1">
                    <a:lumMod val="50000"/>
                  </a:schemeClr>
                </a:solidFill>
              </a:rPr>
              <a:t>Progestin</a:t>
            </a:r>
            <a:r>
              <a:rPr lang="de-DE" sz="933" i="1" dirty="0">
                <a:solidFill>
                  <a:schemeClr val="bg1">
                    <a:lumMod val="50000"/>
                  </a:schemeClr>
                </a:solidFill>
              </a:rPr>
              <a:t> on </a:t>
            </a:r>
            <a:r>
              <a:rPr lang="de-DE" sz="933" i="1" dirty="0" err="1">
                <a:solidFill>
                  <a:schemeClr val="bg1">
                    <a:lumMod val="50000"/>
                  </a:schemeClr>
                </a:solidFill>
              </a:rPr>
              <a:t>Breast</a:t>
            </a:r>
            <a:r>
              <a:rPr lang="de-DE" sz="933" i="1" dirty="0">
                <a:solidFill>
                  <a:schemeClr val="bg1">
                    <a:lumMod val="50000"/>
                  </a:schemeClr>
                </a:solidFill>
              </a:rPr>
              <a:t> Cancer </a:t>
            </a:r>
            <a:r>
              <a:rPr lang="de-DE" sz="933" i="1" dirty="0" err="1">
                <a:solidFill>
                  <a:schemeClr val="bg1">
                    <a:lumMod val="50000"/>
                  </a:schemeClr>
                </a:solidFill>
              </a:rPr>
              <a:t>and</a:t>
            </a:r>
            <a:r>
              <a:rPr lang="de-DE" sz="933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de-DE" sz="933" i="1" dirty="0" err="1">
                <a:solidFill>
                  <a:schemeClr val="bg1">
                    <a:lumMod val="50000"/>
                  </a:schemeClr>
                </a:solidFill>
              </a:rPr>
              <a:t>Mammography</a:t>
            </a:r>
            <a:r>
              <a:rPr lang="de-DE" sz="933" i="1" dirty="0">
                <a:solidFill>
                  <a:schemeClr val="bg1">
                    <a:lumMod val="50000"/>
                  </a:schemeClr>
                </a:solidFill>
              </a:rPr>
              <a:t> in </a:t>
            </a:r>
            <a:r>
              <a:rPr lang="de-DE" sz="933" i="1" dirty="0" err="1">
                <a:solidFill>
                  <a:schemeClr val="bg1">
                    <a:lumMod val="50000"/>
                  </a:schemeClr>
                </a:solidFill>
              </a:rPr>
              <a:t>Healthy</a:t>
            </a:r>
            <a:r>
              <a:rPr lang="de-DE" sz="933" i="1" dirty="0">
                <a:solidFill>
                  <a:schemeClr val="bg1">
                    <a:lumMod val="50000"/>
                  </a:schemeClr>
                </a:solidFill>
              </a:rPr>
              <a:t> Postmenopausal Women The </a:t>
            </a:r>
            <a:r>
              <a:rPr lang="de-DE" sz="933" i="1" dirty="0" err="1">
                <a:solidFill>
                  <a:schemeClr val="bg1">
                    <a:lumMod val="50000"/>
                  </a:schemeClr>
                </a:solidFill>
              </a:rPr>
              <a:t>Women’s</a:t>
            </a:r>
            <a:r>
              <a:rPr lang="de-DE" sz="933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de-DE" sz="933" i="1" dirty="0" err="1">
                <a:solidFill>
                  <a:schemeClr val="bg1">
                    <a:lumMod val="50000"/>
                  </a:schemeClr>
                </a:solidFill>
              </a:rPr>
              <a:t>Health</a:t>
            </a:r>
            <a:r>
              <a:rPr lang="de-DE" sz="933" i="1" dirty="0">
                <a:solidFill>
                  <a:schemeClr val="bg1">
                    <a:lumMod val="50000"/>
                  </a:schemeClr>
                </a:solidFill>
              </a:rPr>
              <a:t> Initiative </a:t>
            </a:r>
            <a:r>
              <a:rPr lang="de-DE" sz="933" i="1" dirty="0" err="1">
                <a:solidFill>
                  <a:schemeClr val="bg1">
                    <a:lumMod val="50000"/>
                  </a:schemeClr>
                </a:solidFill>
              </a:rPr>
              <a:t>Randomized</a:t>
            </a:r>
            <a:r>
              <a:rPr lang="de-DE" sz="933" i="1" dirty="0">
                <a:solidFill>
                  <a:schemeClr val="bg1">
                    <a:lumMod val="50000"/>
                  </a:schemeClr>
                </a:solidFill>
              </a:rPr>
              <a:t> Trial. </a:t>
            </a:r>
            <a:r>
              <a:rPr lang="is-IS" sz="933" i="1" dirty="0">
                <a:solidFill>
                  <a:schemeClr val="bg1">
                    <a:lumMod val="50000"/>
                  </a:schemeClr>
                </a:solidFill>
              </a:rPr>
              <a:t>JAMA 2003;289:3243-3253. ; (4) Manson JE et al. </a:t>
            </a:r>
            <a:r>
              <a:rPr lang="fr-FR" sz="933" i="1" dirty="0" err="1">
                <a:solidFill>
                  <a:schemeClr val="bg1">
                    <a:lumMod val="50000"/>
                  </a:schemeClr>
                </a:solidFill>
              </a:rPr>
              <a:t>Estrogen</a:t>
            </a:r>
            <a:r>
              <a:rPr lang="fr-FR" sz="933" i="1" dirty="0">
                <a:solidFill>
                  <a:schemeClr val="bg1">
                    <a:lumMod val="50000"/>
                  </a:schemeClr>
                </a:solidFill>
              </a:rPr>
              <a:t> plus </a:t>
            </a:r>
            <a:r>
              <a:rPr lang="fr-FR" sz="933" i="1" dirty="0" err="1">
                <a:solidFill>
                  <a:schemeClr val="bg1">
                    <a:lumMod val="50000"/>
                  </a:schemeClr>
                </a:solidFill>
              </a:rPr>
              <a:t>Progestin</a:t>
            </a:r>
            <a:r>
              <a:rPr lang="fr-FR" sz="933" i="1" dirty="0">
                <a:solidFill>
                  <a:schemeClr val="bg1">
                    <a:lumMod val="50000"/>
                  </a:schemeClr>
                </a:solidFill>
              </a:rPr>
              <a:t> and the </a:t>
            </a:r>
            <a:r>
              <a:rPr lang="fr-FR" sz="933" i="1" dirty="0" err="1">
                <a:solidFill>
                  <a:schemeClr val="bg1">
                    <a:lumMod val="50000"/>
                  </a:schemeClr>
                </a:solidFill>
              </a:rPr>
              <a:t>Risk</a:t>
            </a:r>
            <a:r>
              <a:rPr lang="fr-FR" sz="933" i="1" dirty="0">
                <a:solidFill>
                  <a:schemeClr val="bg1">
                    <a:lumMod val="50000"/>
                  </a:schemeClr>
                </a:solidFill>
              </a:rPr>
              <a:t> of </a:t>
            </a:r>
            <a:r>
              <a:rPr lang="fr-FR" sz="933" i="1" dirty="0" err="1">
                <a:solidFill>
                  <a:schemeClr val="bg1">
                    <a:lumMod val="50000"/>
                  </a:schemeClr>
                </a:solidFill>
              </a:rPr>
              <a:t>Coronary</a:t>
            </a:r>
            <a:r>
              <a:rPr lang="fr-FR" sz="933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FR" sz="933" i="1" dirty="0" err="1">
                <a:solidFill>
                  <a:schemeClr val="bg1">
                    <a:lumMod val="50000"/>
                  </a:schemeClr>
                </a:solidFill>
              </a:rPr>
              <a:t>Heart</a:t>
            </a:r>
            <a:r>
              <a:rPr lang="fr-FR" sz="933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FR" sz="933" i="1" dirty="0" err="1">
                <a:solidFill>
                  <a:schemeClr val="bg1">
                    <a:lumMod val="50000"/>
                  </a:schemeClr>
                </a:solidFill>
              </a:rPr>
              <a:t>Disease</a:t>
            </a:r>
            <a:r>
              <a:rPr lang="fr-FR" sz="933" i="1" dirty="0">
                <a:solidFill>
                  <a:schemeClr val="bg1">
                    <a:lumMod val="50000"/>
                  </a:schemeClr>
                </a:solidFill>
              </a:rPr>
              <a:t>. </a:t>
            </a:r>
            <a:r>
              <a:rPr lang="nb-NO" sz="933" i="1" dirty="0">
                <a:solidFill>
                  <a:schemeClr val="bg1">
                    <a:lumMod val="50000"/>
                  </a:schemeClr>
                </a:solidFill>
              </a:rPr>
              <a:t>N </a:t>
            </a:r>
            <a:r>
              <a:rPr lang="nb-NO" sz="933" i="1" dirty="0" err="1">
                <a:solidFill>
                  <a:schemeClr val="bg1">
                    <a:lumMod val="50000"/>
                  </a:schemeClr>
                </a:solidFill>
              </a:rPr>
              <a:t>Engl</a:t>
            </a:r>
            <a:r>
              <a:rPr lang="nb-NO" sz="933" i="1" dirty="0">
                <a:solidFill>
                  <a:schemeClr val="bg1">
                    <a:lumMod val="50000"/>
                  </a:schemeClr>
                </a:solidFill>
              </a:rPr>
              <a:t> J Med 2003;349:523-34. ; (5) </a:t>
            </a:r>
            <a:r>
              <a:rPr lang="nb-NO" sz="933" i="1" dirty="0" err="1">
                <a:solidFill>
                  <a:schemeClr val="bg1">
                    <a:lumMod val="50000"/>
                  </a:schemeClr>
                </a:solidFill>
              </a:rPr>
              <a:t>Wassertheil-Smoller</a:t>
            </a:r>
            <a:r>
              <a:rPr lang="nb-NO" sz="933" i="1" dirty="0">
                <a:solidFill>
                  <a:schemeClr val="bg1">
                    <a:lumMod val="50000"/>
                  </a:schemeClr>
                </a:solidFill>
              </a:rPr>
              <a:t> S. et al. </a:t>
            </a:r>
            <a:r>
              <a:rPr lang="nb-NO" sz="933" i="1" dirty="0" err="1">
                <a:solidFill>
                  <a:schemeClr val="bg1">
                    <a:lumMod val="50000"/>
                  </a:schemeClr>
                </a:solidFill>
              </a:rPr>
              <a:t>Effect</a:t>
            </a:r>
            <a:r>
              <a:rPr lang="nb-NO" sz="933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nb-NO" sz="933" i="1" dirty="0" err="1">
                <a:solidFill>
                  <a:schemeClr val="bg1">
                    <a:lumMod val="50000"/>
                  </a:schemeClr>
                </a:solidFill>
              </a:rPr>
              <a:t>of</a:t>
            </a:r>
            <a:r>
              <a:rPr lang="nb-NO" sz="933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nb-NO" sz="933" i="1" dirty="0" err="1">
                <a:solidFill>
                  <a:schemeClr val="bg1">
                    <a:lumMod val="50000"/>
                  </a:schemeClr>
                </a:solidFill>
              </a:rPr>
              <a:t>Estrogen</a:t>
            </a:r>
            <a:r>
              <a:rPr lang="nb-NO" sz="933" i="1" dirty="0">
                <a:solidFill>
                  <a:schemeClr val="bg1">
                    <a:lumMod val="50000"/>
                  </a:schemeClr>
                </a:solidFill>
              </a:rPr>
              <a:t> Plus </a:t>
            </a:r>
            <a:r>
              <a:rPr lang="nb-NO" sz="933" i="1" dirty="0" err="1">
                <a:solidFill>
                  <a:schemeClr val="bg1">
                    <a:lumMod val="50000"/>
                  </a:schemeClr>
                </a:solidFill>
              </a:rPr>
              <a:t>Progestin</a:t>
            </a:r>
            <a:r>
              <a:rPr lang="nb-NO" sz="933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nb-NO" sz="933" i="1" dirty="0" err="1">
                <a:solidFill>
                  <a:schemeClr val="bg1">
                    <a:lumMod val="50000"/>
                  </a:schemeClr>
                </a:solidFill>
              </a:rPr>
              <a:t>on</a:t>
            </a:r>
            <a:r>
              <a:rPr lang="nb-NO" sz="933" i="1" dirty="0">
                <a:solidFill>
                  <a:schemeClr val="bg1">
                    <a:lumMod val="50000"/>
                  </a:schemeClr>
                </a:solidFill>
              </a:rPr>
              <a:t> Stroke in Postmenopausal </a:t>
            </a:r>
            <a:r>
              <a:rPr lang="nb-NO" sz="933" i="1" dirty="0" err="1">
                <a:solidFill>
                  <a:schemeClr val="bg1">
                    <a:lumMod val="50000"/>
                  </a:schemeClr>
                </a:solidFill>
              </a:rPr>
              <a:t>Women</a:t>
            </a:r>
            <a:r>
              <a:rPr lang="nb-NO" sz="933" i="1" dirty="0">
                <a:solidFill>
                  <a:schemeClr val="bg1">
                    <a:lumMod val="50000"/>
                  </a:schemeClr>
                </a:solidFill>
              </a:rPr>
              <a:t> The </a:t>
            </a:r>
            <a:r>
              <a:rPr lang="nb-NO" sz="933" i="1" dirty="0" err="1">
                <a:solidFill>
                  <a:schemeClr val="bg1">
                    <a:lumMod val="50000"/>
                  </a:schemeClr>
                </a:solidFill>
              </a:rPr>
              <a:t>Women’s</a:t>
            </a:r>
            <a:r>
              <a:rPr lang="nb-NO" sz="933" i="1" dirty="0">
                <a:solidFill>
                  <a:schemeClr val="bg1">
                    <a:lumMod val="50000"/>
                  </a:schemeClr>
                </a:solidFill>
              </a:rPr>
              <a:t> Health Initiative: A </a:t>
            </a:r>
            <a:r>
              <a:rPr lang="nb-NO" sz="933" i="1" dirty="0" err="1">
                <a:solidFill>
                  <a:schemeClr val="bg1">
                    <a:lumMod val="50000"/>
                  </a:schemeClr>
                </a:solidFill>
              </a:rPr>
              <a:t>Randomized</a:t>
            </a:r>
            <a:r>
              <a:rPr lang="nb-NO" sz="933" i="1" dirty="0">
                <a:solidFill>
                  <a:schemeClr val="bg1">
                    <a:lumMod val="50000"/>
                  </a:schemeClr>
                </a:solidFill>
              </a:rPr>
              <a:t> Trial. </a:t>
            </a:r>
            <a:r>
              <a:rPr lang="is-IS" sz="933" i="1" dirty="0">
                <a:solidFill>
                  <a:schemeClr val="bg1">
                    <a:lumMod val="50000"/>
                  </a:schemeClr>
                </a:solidFill>
              </a:rPr>
              <a:t>JAMA 2003;289:2673-2684. ; (6) </a:t>
            </a:r>
            <a:r>
              <a:rPr lang="fr-FR" sz="933" i="1" dirty="0">
                <a:solidFill>
                  <a:schemeClr val="bg1">
                    <a:lumMod val="50000"/>
                  </a:schemeClr>
                </a:solidFill>
              </a:rPr>
              <a:t> </a:t>
            </a:r>
            <a:r>
              <a:rPr lang="fr-FR" sz="933" i="1" dirty="0" err="1">
                <a:solidFill>
                  <a:schemeClr val="bg1">
                    <a:lumMod val="50000"/>
                  </a:schemeClr>
                </a:solidFill>
              </a:rPr>
              <a:t>Writing</a:t>
            </a:r>
            <a:r>
              <a:rPr lang="fr-FR" sz="933" i="1" dirty="0">
                <a:solidFill>
                  <a:schemeClr val="bg1">
                    <a:lumMod val="50000"/>
                  </a:schemeClr>
                </a:solidFill>
              </a:rPr>
              <a:t> Group for the </a:t>
            </a:r>
            <a:r>
              <a:rPr lang="fr-FR" sz="933" i="1" dirty="0" err="1">
                <a:solidFill>
                  <a:schemeClr val="bg1">
                    <a:lumMod val="50000"/>
                  </a:schemeClr>
                </a:solidFill>
              </a:rPr>
              <a:t>Women’s</a:t>
            </a:r>
            <a:r>
              <a:rPr lang="fr-FR" sz="933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FR" sz="933" i="1" dirty="0" err="1">
                <a:solidFill>
                  <a:schemeClr val="bg1">
                    <a:lumMod val="50000"/>
                  </a:schemeClr>
                </a:solidFill>
              </a:rPr>
              <a:t>Health</a:t>
            </a:r>
            <a:r>
              <a:rPr lang="fr-FR" sz="933" i="1" dirty="0">
                <a:solidFill>
                  <a:schemeClr val="bg1">
                    <a:lumMod val="50000"/>
                  </a:schemeClr>
                </a:solidFill>
              </a:rPr>
              <a:t> Initiative </a:t>
            </a:r>
            <a:r>
              <a:rPr lang="fr-FR" sz="933" i="1" dirty="0" err="1">
                <a:solidFill>
                  <a:schemeClr val="bg1">
                    <a:lumMod val="50000"/>
                  </a:schemeClr>
                </a:solidFill>
              </a:rPr>
              <a:t>Investigators</a:t>
            </a:r>
            <a:r>
              <a:rPr lang="fr-FR" sz="933" i="1" dirty="0">
                <a:solidFill>
                  <a:schemeClr val="bg1">
                    <a:lumMod val="50000"/>
                  </a:schemeClr>
                </a:solidFill>
              </a:rPr>
              <a:t>. </a:t>
            </a:r>
            <a:r>
              <a:rPr lang="fr-FR" sz="933" i="1" dirty="0" err="1">
                <a:solidFill>
                  <a:schemeClr val="bg1">
                    <a:lumMod val="50000"/>
                  </a:schemeClr>
                </a:solidFill>
              </a:rPr>
              <a:t>Risks</a:t>
            </a:r>
            <a:r>
              <a:rPr lang="fr-FR" sz="933" i="1" dirty="0">
                <a:solidFill>
                  <a:schemeClr val="bg1">
                    <a:lumMod val="50000"/>
                  </a:schemeClr>
                </a:solidFill>
              </a:rPr>
              <a:t> and </a:t>
            </a:r>
            <a:r>
              <a:rPr lang="fr-FR" sz="933" i="1" dirty="0" err="1">
                <a:solidFill>
                  <a:schemeClr val="bg1">
                    <a:lumMod val="50000"/>
                  </a:schemeClr>
                </a:solidFill>
              </a:rPr>
              <a:t>Benefits</a:t>
            </a:r>
            <a:r>
              <a:rPr lang="fr-FR" sz="933" i="1" dirty="0">
                <a:solidFill>
                  <a:schemeClr val="bg1">
                    <a:lumMod val="50000"/>
                  </a:schemeClr>
                </a:solidFill>
              </a:rPr>
              <a:t> of </a:t>
            </a:r>
            <a:r>
              <a:rPr lang="fr-FR" sz="933" i="1" dirty="0" err="1">
                <a:solidFill>
                  <a:schemeClr val="bg1">
                    <a:lumMod val="50000"/>
                  </a:schemeClr>
                </a:solidFill>
              </a:rPr>
              <a:t>Estrogen</a:t>
            </a:r>
            <a:r>
              <a:rPr lang="fr-FR" sz="933" i="1" dirty="0">
                <a:solidFill>
                  <a:schemeClr val="bg1">
                    <a:lumMod val="50000"/>
                  </a:schemeClr>
                </a:solidFill>
              </a:rPr>
              <a:t> Plus </a:t>
            </a:r>
            <a:r>
              <a:rPr lang="fr-FR" sz="933" i="1" dirty="0" err="1">
                <a:solidFill>
                  <a:schemeClr val="bg1">
                    <a:lumMod val="50000"/>
                  </a:schemeClr>
                </a:solidFill>
              </a:rPr>
              <a:t>Progestin</a:t>
            </a:r>
            <a:r>
              <a:rPr lang="fr-FR" sz="933" i="1" dirty="0">
                <a:solidFill>
                  <a:schemeClr val="bg1">
                    <a:lumMod val="50000"/>
                  </a:schemeClr>
                </a:solidFill>
              </a:rPr>
              <a:t> in </a:t>
            </a:r>
            <a:r>
              <a:rPr lang="fr-FR" sz="933" i="1" dirty="0" err="1">
                <a:solidFill>
                  <a:schemeClr val="bg1">
                    <a:lumMod val="50000"/>
                  </a:schemeClr>
                </a:solidFill>
              </a:rPr>
              <a:t>Healthy</a:t>
            </a:r>
            <a:r>
              <a:rPr lang="fr-FR" sz="933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FR" sz="933" i="1" dirty="0" err="1">
                <a:solidFill>
                  <a:schemeClr val="bg1">
                    <a:lumMod val="50000"/>
                  </a:schemeClr>
                </a:solidFill>
              </a:rPr>
              <a:t>Postmenopausal</a:t>
            </a:r>
            <a:r>
              <a:rPr lang="fr-FR" sz="933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FR" sz="933" i="1" dirty="0" err="1">
                <a:solidFill>
                  <a:schemeClr val="bg1">
                    <a:lumMod val="50000"/>
                  </a:schemeClr>
                </a:solidFill>
              </a:rPr>
              <a:t>Women</a:t>
            </a:r>
            <a:r>
              <a:rPr lang="fr-FR" sz="933" i="1" dirty="0">
                <a:solidFill>
                  <a:schemeClr val="bg1">
                    <a:lumMod val="50000"/>
                  </a:schemeClr>
                </a:solidFill>
              </a:rPr>
              <a:t> Principal </a:t>
            </a:r>
            <a:r>
              <a:rPr lang="fr-FR" sz="933" i="1" dirty="0" err="1">
                <a:solidFill>
                  <a:schemeClr val="bg1">
                    <a:lumMod val="50000"/>
                  </a:schemeClr>
                </a:solidFill>
              </a:rPr>
              <a:t>Results</a:t>
            </a:r>
            <a:r>
              <a:rPr lang="fr-FR" sz="933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FR" sz="933" i="1" dirty="0" err="1">
                <a:solidFill>
                  <a:schemeClr val="bg1">
                    <a:lumMod val="50000"/>
                  </a:schemeClr>
                </a:solidFill>
              </a:rPr>
              <a:t>From</a:t>
            </a:r>
            <a:r>
              <a:rPr lang="fr-FR" sz="933" i="1" dirty="0">
                <a:solidFill>
                  <a:schemeClr val="bg1">
                    <a:lumMod val="50000"/>
                  </a:schemeClr>
                </a:solidFill>
              </a:rPr>
              <a:t> the </a:t>
            </a:r>
            <a:r>
              <a:rPr lang="fr-FR" sz="933" i="1" dirty="0" err="1">
                <a:solidFill>
                  <a:schemeClr val="bg1">
                    <a:lumMod val="50000"/>
                  </a:schemeClr>
                </a:solidFill>
              </a:rPr>
              <a:t>Women’s</a:t>
            </a:r>
            <a:r>
              <a:rPr lang="fr-FR" sz="933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FR" sz="933" i="1" dirty="0" err="1">
                <a:solidFill>
                  <a:schemeClr val="bg1">
                    <a:lumMod val="50000"/>
                  </a:schemeClr>
                </a:solidFill>
              </a:rPr>
              <a:t>Health</a:t>
            </a:r>
            <a:r>
              <a:rPr lang="fr-FR" sz="933" i="1" dirty="0">
                <a:solidFill>
                  <a:schemeClr val="bg1">
                    <a:lumMod val="50000"/>
                  </a:schemeClr>
                </a:solidFill>
              </a:rPr>
              <a:t> Initiative </a:t>
            </a:r>
            <a:r>
              <a:rPr lang="fr-FR" sz="933" i="1" dirty="0" err="1">
                <a:solidFill>
                  <a:schemeClr val="bg1">
                    <a:lumMod val="50000"/>
                  </a:schemeClr>
                </a:solidFill>
              </a:rPr>
              <a:t>Randomized</a:t>
            </a:r>
            <a:r>
              <a:rPr lang="fr-FR" sz="933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FR" sz="933" i="1" dirty="0" err="1">
                <a:solidFill>
                  <a:schemeClr val="bg1">
                    <a:lumMod val="50000"/>
                  </a:schemeClr>
                </a:solidFill>
              </a:rPr>
              <a:t>Controlled</a:t>
            </a:r>
            <a:r>
              <a:rPr lang="fr-FR" sz="933" i="1" dirty="0">
                <a:solidFill>
                  <a:schemeClr val="bg1">
                    <a:lumMod val="50000"/>
                  </a:schemeClr>
                </a:solidFill>
              </a:rPr>
              <a:t> Trial. </a:t>
            </a:r>
            <a:r>
              <a:rPr lang="is-IS" sz="933" i="1" dirty="0">
                <a:solidFill>
                  <a:schemeClr val="bg1">
                    <a:lumMod val="50000"/>
                  </a:schemeClr>
                </a:solidFill>
              </a:rPr>
              <a:t>JAMA 2002;288:321-333.</a:t>
            </a:r>
            <a:endParaRPr lang="nb-NO" sz="933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615735" y="1303793"/>
            <a:ext cx="5109347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133" dirty="0" err="1"/>
              <a:t>Women</a:t>
            </a:r>
            <a:r>
              <a:rPr lang="fr-FR" sz="2133" dirty="0"/>
              <a:t> 50 to 79 </a:t>
            </a:r>
            <a:r>
              <a:rPr lang="fr-FR" sz="2133" dirty="0" err="1"/>
              <a:t>years</a:t>
            </a:r>
            <a:r>
              <a:rPr lang="fr-FR" sz="2133" dirty="0"/>
              <a:t> of </a:t>
            </a:r>
            <a:r>
              <a:rPr lang="fr-FR" sz="2133" dirty="0" err="1"/>
              <a:t>age</a:t>
            </a:r>
            <a:r>
              <a:rPr lang="fr-FR" sz="2133" dirty="0"/>
              <a:t> at </a:t>
            </a:r>
            <a:r>
              <a:rPr lang="fr-FR" sz="2133" dirty="0" err="1"/>
              <a:t>baseline</a:t>
            </a:r>
            <a:r>
              <a:rPr lang="fr-FR" sz="2133" dirty="0"/>
              <a:t> </a:t>
            </a:r>
            <a:r>
              <a:rPr lang="fr-FR" sz="2133" baseline="30000" dirty="0"/>
              <a:t>(1-6)</a:t>
            </a:r>
          </a:p>
        </p:txBody>
      </p:sp>
    </p:spTree>
    <p:extLst>
      <p:ext uri="{BB962C8B-B14F-4D97-AF65-F5344CB8AC3E}">
        <p14:creationId xmlns:p14="http://schemas.microsoft.com/office/powerpoint/2010/main" val="119033773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F313-627C-6349-86EF-577085777D3C}" type="slidenum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39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Titre 3"/>
          <p:cNvSpPr txBox="1">
            <a:spLocks/>
          </p:cNvSpPr>
          <p:nvPr/>
        </p:nvSpPr>
        <p:spPr>
          <a:xfrm>
            <a:off x="615735" y="178419"/>
            <a:ext cx="10966668" cy="658684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154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1571BB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ea typeface="Calibri"/>
                <a:cs typeface="Times New Roman"/>
              </a:rPr>
              <a:t>HRT: RISKS</a:t>
            </a:r>
          </a:p>
          <a:p>
            <a:r>
              <a:rPr lang="en-US" sz="3200" b="0" dirty="0">
                <a:ea typeface="Calibri"/>
                <a:cs typeface="Times New Roman"/>
              </a:rPr>
              <a:t>WHI CEE/alone results: overall relative and </a:t>
            </a:r>
            <a:r>
              <a:rPr lang="en-US" sz="3200" b="0" dirty="0" err="1">
                <a:ea typeface="Calibri"/>
                <a:cs typeface="Times New Roman"/>
              </a:rPr>
              <a:t>attribuable</a:t>
            </a:r>
            <a:r>
              <a:rPr lang="en-US" sz="3200" b="0" dirty="0">
                <a:ea typeface="Calibri"/>
                <a:cs typeface="Times New Roman"/>
              </a:rPr>
              <a:t> risk</a:t>
            </a:r>
            <a:endParaRPr lang="en-GB" sz="3200" b="0" dirty="0"/>
          </a:p>
        </p:txBody>
      </p:sp>
      <p:sp>
        <p:nvSpPr>
          <p:cNvPr id="4" name="ZoneTexte 3"/>
          <p:cNvSpPr txBox="1"/>
          <p:nvPr/>
        </p:nvSpPr>
        <p:spPr>
          <a:xfrm>
            <a:off x="615735" y="1303793"/>
            <a:ext cx="4960269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133" dirty="0" err="1"/>
              <a:t>Women</a:t>
            </a:r>
            <a:r>
              <a:rPr lang="fr-FR" sz="2133" dirty="0"/>
              <a:t> 50 to 79 </a:t>
            </a:r>
            <a:r>
              <a:rPr lang="fr-FR" sz="2133" dirty="0" err="1"/>
              <a:t>years</a:t>
            </a:r>
            <a:r>
              <a:rPr lang="fr-FR" sz="2133" dirty="0"/>
              <a:t> of </a:t>
            </a:r>
            <a:r>
              <a:rPr lang="fr-FR" sz="2133" dirty="0" err="1"/>
              <a:t>age</a:t>
            </a:r>
            <a:r>
              <a:rPr lang="fr-FR" sz="2133" dirty="0"/>
              <a:t> at </a:t>
            </a:r>
            <a:r>
              <a:rPr lang="fr-FR" sz="2133" dirty="0" err="1"/>
              <a:t>baseline</a:t>
            </a:r>
            <a:r>
              <a:rPr lang="fr-FR" sz="2133" dirty="0"/>
              <a:t> </a:t>
            </a:r>
            <a:r>
              <a:rPr lang="fr-FR" sz="2133" baseline="30000" dirty="0"/>
              <a:t>(1)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0" y="6365855"/>
            <a:ext cx="12192000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67" i="1" dirty="0">
                <a:solidFill>
                  <a:schemeClr val="bg1">
                    <a:lumMod val="50000"/>
                  </a:schemeClr>
                </a:solidFill>
              </a:rPr>
              <a:t>(1) </a:t>
            </a:r>
            <a:r>
              <a:rPr lang="de-DE" sz="1067" i="1" dirty="0" err="1">
                <a:solidFill>
                  <a:schemeClr val="bg1">
                    <a:lumMod val="50000"/>
                  </a:schemeClr>
                </a:solidFill>
              </a:rPr>
              <a:t>Adapted</a:t>
            </a:r>
            <a:r>
              <a:rPr lang="de-DE" sz="1067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de-DE" sz="1067" i="1" dirty="0" err="1">
                <a:solidFill>
                  <a:schemeClr val="bg1">
                    <a:lumMod val="50000"/>
                  </a:schemeClr>
                </a:solidFill>
              </a:rPr>
              <a:t>from</a:t>
            </a:r>
            <a:r>
              <a:rPr lang="de-DE" sz="1067" i="1" dirty="0">
                <a:solidFill>
                  <a:schemeClr val="bg1">
                    <a:lumMod val="50000"/>
                  </a:schemeClr>
                </a:solidFill>
              </a:rPr>
              <a:t>: The </a:t>
            </a:r>
            <a:r>
              <a:rPr lang="de-DE" sz="1067" i="1" dirty="0" err="1">
                <a:solidFill>
                  <a:schemeClr val="bg1">
                    <a:lumMod val="50000"/>
                  </a:schemeClr>
                </a:solidFill>
              </a:rPr>
              <a:t>Women’s</a:t>
            </a:r>
            <a:r>
              <a:rPr lang="de-DE" sz="1067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de-DE" sz="1067" i="1" dirty="0" err="1">
                <a:solidFill>
                  <a:schemeClr val="bg1">
                    <a:lumMod val="50000"/>
                  </a:schemeClr>
                </a:solidFill>
              </a:rPr>
              <a:t>Health</a:t>
            </a:r>
            <a:r>
              <a:rPr lang="de-DE" sz="1067" i="1" dirty="0">
                <a:solidFill>
                  <a:schemeClr val="bg1">
                    <a:lumMod val="50000"/>
                  </a:schemeClr>
                </a:solidFill>
              </a:rPr>
              <a:t> Initiative </a:t>
            </a:r>
            <a:r>
              <a:rPr lang="de-DE" sz="1067" i="1" dirty="0" err="1">
                <a:solidFill>
                  <a:schemeClr val="bg1">
                    <a:lumMod val="50000"/>
                  </a:schemeClr>
                </a:solidFill>
              </a:rPr>
              <a:t>Randomized</a:t>
            </a:r>
            <a:r>
              <a:rPr lang="de-DE" sz="1067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de-DE" sz="1067" i="1" dirty="0" err="1">
                <a:solidFill>
                  <a:schemeClr val="bg1">
                    <a:lumMod val="50000"/>
                  </a:schemeClr>
                </a:solidFill>
              </a:rPr>
              <a:t>Controlled</a:t>
            </a:r>
            <a:r>
              <a:rPr lang="de-DE" sz="1067" i="1" dirty="0">
                <a:solidFill>
                  <a:schemeClr val="bg1">
                    <a:lumMod val="50000"/>
                  </a:schemeClr>
                </a:solidFill>
              </a:rPr>
              <a:t> Trial. </a:t>
            </a:r>
            <a:r>
              <a:rPr lang="de-DE" sz="1067" i="1" dirty="0" err="1">
                <a:solidFill>
                  <a:schemeClr val="bg1">
                    <a:lumMod val="50000"/>
                  </a:schemeClr>
                </a:solidFill>
              </a:rPr>
              <a:t>Effects</a:t>
            </a:r>
            <a:r>
              <a:rPr lang="de-DE" sz="1067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de-DE" sz="1067" i="1" dirty="0" err="1">
                <a:solidFill>
                  <a:schemeClr val="bg1">
                    <a:lumMod val="50000"/>
                  </a:schemeClr>
                </a:solidFill>
              </a:rPr>
              <a:t>of</a:t>
            </a:r>
            <a:r>
              <a:rPr lang="de-DE" sz="1067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de-DE" sz="1067" i="1" dirty="0" err="1">
                <a:solidFill>
                  <a:schemeClr val="bg1">
                    <a:lumMod val="50000"/>
                  </a:schemeClr>
                </a:solidFill>
              </a:rPr>
              <a:t>Conjugated</a:t>
            </a:r>
            <a:r>
              <a:rPr lang="de-DE" sz="1067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de-DE" sz="1067" i="1" dirty="0" err="1">
                <a:solidFill>
                  <a:schemeClr val="bg1">
                    <a:lumMod val="50000"/>
                  </a:schemeClr>
                </a:solidFill>
              </a:rPr>
              <a:t>Equine</a:t>
            </a:r>
            <a:r>
              <a:rPr lang="de-DE" sz="1067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de-DE" sz="1067" i="1" dirty="0" err="1">
                <a:solidFill>
                  <a:schemeClr val="bg1">
                    <a:lumMod val="50000"/>
                  </a:schemeClr>
                </a:solidFill>
              </a:rPr>
              <a:t>Estrogen</a:t>
            </a:r>
            <a:r>
              <a:rPr lang="de-DE" sz="1067" i="1" dirty="0">
                <a:solidFill>
                  <a:schemeClr val="bg1">
                    <a:lumMod val="50000"/>
                  </a:schemeClr>
                </a:solidFill>
              </a:rPr>
              <a:t> in Postmenopausal Women </a:t>
            </a:r>
            <a:r>
              <a:rPr lang="de-DE" sz="1067" i="1" dirty="0" err="1">
                <a:solidFill>
                  <a:schemeClr val="bg1">
                    <a:lumMod val="50000"/>
                  </a:schemeClr>
                </a:solidFill>
              </a:rPr>
              <a:t>With</a:t>
            </a:r>
            <a:r>
              <a:rPr lang="de-DE" sz="1067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de-DE" sz="1067" i="1" dirty="0" err="1">
                <a:solidFill>
                  <a:schemeClr val="bg1">
                    <a:lumMod val="50000"/>
                  </a:schemeClr>
                </a:solidFill>
              </a:rPr>
              <a:t>Hysterectomy</a:t>
            </a:r>
            <a:r>
              <a:rPr lang="de-DE" sz="1067" i="1" dirty="0">
                <a:solidFill>
                  <a:schemeClr val="bg1">
                    <a:lumMod val="50000"/>
                  </a:schemeClr>
                </a:solidFill>
              </a:rPr>
              <a:t>. </a:t>
            </a:r>
            <a:r>
              <a:rPr lang="is-IS" sz="1067" i="1" dirty="0">
                <a:solidFill>
                  <a:schemeClr val="bg1">
                    <a:lumMod val="50000"/>
                  </a:schemeClr>
                </a:solidFill>
              </a:rPr>
              <a:t>JAMA. 2004;291:1701-12.</a:t>
            </a:r>
            <a:endParaRPr lang="nb-NO" sz="1067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9" t="32663" r="9701" b="13181"/>
          <a:stretch/>
        </p:blipFill>
        <p:spPr>
          <a:xfrm>
            <a:off x="1802296" y="1775275"/>
            <a:ext cx="8059153" cy="398950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7" name="Rectangle 16"/>
          <p:cNvSpPr/>
          <p:nvPr/>
        </p:nvSpPr>
        <p:spPr>
          <a:xfrm>
            <a:off x="0" y="5912125"/>
            <a:ext cx="105240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>
                <a:solidFill>
                  <a:schemeClr val="bg1">
                    <a:lumMod val="50000"/>
                  </a:schemeClr>
                </a:solidFill>
              </a:rPr>
              <a:t>CEE : Conjugated Equine </a:t>
            </a:r>
            <a:r>
              <a:rPr lang="en-GB" sz="1200" i="1" dirty="0" err="1">
                <a:solidFill>
                  <a:schemeClr val="bg1">
                    <a:lumMod val="50000"/>
                  </a:schemeClr>
                </a:solidFill>
              </a:rPr>
              <a:t>Estrogens</a:t>
            </a:r>
            <a:r>
              <a:rPr lang="en-GB" sz="12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FR" sz="1200" i="1" dirty="0">
                <a:solidFill>
                  <a:schemeClr val="bg1">
                    <a:lumMod val="50000"/>
                  </a:schemeClr>
                </a:solidFill>
              </a:rPr>
              <a:t>; CHD: </a:t>
            </a:r>
            <a:r>
              <a:rPr lang="fr-FR" sz="1200" i="1" dirty="0" err="1">
                <a:solidFill>
                  <a:schemeClr val="bg1">
                    <a:lumMod val="50000"/>
                  </a:schemeClr>
                </a:solidFill>
              </a:rPr>
              <a:t>coronary</a:t>
            </a:r>
            <a:r>
              <a:rPr lang="fr-FR" sz="12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FR" sz="1200" i="1" dirty="0" err="1">
                <a:solidFill>
                  <a:schemeClr val="bg1">
                    <a:lumMod val="50000"/>
                  </a:schemeClr>
                </a:solidFill>
              </a:rPr>
              <a:t>heart</a:t>
            </a:r>
            <a:r>
              <a:rPr lang="fr-FR" sz="12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FR" sz="1200" i="1" dirty="0" err="1">
                <a:solidFill>
                  <a:schemeClr val="bg1">
                    <a:lumMod val="50000"/>
                  </a:schemeClr>
                </a:solidFill>
              </a:rPr>
              <a:t>disease</a:t>
            </a:r>
            <a:r>
              <a:rPr lang="fr-FR" sz="1200" i="1" dirty="0">
                <a:solidFill>
                  <a:schemeClr val="bg1">
                    <a:lumMod val="50000"/>
                  </a:schemeClr>
                </a:solidFill>
              </a:rPr>
              <a:t>, VTE: </a:t>
            </a:r>
            <a:r>
              <a:rPr lang="fr-FR" sz="1200" i="1" dirty="0" err="1">
                <a:solidFill>
                  <a:schemeClr val="bg1">
                    <a:lumMod val="50000"/>
                  </a:schemeClr>
                </a:solidFill>
              </a:rPr>
              <a:t>venous</a:t>
            </a:r>
            <a:r>
              <a:rPr lang="fr-FR" sz="12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FR" sz="1200" i="1" dirty="0" err="1">
                <a:solidFill>
                  <a:schemeClr val="bg1">
                    <a:lumMod val="50000"/>
                  </a:schemeClr>
                </a:solidFill>
              </a:rPr>
              <a:t>thromboembolism</a:t>
            </a:r>
            <a:r>
              <a:rPr lang="fr-FR" sz="1200" i="1" dirty="0">
                <a:solidFill>
                  <a:schemeClr val="bg1">
                    <a:lumMod val="50000"/>
                  </a:schemeClr>
                </a:solidFill>
              </a:rPr>
              <a:t>, PE:  </a:t>
            </a:r>
            <a:r>
              <a:rPr lang="fr-FR" sz="1200" i="1" dirty="0" err="1">
                <a:solidFill>
                  <a:schemeClr val="bg1">
                    <a:lumMod val="50000"/>
                  </a:schemeClr>
                </a:solidFill>
              </a:rPr>
              <a:t>Pulmonary</a:t>
            </a:r>
            <a:r>
              <a:rPr lang="fr-FR" sz="12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FR" sz="1200" i="1" dirty="0" err="1">
                <a:solidFill>
                  <a:schemeClr val="bg1">
                    <a:lumMod val="50000"/>
                  </a:schemeClr>
                </a:solidFill>
              </a:rPr>
              <a:t>Embolism</a:t>
            </a:r>
            <a:endParaRPr lang="fr-FR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561990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15736" y="1639535"/>
            <a:ext cx="10540601" cy="4525963"/>
          </a:xfrm>
        </p:spPr>
        <p:txBody>
          <a:bodyPr>
            <a:normAutofit/>
          </a:bodyPr>
          <a:lstStyle/>
          <a:p>
            <a:r>
              <a:rPr lang="en-GB" sz="2267" dirty="0"/>
              <a:t>HRT (combined or oestrogen-only) does </a:t>
            </a:r>
            <a:br>
              <a:rPr lang="en-GB" sz="2267" dirty="0"/>
            </a:br>
            <a:r>
              <a:rPr lang="en-GB" sz="2267" b="1" dirty="0">
                <a:solidFill>
                  <a:srgbClr val="7030A0"/>
                </a:solidFill>
              </a:rPr>
              <a:t>NOT PROTECT AGAINST CORONARY DISEASE </a:t>
            </a:r>
            <a:br>
              <a:rPr lang="en-GB" sz="2267" b="1" dirty="0">
                <a:solidFill>
                  <a:srgbClr val="7030A0"/>
                </a:solidFill>
              </a:rPr>
            </a:br>
            <a:r>
              <a:rPr lang="en-GB" sz="2267" dirty="0"/>
              <a:t>in women with or without a history of </a:t>
            </a:r>
            <a:br>
              <a:rPr lang="en-GB" sz="2267" dirty="0"/>
            </a:br>
            <a:r>
              <a:rPr lang="en-GB" sz="2267" dirty="0"/>
              <a:t>cardiovascular disease </a:t>
            </a:r>
            <a:r>
              <a:rPr lang="en-GB" sz="2267" baseline="30000" dirty="0"/>
              <a:t>(1) </a:t>
            </a:r>
            <a:br>
              <a:rPr lang="en-GB" sz="2267" dirty="0"/>
            </a:br>
            <a:endParaRPr lang="en-GB" sz="2267" dirty="0"/>
          </a:p>
          <a:p>
            <a:r>
              <a:rPr lang="en-GB" sz="2267" dirty="0"/>
              <a:t>There is an </a:t>
            </a:r>
            <a:r>
              <a:rPr lang="en-GB" sz="2267" b="1" dirty="0">
                <a:solidFill>
                  <a:srgbClr val="7030A0"/>
                </a:solidFill>
              </a:rPr>
              <a:t>INCREASED RISK </a:t>
            </a:r>
            <a:r>
              <a:rPr lang="en-GB" sz="2267" dirty="0"/>
              <a:t>of coronary </a:t>
            </a:r>
            <a:br>
              <a:rPr lang="en-GB" sz="2267" dirty="0"/>
            </a:br>
            <a:r>
              <a:rPr lang="en-GB" sz="2267" dirty="0"/>
              <a:t>disease on combined HRT, apparently </a:t>
            </a:r>
            <a:br>
              <a:rPr lang="en-GB" sz="2267" dirty="0"/>
            </a:br>
            <a:r>
              <a:rPr lang="en-GB" sz="2267" dirty="0"/>
              <a:t>unrelated to treatment duration</a:t>
            </a:r>
            <a:r>
              <a:rPr lang="en-GB" sz="2267" baseline="30000" dirty="0"/>
              <a:t> (1)</a:t>
            </a:r>
            <a:r>
              <a:rPr lang="en-GB" sz="2267" dirty="0"/>
              <a:t> </a:t>
            </a:r>
            <a:br>
              <a:rPr lang="en-GB" sz="2267" dirty="0"/>
            </a:br>
            <a:endParaRPr lang="en-GB" sz="2267" dirty="0"/>
          </a:p>
          <a:p>
            <a:r>
              <a:rPr lang="en-GB" sz="2267" dirty="0"/>
              <a:t>In women with a low risk of cardiovascular </a:t>
            </a:r>
            <a:br>
              <a:rPr lang="en-GB" sz="2267" dirty="0"/>
            </a:br>
            <a:r>
              <a:rPr lang="en-GB" sz="2267" dirty="0"/>
              <a:t>disease, this increase </a:t>
            </a:r>
            <a:r>
              <a:rPr lang="en-GB" sz="2267" b="1" dirty="0">
                <a:solidFill>
                  <a:srgbClr val="7030A0"/>
                </a:solidFill>
              </a:rPr>
              <a:t>DOES NOT JUSTIFY </a:t>
            </a:r>
            <a:r>
              <a:rPr lang="en-GB" sz="2267" dirty="0"/>
              <a:t>not </a:t>
            </a:r>
            <a:br>
              <a:rPr lang="en-GB" sz="2267" dirty="0"/>
            </a:br>
            <a:r>
              <a:rPr lang="en-GB" sz="2267" dirty="0"/>
              <a:t>prescribing or discontinuing HRT, if the anticipated benefits of treatment are high </a:t>
            </a:r>
            <a:r>
              <a:rPr lang="en-GB" sz="2267" baseline="30000" dirty="0"/>
              <a:t>(1) </a:t>
            </a:r>
            <a:endParaRPr lang="en-GB" sz="2267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F313-627C-6349-86EF-577085777D3C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40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Titre 3"/>
          <p:cNvSpPr txBox="1">
            <a:spLocks/>
          </p:cNvSpPr>
          <p:nvPr/>
        </p:nvSpPr>
        <p:spPr>
          <a:xfrm>
            <a:off x="615735" y="178419"/>
            <a:ext cx="10966668" cy="1014620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154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1571BB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>
                <a:ea typeface="Calibri"/>
                <a:cs typeface="Times New Roman"/>
              </a:rPr>
              <a:t>HRT: RISKS</a:t>
            </a:r>
          </a:p>
          <a:p>
            <a:r>
              <a:rPr lang="en-GB" sz="3200" b="0">
                <a:ea typeface="Calibri"/>
                <a:cs typeface="Times New Roman"/>
              </a:rPr>
              <a:t>FOCUS ON CORONARY RISK</a:t>
            </a:r>
            <a:endParaRPr lang="en-GB" sz="3200" b="0"/>
          </a:p>
        </p:txBody>
      </p:sp>
      <p:sp>
        <p:nvSpPr>
          <p:cNvPr id="9" name="ZoneTexte 8"/>
          <p:cNvSpPr txBox="1"/>
          <p:nvPr/>
        </p:nvSpPr>
        <p:spPr>
          <a:xfrm>
            <a:off x="1" y="6272190"/>
            <a:ext cx="11278271" cy="502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33" i="1">
                <a:solidFill>
                  <a:schemeClr val="bg1">
                    <a:lumMod val="50000"/>
                  </a:schemeClr>
                </a:solidFill>
              </a:rPr>
              <a:t>(1) ANAES. AFSSAPS. Hormone replacement therapy at menopause. 2004 ; (2) Reid RL. Menopause. Chapter 64. In: Clinical Gynecology, Second edition. Published by Cambridge University Press. 2015. pp 985-1003. </a:t>
            </a: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6570" y="1960734"/>
            <a:ext cx="5082415" cy="3545332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6843253" y="2189325"/>
            <a:ext cx="4985732" cy="301523"/>
          </a:xfrm>
          <a:prstGeom prst="rect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533"/>
          </a:p>
        </p:txBody>
      </p:sp>
      <p:sp>
        <p:nvSpPr>
          <p:cNvPr id="14" name="ZoneTexte 13"/>
          <p:cNvSpPr txBox="1"/>
          <p:nvPr/>
        </p:nvSpPr>
        <p:spPr>
          <a:xfrm>
            <a:off x="6947700" y="1639535"/>
            <a:ext cx="46801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>
                <a:solidFill>
                  <a:schemeClr val="bg1">
                    <a:lumMod val="50000"/>
                  </a:schemeClr>
                </a:solidFill>
              </a:rPr>
              <a:t>Adapted from WHI (2) - randomized clinical trial comparing continuous combined </a:t>
            </a:r>
            <a:r>
              <a:rPr lang="en-GB" sz="1200" i="1" dirty="0" err="1">
                <a:solidFill>
                  <a:schemeClr val="bg1">
                    <a:lumMod val="50000"/>
                  </a:schemeClr>
                </a:solidFill>
              </a:rPr>
              <a:t>estrogen</a:t>
            </a:r>
            <a:r>
              <a:rPr lang="en-GB" sz="1200" i="1" dirty="0">
                <a:solidFill>
                  <a:schemeClr val="bg1">
                    <a:lumMod val="50000"/>
                  </a:schemeClr>
                </a:solidFill>
              </a:rPr>
              <a:t>/progestin with placebo</a:t>
            </a:r>
          </a:p>
        </p:txBody>
      </p:sp>
    </p:spTree>
    <p:extLst>
      <p:ext uri="{BB962C8B-B14F-4D97-AF65-F5344CB8AC3E}">
        <p14:creationId xmlns:p14="http://schemas.microsoft.com/office/powerpoint/2010/main" val="191605900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4505" y="1600207"/>
            <a:ext cx="6998017" cy="4525963"/>
          </a:xfrm>
        </p:spPr>
        <p:txBody>
          <a:bodyPr>
            <a:noAutofit/>
          </a:bodyPr>
          <a:lstStyle/>
          <a:p>
            <a:r>
              <a:rPr lang="en-GB" sz="2267" dirty="0"/>
              <a:t>Annual risk of stroke increases from </a:t>
            </a:r>
            <a:br>
              <a:rPr lang="en-GB" sz="2267" dirty="0"/>
            </a:br>
            <a:r>
              <a:rPr lang="en-GB" sz="2267" dirty="0"/>
              <a:t>&lt;1 in 1000 at the time of menopause to </a:t>
            </a:r>
            <a:br>
              <a:rPr lang="en-GB" sz="2267" dirty="0"/>
            </a:br>
            <a:r>
              <a:rPr lang="en-GB" sz="2267" b="1" dirty="0">
                <a:solidFill>
                  <a:srgbClr val="7030A0"/>
                </a:solidFill>
              </a:rPr>
              <a:t>10 in 1000 by 75 years of age </a:t>
            </a:r>
            <a:r>
              <a:rPr lang="en-GB" sz="2267" baseline="30000" dirty="0">
                <a:ea typeface="Calibri"/>
                <a:cs typeface="Times New Roman"/>
              </a:rPr>
              <a:t>(1)</a:t>
            </a:r>
            <a:endParaRPr lang="en-GB" sz="2267" dirty="0"/>
          </a:p>
          <a:p>
            <a:endParaRPr lang="en-GB" sz="2267" dirty="0"/>
          </a:p>
          <a:p>
            <a:r>
              <a:rPr lang="en-GB" sz="2267" dirty="0"/>
              <a:t>The WHI reported an overall </a:t>
            </a:r>
            <a:r>
              <a:rPr lang="en-GB" sz="2267" b="1" dirty="0">
                <a:solidFill>
                  <a:srgbClr val="7030A0"/>
                </a:solidFill>
              </a:rPr>
              <a:t>small increase </a:t>
            </a:r>
            <a:br>
              <a:rPr lang="en-GB" sz="2267" b="1" dirty="0">
                <a:solidFill>
                  <a:srgbClr val="7030A0"/>
                </a:solidFill>
              </a:rPr>
            </a:br>
            <a:r>
              <a:rPr lang="en-GB" sz="2267" dirty="0"/>
              <a:t>in the incidence of non-fatal ischaemic </a:t>
            </a:r>
            <a:br>
              <a:rPr lang="en-GB" sz="2267" dirty="0"/>
            </a:br>
            <a:r>
              <a:rPr lang="en-GB" sz="2267" dirty="0"/>
              <a:t>stroke in women started on HRT, regardless </a:t>
            </a:r>
            <a:br>
              <a:rPr lang="en-GB" sz="2267" dirty="0"/>
            </a:br>
            <a:r>
              <a:rPr lang="en-GB" sz="2267" dirty="0"/>
              <a:t>of age at initiation </a:t>
            </a:r>
            <a:r>
              <a:rPr lang="en-GB" sz="2267" baseline="30000" dirty="0">
                <a:ea typeface="Calibri"/>
                <a:cs typeface="Times New Roman"/>
              </a:rPr>
              <a:t>(1)</a:t>
            </a:r>
            <a:br>
              <a:rPr lang="en-GB" sz="2267" dirty="0"/>
            </a:br>
            <a:endParaRPr lang="en-GB" sz="2267" dirty="0">
              <a:ea typeface="Calibri"/>
              <a:cs typeface="Times New Roman"/>
            </a:endParaRPr>
          </a:p>
          <a:p>
            <a:pPr>
              <a:spcAft>
                <a:spcPts val="1333"/>
              </a:spcAft>
            </a:pPr>
            <a:r>
              <a:rPr lang="en-GB" sz="2267" dirty="0">
                <a:ea typeface="Calibri"/>
                <a:cs typeface="Times New Roman"/>
              </a:rPr>
              <a:t>It is possible that transdermal oestrogens only or </a:t>
            </a:r>
            <a:br>
              <a:rPr lang="en-GB" sz="2267" dirty="0">
                <a:ea typeface="Calibri"/>
                <a:cs typeface="Times New Roman"/>
              </a:rPr>
            </a:br>
            <a:r>
              <a:rPr lang="en-GB" sz="2267" dirty="0">
                <a:ea typeface="Calibri"/>
                <a:cs typeface="Times New Roman"/>
              </a:rPr>
              <a:t>associated with progestin might not increase the risk, but this is according to one observational study </a:t>
            </a:r>
            <a:r>
              <a:rPr lang="en-GB" sz="2267" baseline="30000" dirty="0">
                <a:ea typeface="Calibri"/>
                <a:cs typeface="Times New Roman"/>
              </a:rPr>
              <a:t>(2)</a:t>
            </a:r>
          </a:p>
          <a:p>
            <a:pPr>
              <a:spcAft>
                <a:spcPts val="1333"/>
              </a:spcAft>
            </a:pPr>
            <a:endParaRPr lang="en-GB" sz="2267" dirty="0">
              <a:ea typeface="Calibri"/>
              <a:cs typeface="Times New Roman"/>
            </a:endParaRPr>
          </a:p>
          <a:p>
            <a:endParaRPr lang="en-GB" sz="2267" i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F313-627C-6349-86EF-577085777D3C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41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555636" y="6120391"/>
            <a:ext cx="10722635" cy="502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33" i="1">
                <a:solidFill>
                  <a:schemeClr val="bg1">
                    <a:lumMod val="50000"/>
                  </a:schemeClr>
                </a:solidFill>
              </a:rPr>
              <a:t>(1) Reid RL. Menopause. Chapter 64. In: Clinical Gynecology, Second edition. Published by Cambridge University Press. 2015. pp 985-1003. ; </a:t>
            </a:r>
            <a:br>
              <a:rPr lang="en-GB" sz="1333" i="1">
                <a:solidFill>
                  <a:schemeClr val="bg1">
                    <a:lumMod val="50000"/>
                  </a:schemeClr>
                </a:solidFill>
              </a:rPr>
            </a:br>
            <a:r>
              <a:rPr lang="en-GB" sz="1333" i="1">
                <a:solidFill>
                  <a:schemeClr val="bg1">
                    <a:lumMod val="50000"/>
                  </a:schemeClr>
                </a:solidFill>
              </a:rPr>
              <a:t>(2) Renoux C et al. Transdermal and oral hormone replacement therapy and the risk of stroke: a nested case-control study. BMJ 2010;340:c2519.</a:t>
            </a:r>
          </a:p>
        </p:txBody>
      </p:sp>
      <p:sp>
        <p:nvSpPr>
          <p:cNvPr id="7" name="Titre 3"/>
          <p:cNvSpPr txBox="1">
            <a:spLocks/>
          </p:cNvSpPr>
          <p:nvPr/>
        </p:nvSpPr>
        <p:spPr>
          <a:xfrm>
            <a:off x="615735" y="178419"/>
            <a:ext cx="10966668" cy="1014620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154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1571BB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dirty="0">
                <a:ea typeface="Calibri"/>
                <a:cs typeface="Times New Roman"/>
              </a:rPr>
              <a:t>HRT: RISKS</a:t>
            </a:r>
          </a:p>
          <a:p>
            <a:r>
              <a:rPr lang="en-GB" sz="3200" b="0" dirty="0">
                <a:ea typeface="Calibri"/>
                <a:cs typeface="Times New Roman"/>
              </a:rPr>
              <a:t>FOCUS ON STROKE</a:t>
            </a:r>
            <a:endParaRPr lang="en-GB" sz="3200" b="0" dirty="0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6570" y="1724498"/>
            <a:ext cx="5082415" cy="3545332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6843253" y="2543016"/>
            <a:ext cx="4985732" cy="301523"/>
          </a:xfrm>
          <a:prstGeom prst="rect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533"/>
          </a:p>
        </p:txBody>
      </p:sp>
      <p:sp>
        <p:nvSpPr>
          <p:cNvPr id="13" name="ZoneTexte 12"/>
          <p:cNvSpPr txBox="1"/>
          <p:nvPr/>
        </p:nvSpPr>
        <p:spPr>
          <a:xfrm>
            <a:off x="6947700" y="1410655"/>
            <a:ext cx="46801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>
                <a:solidFill>
                  <a:schemeClr val="bg1">
                    <a:lumMod val="50000"/>
                  </a:schemeClr>
                </a:solidFill>
              </a:rPr>
              <a:t>Adapted from WHI (1) - randomized clinical trial comparing continuous combined </a:t>
            </a:r>
            <a:r>
              <a:rPr lang="en-GB" sz="1200" i="1" dirty="0" err="1">
                <a:solidFill>
                  <a:schemeClr val="bg1">
                    <a:lumMod val="50000"/>
                  </a:schemeClr>
                </a:solidFill>
              </a:rPr>
              <a:t>estrogen</a:t>
            </a:r>
            <a:r>
              <a:rPr lang="en-GB" sz="1200" i="1" dirty="0">
                <a:solidFill>
                  <a:schemeClr val="bg1">
                    <a:lumMod val="50000"/>
                  </a:schemeClr>
                </a:solidFill>
              </a:rPr>
              <a:t>/progestin with placebo</a:t>
            </a:r>
          </a:p>
        </p:txBody>
      </p:sp>
    </p:spTree>
    <p:extLst>
      <p:ext uri="{BB962C8B-B14F-4D97-AF65-F5344CB8AC3E}">
        <p14:creationId xmlns:p14="http://schemas.microsoft.com/office/powerpoint/2010/main" val="4237856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ous-titr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F313-627C-6349-86EF-577085777D3C}" type="slidenum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42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l">
              <a:lnSpc>
                <a:spcPct val="120000"/>
              </a:lnSpc>
            </a:pPr>
            <a:r>
              <a:rPr lang="fr-FR" dirty="0"/>
              <a:t>HORMONE REPLACEMENT THERAPY (HRT)</a:t>
            </a:r>
            <a:br>
              <a:rPr lang="fr-FR" dirty="0"/>
            </a:br>
            <a:r>
              <a:rPr lang="fr-FR" dirty="0"/>
              <a:t>RISK OF VTE</a:t>
            </a:r>
          </a:p>
        </p:txBody>
      </p:sp>
    </p:spTree>
    <p:extLst>
      <p:ext uri="{BB962C8B-B14F-4D97-AF65-F5344CB8AC3E}">
        <p14:creationId xmlns:p14="http://schemas.microsoft.com/office/powerpoint/2010/main" val="135691203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15735" y="1600207"/>
            <a:ext cx="5965324" cy="4525963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15000"/>
              </a:lnSpc>
              <a:spcAft>
                <a:spcPts val="1333"/>
              </a:spcAft>
            </a:pPr>
            <a:r>
              <a:rPr lang="en-GB" sz="2400" dirty="0"/>
              <a:t>VTE increases with advancing age, being around 1.0 event/1000 person-years in those aged 41–77 years and </a:t>
            </a:r>
            <a:r>
              <a:rPr lang="en-GB" sz="2400" b="1" dirty="0">
                <a:solidFill>
                  <a:srgbClr val="7030A0"/>
                </a:solidFill>
              </a:rPr>
              <a:t>10 events/1000 person-years </a:t>
            </a:r>
            <a:r>
              <a:rPr lang="en-GB" sz="2400" dirty="0"/>
              <a:t>in those over 75 years </a:t>
            </a:r>
            <a:r>
              <a:rPr lang="en-GB" sz="2400" baseline="30000" dirty="0"/>
              <a:t>(1) </a:t>
            </a:r>
          </a:p>
          <a:p>
            <a:pPr>
              <a:lnSpc>
                <a:spcPct val="115000"/>
              </a:lnSpc>
              <a:spcAft>
                <a:spcPts val="1333"/>
              </a:spcAft>
            </a:pPr>
            <a:r>
              <a:rPr lang="en-GB" sz="2400" dirty="0"/>
              <a:t>Oral HRT, either combined oestrogen–progestin or oestrogen alone, results in a </a:t>
            </a:r>
            <a:br>
              <a:rPr lang="en-GB" sz="2400" dirty="0"/>
            </a:br>
            <a:r>
              <a:rPr lang="en-GB" sz="2400" b="1" dirty="0">
                <a:solidFill>
                  <a:srgbClr val="7030A0"/>
                </a:solidFill>
              </a:rPr>
              <a:t>2 to 4 fold increased relative risk </a:t>
            </a:r>
            <a:r>
              <a:rPr lang="en-GB" sz="2400" dirty="0"/>
              <a:t>of developing VTE </a:t>
            </a:r>
            <a:r>
              <a:rPr lang="en-GB" sz="2400" baseline="30000" dirty="0"/>
              <a:t>(1) </a:t>
            </a:r>
            <a:endParaRPr lang="en-GB" sz="2400" dirty="0"/>
          </a:p>
          <a:p>
            <a:pPr>
              <a:lnSpc>
                <a:spcPct val="115000"/>
              </a:lnSpc>
              <a:spcAft>
                <a:spcPts val="1333"/>
              </a:spcAft>
            </a:pPr>
            <a:r>
              <a:rPr lang="en-GB" sz="2400" dirty="0"/>
              <a:t>Limited data suggest that transdermal HRT may be associated with lower rates of VTE</a:t>
            </a:r>
            <a:br>
              <a:rPr lang="en-GB" sz="2400" dirty="0"/>
            </a:br>
            <a:r>
              <a:rPr lang="en-GB" sz="2400" dirty="0"/>
              <a:t>(</a:t>
            </a:r>
            <a:r>
              <a:rPr lang="en-GB" sz="2400" dirty="0">
                <a:ea typeface="Calibri"/>
                <a:cs typeface="Times New Roman"/>
              </a:rPr>
              <a:t>observational </a:t>
            </a:r>
            <a:r>
              <a:rPr lang="en-GB" sz="2400" dirty="0"/>
              <a:t>ESTHER Study) </a:t>
            </a:r>
            <a:r>
              <a:rPr lang="en-GB" sz="2400" baseline="30000" dirty="0"/>
              <a:t>(2)</a:t>
            </a:r>
          </a:p>
          <a:p>
            <a:endParaRPr lang="en-GB" sz="2267" i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F313-627C-6349-86EF-577085777D3C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43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555635" y="6041734"/>
            <a:ext cx="11273348" cy="707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33" i="1" dirty="0">
                <a:solidFill>
                  <a:schemeClr val="bg1">
                    <a:lumMod val="50000"/>
                  </a:schemeClr>
                </a:solidFill>
              </a:rPr>
              <a:t>VTE: venous thromboembolism</a:t>
            </a:r>
            <a:br>
              <a:rPr lang="en-GB" sz="1333" i="1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n-GB" sz="1333" i="1" dirty="0">
                <a:solidFill>
                  <a:schemeClr val="bg1">
                    <a:lumMod val="50000"/>
                  </a:schemeClr>
                </a:solidFill>
              </a:rPr>
              <a:t>(1) Reid RL. Menopause. Chapter 64. In: Clinical </a:t>
            </a:r>
            <a:r>
              <a:rPr lang="en-GB" sz="1333" i="1" dirty="0" err="1">
                <a:solidFill>
                  <a:schemeClr val="bg1">
                    <a:lumMod val="50000"/>
                  </a:schemeClr>
                </a:solidFill>
              </a:rPr>
              <a:t>Gynecology</a:t>
            </a:r>
            <a:r>
              <a:rPr lang="en-GB" sz="1333" i="1" dirty="0">
                <a:solidFill>
                  <a:schemeClr val="bg1">
                    <a:lumMod val="50000"/>
                  </a:schemeClr>
                </a:solidFill>
              </a:rPr>
              <a:t>, Second edition. Published by Cambridge University Press. 2015. pp 985-1003. ; (2) </a:t>
            </a:r>
            <a:r>
              <a:rPr lang="en-GB" sz="1333" i="1" dirty="0" err="1">
                <a:solidFill>
                  <a:schemeClr val="bg1">
                    <a:lumMod val="50000"/>
                  </a:schemeClr>
                </a:solidFill>
              </a:rPr>
              <a:t>Scarabin</a:t>
            </a:r>
            <a:r>
              <a:rPr lang="en-GB" sz="1333" i="1" dirty="0">
                <a:solidFill>
                  <a:schemeClr val="bg1">
                    <a:lumMod val="50000"/>
                  </a:schemeClr>
                </a:solidFill>
              </a:rPr>
              <a:t> PY et al. Differential association of oral and transdermal oestrogen- replacement therapy with venous thromboembolism risk. Lancet 2003 362: 428–32. </a:t>
            </a:r>
          </a:p>
        </p:txBody>
      </p:sp>
      <p:sp>
        <p:nvSpPr>
          <p:cNvPr id="7" name="Titre 3"/>
          <p:cNvSpPr txBox="1">
            <a:spLocks/>
          </p:cNvSpPr>
          <p:nvPr/>
        </p:nvSpPr>
        <p:spPr>
          <a:xfrm>
            <a:off x="615735" y="178419"/>
            <a:ext cx="10966668" cy="1014620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154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1571BB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>
                <a:ea typeface="Calibri"/>
                <a:cs typeface="Times New Roman"/>
              </a:rPr>
              <a:t>HRT &amp; RISK OF VTE</a:t>
            </a:r>
          </a:p>
          <a:p>
            <a:r>
              <a:rPr lang="en-GB" sz="3200" b="0">
                <a:ea typeface="Calibri"/>
                <a:cs typeface="Times New Roman"/>
              </a:rPr>
              <a:t>WHAT IS THE RISK?</a:t>
            </a:r>
            <a:endParaRPr lang="en-GB" sz="3200" b="0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1159" y="2128622"/>
            <a:ext cx="5082415" cy="3545332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6737842" y="3209337"/>
            <a:ext cx="4985732" cy="301523"/>
          </a:xfrm>
          <a:prstGeom prst="rect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533"/>
          </a:p>
        </p:txBody>
      </p:sp>
      <p:sp>
        <p:nvSpPr>
          <p:cNvPr id="13" name="ZoneTexte 12"/>
          <p:cNvSpPr txBox="1"/>
          <p:nvPr/>
        </p:nvSpPr>
        <p:spPr>
          <a:xfrm>
            <a:off x="6842289" y="1767333"/>
            <a:ext cx="46801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>
                <a:solidFill>
                  <a:schemeClr val="bg1">
                    <a:lumMod val="50000"/>
                  </a:schemeClr>
                </a:solidFill>
              </a:rPr>
              <a:t>Adapted from WHI (1) - randomized clinical trial comparing continuous combined oestrogen/progestin with placebo</a:t>
            </a:r>
          </a:p>
        </p:txBody>
      </p:sp>
    </p:spTree>
    <p:extLst>
      <p:ext uri="{BB962C8B-B14F-4D97-AF65-F5344CB8AC3E}">
        <p14:creationId xmlns:p14="http://schemas.microsoft.com/office/powerpoint/2010/main" val="186717925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F313-627C-6349-86EF-577085777D3C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44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6" name="Titre 3"/>
          <p:cNvSpPr txBox="1">
            <a:spLocks/>
          </p:cNvSpPr>
          <p:nvPr/>
        </p:nvSpPr>
        <p:spPr>
          <a:xfrm>
            <a:off x="615735" y="178419"/>
            <a:ext cx="10966668" cy="1014620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154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1571BB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dirty="0">
                <a:ea typeface="Calibri"/>
                <a:cs typeface="Times New Roman"/>
              </a:rPr>
              <a:t>HRT &amp; RISK OF VTE</a:t>
            </a:r>
            <a:br>
              <a:rPr lang="en-GB" sz="3200" dirty="0">
                <a:ea typeface="Calibri"/>
                <a:cs typeface="Times New Roman"/>
              </a:rPr>
            </a:br>
            <a:r>
              <a:rPr lang="en-GB" sz="3200" b="0" dirty="0">
                <a:ea typeface="Calibri"/>
                <a:cs typeface="Times New Roman"/>
              </a:rPr>
              <a:t>IMPACT OF THE ROUTE OF ADMINISTRATION</a:t>
            </a:r>
            <a:endParaRPr lang="en-GB" sz="3200" b="0" dirty="0"/>
          </a:p>
          <a:p>
            <a:endParaRPr lang="en-GB" sz="3200" dirty="0">
              <a:ea typeface="Calibri"/>
              <a:cs typeface="Times New Roman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" y="6240870"/>
            <a:ext cx="115276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i="1" dirty="0">
                <a:solidFill>
                  <a:srgbClr val="7F7F7F"/>
                </a:solidFill>
              </a:rPr>
              <a:t>(1) </a:t>
            </a:r>
            <a:r>
              <a:rPr lang="en-GB" sz="1200" i="1" dirty="0" err="1">
                <a:solidFill>
                  <a:srgbClr val="7F7F7F"/>
                </a:solidFill>
              </a:rPr>
              <a:t>Straczek</a:t>
            </a:r>
            <a:r>
              <a:rPr lang="en-GB" sz="1200" i="1" dirty="0">
                <a:solidFill>
                  <a:srgbClr val="7F7F7F"/>
                </a:solidFill>
              </a:rPr>
              <a:t> C. et al. </a:t>
            </a:r>
            <a:r>
              <a:rPr lang="en-GB" sz="1200" i="1" dirty="0" err="1">
                <a:solidFill>
                  <a:srgbClr val="7F7F7F"/>
                </a:solidFill>
              </a:rPr>
              <a:t>Prothrombotic</a:t>
            </a:r>
            <a:r>
              <a:rPr lang="en-GB" sz="1200" i="1" dirty="0">
                <a:solidFill>
                  <a:srgbClr val="7F7F7F"/>
                </a:solidFill>
              </a:rPr>
              <a:t> Mutations, Hormone Therapy, and Venous Thromboembolism Among Postmenopausal Women Impact of the Route of </a:t>
            </a:r>
            <a:r>
              <a:rPr lang="en-GB" sz="1200" i="1" dirty="0" err="1">
                <a:solidFill>
                  <a:srgbClr val="7F7F7F"/>
                </a:solidFill>
              </a:rPr>
              <a:t>Estrogen</a:t>
            </a:r>
            <a:r>
              <a:rPr lang="en-GB" sz="1200" i="1" dirty="0">
                <a:solidFill>
                  <a:srgbClr val="7F7F7F"/>
                </a:solidFill>
              </a:rPr>
              <a:t> Administration. Circulation. 2005;112:3495-3500.</a:t>
            </a:r>
          </a:p>
          <a:p>
            <a:r>
              <a:rPr lang="en-GB" sz="1200" i="1" dirty="0">
                <a:solidFill>
                  <a:srgbClr val="7F7F7F"/>
                </a:solidFill>
              </a:rPr>
              <a:t> 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615735" y="1481357"/>
            <a:ext cx="11343975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67" dirty="0"/>
              <a:t>VTE depends on the route of administration of oestrogens in women with or without coagulation anomalies (ESTHER study) </a:t>
            </a:r>
            <a:r>
              <a:rPr lang="en-GB" sz="1867" baseline="30000" dirty="0"/>
              <a:t>(1)</a:t>
            </a:r>
          </a:p>
        </p:txBody>
      </p:sp>
      <p:pic>
        <p:nvPicPr>
          <p:cNvPr id="54" name="Image 53"/>
          <p:cNvPicPr>
            <a:picLocks noChangeAspect="1"/>
          </p:cNvPicPr>
          <p:nvPr/>
        </p:nvPicPr>
        <p:blipFill rotWithShape="1">
          <a:blip r:embed="rId2"/>
          <a:srcRect t="3873" b="17518"/>
          <a:stretch/>
        </p:blipFill>
        <p:spPr>
          <a:xfrm>
            <a:off x="2718711" y="2194249"/>
            <a:ext cx="6754579" cy="3872412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2062873" y="2071127"/>
            <a:ext cx="774571" cy="4821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2533"/>
              <a:t>       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0D2B3E3-368B-9046-9C6F-DE6E7C304E1A}"/>
              </a:ext>
            </a:extLst>
          </p:cNvPr>
          <p:cNvSpPr/>
          <p:nvPr/>
        </p:nvSpPr>
        <p:spPr>
          <a:xfrm rot="16200000">
            <a:off x="873915" y="4010119"/>
            <a:ext cx="3872412" cy="55855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333" b="1" dirty="0">
                <a:solidFill>
                  <a:schemeClr val="tx1"/>
                </a:solidFill>
              </a:rPr>
              <a:t>Relative risk as Odds Ratio (OR and IC 95%)</a:t>
            </a:r>
          </a:p>
        </p:txBody>
      </p:sp>
    </p:spTree>
    <p:extLst>
      <p:ext uri="{BB962C8B-B14F-4D97-AF65-F5344CB8AC3E}">
        <p14:creationId xmlns:p14="http://schemas.microsoft.com/office/powerpoint/2010/main" val="11583198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F313-627C-6349-86EF-577085777D3C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45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5" name="Titre 3"/>
          <p:cNvSpPr txBox="1">
            <a:spLocks/>
          </p:cNvSpPr>
          <p:nvPr/>
        </p:nvSpPr>
        <p:spPr>
          <a:xfrm>
            <a:off x="615735" y="178419"/>
            <a:ext cx="10966668" cy="1014620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154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1571BB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dirty="0">
                <a:ea typeface="Calibri"/>
                <a:cs typeface="Times New Roman"/>
              </a:rPr>
              <a:t>HRT &amp; RISK OF VTE</a:t>
            </a:r>
            <a:br>
              <a:rPr lang="en-GB" sz="3200" dirty="0">
                <a:ea typeface="Calibri"/>
                <a:cs typeface="Times New Roman"/>
              </a:rPr>
            </a:br>
            <a:r>
              <a:rPr lang="en-GB" sz="3200" b="0" dirty="0">
                <a:ea typeface="Calibri"/>
                <a:cs typeface="Times New Roman"/>
              </a:rPr>
              <a:t>IMPACT OF PROGESTIN</a:t>
            </a:r>
            <a:endParaRPr lang="en-GB" sz="3200" b="0" dirty="0"/>
          </a:p>
        </p:txBody>
      </p:sp>
      <p:sp>
        <p:nvSpPr>
          <p:cNvPr id="6" name="ZoneTexte 5"/>
          <p:cNvSpPr txBox="1"/>
          <p:nvPr/>
        </p:nvSpPr>
        <p:spPr>
          <a:xfrm>
            <a:off x="615735" y="1303794"/>
            <a:ext cx="11343975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133" dirty="0"/>
              <a:t>HRT and VTE risk: impact of progestin associated with oestrogens (ESTHER study) </a:t>
            </a:r>
            <a:r>
              <a:rPr lang="en-GB" sz="2133" baseline="30000" dirty="0"/>
              <a:t>(1)</a:t>
            </a:r>
          </a:p>
        </p:txBody>
      </p:sp>
      <p:sp>
        <p:nvSpPr>
          <p:cNvPr id="7" name="Rectangle 6"/>
          <p:cNvSpPr/>
          <p:nvPr/>
        </p:nvSpPr>
        <p:spPr>
          <a:xfrm>
            <a:off x="1" y="6240870"/>
            <a:ext cx="115276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i="1" dirty="0">
                <a:solidFill>
                  <a:srgbClr val="7F7F7F"/>
                </a:solidFill>
              </a:rPr>
              <a:t>Adapted from (1) </a:t>
            </a:r>
            <a:r>
              <a:rPr lang="en-GB" sz="1200" i="1" dirty="0" err="1">
                <a:solidFill>
                  <a:srgbClr val="7F7F7F"/>
                </a:solidFill>
              </a:rPr>
              <a:t>Canonico</a:t>
            </a:r>
            <a:r>
              <a:rPr lang="en-GB" sz="1200" i="1" dirty="0">
                <a:solidFill>
                  <a:srgbClr val="7F7F7F"/>
                </a:solidFill>
              </a:rPr>
              <a:t> M. et al. Hormone Therapy and Venous Thromboembolism Among Postmenopausal Women Impact of the Route of </a:t>
            </a:r>
            <a:r>
              <a:rPr lang="en-GB" sz="1200" i="1" dirty="0" err="1">
                <a:solidFill>
                  <a:srgbClr val="7F7F7F"/>
                </a:solidFill>
              </a:rPr>
              <a:t>Estrogen</a:t>
            </a:r>
            <a:r>
              <a:rPr lang="en-GB" sz="1200" i="1" dirty="0">
                <a:solidFill>
                  <a:srgbClr val="7F7F7F"/>
                </a:solidFill>
              </a:rPr>
              <a:t> Administration and Progestogens: The ESTHER Study. Circulation 2007;115:840-845.</a:t>
            </a:r>
          </a:p>
        </p:txBody>
      </p:sp>
      <p:grpSp>
        <p:nvGrpSpPr>
          <p:cNvPr id="4" name="Grouper 3"/>
          <p:cNvGrpSpPr/>
          <p:nvPr/>
        </p:nvGrpSpPr>
        <p:grpSpPr>
          <a:xfrm>
            <a:off x="1954165" y="1755199"/>
            <a:ext cx="7918708" cy="3983165"/>
            <a:chOff x="1465623" y="1316399"/>
            <a:chExt cx="5939031" cy="2987374"/>
          </a:xfrm>
        </p:grpSpPr>
        <p:pic>
          <p:nvPicPr>
            <p:cNvPr id="53" name="Image 52"/>
            <p:cNvPicPr>
              <a:picLocks noChangeAspect="1"/>
            </p:cNvPicPr>
            <p:nvPr/>
          </p:nvPicPr>
          <p:blipFill rotWithShape="1">
            <a:blip r:embed="rId3"/>
            <a:srcRect t="16508" b="18386"/>
            <a:stretch/>
          </p:blipFill>
          <p:spPr>
            <a:xfrm>
              <a:off x="1541961" y="1316399"/>
              <a:ext cx="5862693" cy="2986709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12A3637-2030-E34E-B0DE-35E5648D371A}"/>
                </a:ext>
              </a:extLst>
            </p:cNvPr>
            <p:cNvSpPr/>
            <p:nvPr/>
          </p:nvSpPr>
          <p:spPr>
            <a:xfrm rot="16200000">
              <a:off x="222927" y="2642160"/>
              <a:ext cx="2904309" cy="41891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333" b="1" dirty="0">
                  <a:solidFill>
                    <a:schemeClr val="tx1"/>
                  </a:solidFill>
                </a:rPr>
                <a:t>Relative risk as Odds Ratio (OR and IC 95%)</a:t>
              </a:r>
            </a:p>
          </p:txBody>
        </p:sp>
        <p:sp>
          <p:nvSpPr>
            <p:cNvPr id="10" name="ZoneTexte 9"/>
            <p:cNvSpPr txBox="1"/>
            <p:nvPr/>
          </p:nvSpPr>
          <p:spPr>
            <a:xfrm>
              <a:off x="3401550" y="3331309"/>
              <a:ext cx="599537" cy="19240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GB" sz="1067" dirty="0"/>
            </a:p>
          </p:txBody>
        </p:sp>
        <p:sp>
          <p:nvSpPr>
            <p:cNvPr id="11" name="ZoneTexte 10"/>
            <p:cNvSpPr txBox="1"/>
            <p:nvPr/>
          </p:nvSpPr>
          <p:spPr>
            <a:xfrm>
              <a:off x="3401550" y="3350871"/>
              <a:ext cx="682394" cy="1924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067" b="1" dirty="0"/>
                <a:t>Cutaneous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0115807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5735" y="178420"/>
            <a:ext cx="10966668" cy="975233"/>
          </a:xfrm>
        </p:spPr>
        <p:txBody>
          <a:bodyPr>
            <a:normAutofit fontScale="90000"/>
          </a:bodyPr>
          <a:lstStyle/>
          <a:p>
            <a:r>
              <a:rPr lang="en-GB"/>
              <a:t>CONCLUSIONS</a:t>
            </a:r>
            <a:br>
              <a:rPr lang="en-GB"/>
            </a:br>
            <a:endParaRPr lang="en-GB" sz="3600" b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15735" y="1110135"/>
            <a:ext cx="10966668" cy="4525963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15000"/>
              </a:lnSpc>
              <a:spcAft>
                <a:spcPts val="1333"/>
              </a:spcAft>
            </a:pPr>
            <a:r>
              <a:rPr lang="en-GB" sz="2667" dirty="0">
                <a:ea typeface="Calibri"/>
                <a:cs typeface="Times New Roman"/>
              </a:rPr>
              <a:t>HRT is effective in treating the climacteric syndrome </a:t>
            </a:r>
            <a:r>
              <a:rPr lang="en-GB" sz="2667" baseline="30000" dirty="0">
                <a:ea typeface="Calibri"/>
                <a:cs typeface="Times New Roman"/>
              </a:rPr>
              <a:t>(1)</a:t>
            </a:r>
          </a:p>
          <a:p>
            <a:pPr>
              <a:lnSpc>
                <a:spcPct val="115000"/>
              </a:lnSpc>
              <a:spcAft>
                <a:spcPts val="1333"/>
              </a:spcAft>
            </a:pPr>
            <a:r>
              <a:rPr lang="en-GB" sz="2667" dirty="0">
                <a:ea typeface="Calibri"/>
                <a:cs typeface="Times New Roman"/>
              </a:rPr>
              <a:t>HRT has important secondary effects, with a increased risks of:</a:t>
            </a:r>
            <a:endParaRPr lang="en-GB" sz="2667" baseline="30000" dirty="0">
              <a:ea typeface="Calibri"/>
              <a:cs typeface="Times New Roman"/>
            </a:endParaRPr>
          </a:p>
          <a:p>
            <a:pPr lvl="1">
              <a:lnSpc>
                <a:spcPct val="115000"/>
              </a:lnSpc>
              <a:spcAft>
                <a:spcPts val="1333"/>
              </a:spcAft>
            </a:pPr>
            <a:r>
              <a:rPr lang="en-GB" sz="2400" dirty="0">
                <a:ea typeface="Calibri"/>
                <a:cs typeface="Times New Roman"/>
              </a:rPr>
              <a:t>Coronary disease</a:t>
            </a:r>
          </a:p>
          <a:p>
            <a:pPr lvl="1">
              <a:lnSpc>
                <a:spcPct val="115000"/>
              </a:lnSpc>
              <a:spcAft>
                <a:spcPts val="1333"/>
              </a:spcAft>
            </a:pPr>
            <a:r>
              <a:rPr lang="en-GB" sz="2400" dirty="0">
                <a:ea typeface="Calibri"/>
                <a:cs typeface="Times New Roman"/>
              </a:rPr>
              <a:t>Stroke (if oral oestrogens)?  </a:t>
            </a:r>
            <a:r>
              <a:rPr lang="en-GB" sz="2400" baseline="30000" dirty="0">
                <a:ea typeface="Calibri"/>
                <a:cs typeface="Times New Roman"/>
              </a:rPr>
              <a:t>(4)</a:t>
            </a:r>
            <a:endParaRPr lang="en-GB" sz="2400" dirty="0">
              <a:ea typeface="Calibri"/>
              <a:cs typeface="Times New Roman"/>
            </a:endParaRPr>
          </a:p>
          <a:p>
            <a:pPr lvl="1">
              <a:lnSpc>
                <a:spcPct val="115000"/>
              </a:lnSpc>
              <a:spcAft>
                <a:spcPts val="1333"/>
              </a:spcAft>
            </a:pPr>
            <a:r>
              <a:rPr lang="en-GB" sz="2400" dirty="0">
                <a:ea typeface="Calibri"/>
                <a:cs typeface="Times New Roman"/>
              </a:rPr>
              <a:t>VTE when oral oestrogens are used aggravated by artificial progestins </a:t>
            </a:r>
            <a:r>
              <a:rPr lang="en-GB" sz="2400" baseline="30000" dirty="0">
                <a:ea typeface="Calibri"/>
                <a:cs typeface="Times New Roman"/>
              </a:rPr>
              <a:t>(2)</a:t>
            </a:r>
          </a:p>
          <a:p>
            <a:pPr lvl="1">
              <a:lnSpc>
                <a:spcPct val="115000"/>
              </a:lnSpc>
              <a:spcAft>
                <a:spcPts val="1333"/>
              </a:spcAft>
            </a:pPr>
            <a:r>
              <a:rPr lang="en-GB" sz="2400" dirty="0">
                <a:ea typeface="Calibri"/>
                <a:cs typeface="Times New Roman"/>
              </a:rPr>
              <a:t>Not detailed in the presentation</a:t>
            </a:r>
          </a:p>
          <a:p>
            <a:pPr lvl="2">
              <a:lnSpc>
                <a:spcPct val="115000"/>
              </a:lnSpc>
              <a:spcAft>
                <a:spcPts val="1333"/>
              </a:spcAft>
            </a:pPr>
            <a:r>
              <a:rPr lang="en-GB" sz="2133" dirty="0">
                <a:ea typeface="Calibri"/>
                <a:cs typeface="Times New Roman"/>
              </a:rPr>
              <a:t>Endometrium cancer when there is no progestin added to oestrogens </a:t>
            </a:r>
            <a:r>
              <a:rPr lang="en-GB" sz="2133" baseline="30000" dirty="0">
                <a:ea typeface="Calibri"/>
                <a:cs typeface="Times New Roman"/>
              </a:rPr>
              <a:t>(3)</a:t>
            </a:r>
          </a:p>
          <a:p>
            <a:pPr lvl="2">
              <a:lnSpc>
                <a:spcPct val="115000"/>
              </a:lnSpc>
              <a:spcAft>
                <a:spcPts val="1333"/>
              </a:spcAft>
            </a:pPr>
            <a:r>
              <a:rPr lang="en-GB" sz="2133" dirty="0">
                <a:ea typeface="Calibri"/>
                <a:cs typeface="Times New Roman"/>
              </a:rPr>
              <a:t>Breast cancer, if artificial progestins are used </a:t>
            </a:r>
            <a:r>
              <a:rPr lang="en-GB" sz="2133" baseline="30000" dirty="0">
                <a:ea typeface="Calibri"/>
                <a:cs typeface="Times New Roman"/>
              </a:rPr>
              <a:t>(1)</a:t>
            </a:r>
          </a:p>
          <a:p>
            <a:pPr lvl="1">
              <a:lnSpc>
                <a:spcPct val="115000"/>
              </a:lnSpc>
              <a:spcAft>
                <a:spcPts val="1333"/>
              </a:spcAft>
            </a:pPr>
            <a:endParaRPr lang="en-GB" sz="2400" baseline="30000" dirty="0">
              <a:ea typeface="Calibri"/>
              <a:cs typeface="Times New Roman"/>
            </a:endParaRPr>
          </a:p>
          <a:p>
            <a:endParaRPr lang="en-GB" sz="2667" dirty="0"/>
          </a:p>
          <a:p>
            <a:endParaRPr lang="en-GB" sz="2667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F313-627C-6349-86EF-577085777D3C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46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06018" y="5666752"/>
            <a:ext cx="11683209" cy="1117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33" i="1" dirty="0">
                <a:solidFill>
                  <a:schemeClr val="bg1">
                    <a:lumMod val="50000"/>
                  </a:schemeClr>
                </a:solidFill>
              </a:rPr>
              <a:t>(1) Reid RL. Menopause. Chapter 64. In: Clinical </a:t>
            </a:r>
            <a:r>
              <a:rPr lang="en-GB" sz="1333" i="1" dirty="0" err="1">
                <a:solidFill>
                  <a:schemeClr val="bg1">
                    <a:lumMod val="50000"/>
                  </a:schemeClr>
                </a:solidFill>
              </a:rPr>
              <a:t>Gynecology</a:t>
            </a:r>
            <a:r>
              <a:rPr lang="en-GB" sz="1333" i="1" dirty="0">
                <a:solidFill>
                  <a:schemeClr val="bg1">
                    <a:lumMod val="50000"/>
                  </a:schemeClr>
                </a:solidFill>
              </a:rPr>
              <a:t>, Second edition. Published by Cambridge University Press. 2015. pp 985-1003. ; (2) </a:t>
            </a:r>
            <a:r>
              <a:rPr lang="en-GB" sz="1333" i="1" dirty="0" err="1">
                <a:solidFill>
                  <a:schemeClr val="bg1">
                    <a:lumMod val="50000"/>
                  </a:schemeClr>
                </a:solidFill>
              </a:rPr>
              <a:t>Straczek</a:t>
            </a:r>
            <a:r>
              <a:rPr lang="en-GB" sz="1333" i="1" dirty="0">
                <a:solidFill>
                  <a:schemeClr val="bg1">
                    <a:lumMod val="50000"/>
                  </a:schemeClr>
                </a:solidFill>
              </a:rPr>
              <a:t> C. et al. </a:t>
            </a:r>
            <a:r>
              <a:rPr lang="en-GB" sz="1333" i="1" dirty="0" err="1">
                <a:solidFill>
                  <a:schemeClr val="bg1">
                    <a:lumMod val="50000"/>
                  </a:schemeClr>
                </a:solidFill>
              </a:rPr>
              <a:t>Prothrombotic</a:t>
            </a:r>
            <a:r>
              <a:rPr lang="en-GB" sz="1333" i="1" dirty="0">
                <a:solidFill>
                  <a:schemeClr val="bg1">
                    <a:lumMod val="50000"/>
                  </a:schemeClr>
                </a:solidFill>
              </a:rPr>
              <a:t> Mutations, Hormone Therapy, and Venous Thromboembolism Among Postmenopausal Women Impact of the Route of </a:t>
            </a:r>
            <a:r>
              <a:rPr lang="en-GB" sz="1333" i="1" dirty="0" err="1">
                <a:solidFill>
                  <a:schemeClr val="bg1">
                    <a:lumMod val="50000"/>
                  </a:schemeClr>
                </a:solidFill>
              </a:rPr>
              <a:t>Estrogen</a:t>
            </a:r>
            <a:r>
              <a:rPr lang="en-GB" sz="1333" i="1" dirty="0">
                <a:solidFill>
                  <a:schemeClr val="bg1">
                    <a:lumMod val="50000"/>
                  </a:schemeClr>
                </a:solidFill>
              </a:rPr>
              <a:t> Administration. Circulation 2005;112:3495-3500 ; (3) </a:t>
            </a:r>
            <a:r>
              <a:rPr lang="en-GB" sz="1333" i="1" dirty="0" err="1">
                <a:solidFill>
                  <a:schemeClr val="bg1">
                    <a:lumMod val="50000"/>
                  </a:schemeClr>
                </a:solidFill>
              </a:rPr>
              <a:t>Weiderpass</a:t>
            </a:r>
            <a:r>
              <a:rPr lang="en-GB" sz="1333" i="1" dirty="0">
                <a:solidFill>
                  <a:schemeClr val="bg1">
                    <a:lumMod val="50000"/>
                  </a:schemeClr>
                </a:solidFill>
              </a:rPr>
              <a:t> E. et al. Risk of Endometrial Cancer Following </a:t>
            </a:r>
            <a:r>
              <a:rPr lang="en-GB" sz="1333" i="1" dirty="0" err="1">
                <a:solidFill>
                  <a:schemeClr val="bg1">
                    <a:lumMod val="50000"/>
                  </a:schemeClr>
                </a:solidFill>
              </a:rPr>
              <a:t>Estrogen</a:t>
            </a:r>
            <a:r>
              <a:rPr lang="en-GB" sz="1333" i="1" dirty="0">
                <a:solidFill>
                  <a:schemeClr val="bg1">
                    <a:lumMod val="50000"/>
                  </a:schemeClr>
                </a:solidFill>
              </a:rPr>
              <a:t> Replacement With and Without </a:t>
            </a:r>
            <a:r>
              <a:rPr lang="en-GB" sz="1333" i="1" dirty="0" err="1">
                <a:solidFill>
                  <a:schemeClr val="bg1">
                    <a:lumMod val="50000"/>
                  </a:schemeClr>
                </a:solidFill>
              </a:rPr>
              <a:t>Progestins</a:t>
            </a:r>
            <a:r>
              <a:rPr lang="en-GB" sz="1333" i="1" dirty="0">
                <a:solidFill>
                  <a:schemeClr val="bg1">
                    <a:lumMod val="50000"/>
                  </a:schemeClr>
                </a:solidFill>
              </a:rPr>
              <a:t>. JNCI 1999;91:1131-37 ; (4) </a:t>
            </a:r>
            <a:r>
              <a:rPr lang="en-GB" sz="1333" i="1" dirty="0" err="1">
                <a:solidFill>
                  <a:schemeClr val="bg1">
                    <a:lumMod val="50000"/>
                  </a:schemeClr>
                </a:solidFill>
              </a:rPr>
              <a:t>Wassertheil-Smoller</a:t>
            </a:r>
            <a:r>
              <a:rPr lang="en-GB" sz="1333" i="1" dirty="0">
                <a:solidFill>
                  <a:schemeClr val="bg1">
                    <a:lumMod val="50000"/>
                  </a:schemeClr>
                </a:solidFill>
              </a:rPr>
              <a:t> S. et al. Effect of </a:t>
            </a:r>
            <a:r>
              <a:rPr lang="en-GB" sz="1333" i="1" dirty="0" err="1">
                <a:solidFill>
                  <a:schemeClr val="bg1">
                    <a:lumMod val="50000"/>
                  </a:schemeClr>
                </a:solidFill>
              </a:rPr>
              <a:t>Estrogen</a:t>
            </a:r>
            <a:r>
              <a:rPr lang="en-GB" sz="1333" i="1" dirty="0">
                <a:solidFill>
                  <a:schemeClr val="bg1">
                    <a:lumMod val="50000"/>
                  </a:schemeClr>
                </a:solidFill>
              </a:rPr>
              <a:t> Plus Progestin on Stroke in Postmenopausal Women The Women’s Health Initiative: A Randomized Trial. JAMA 2003;289:2673-2684.</a:t>
            </a:r>
          </a:p>
        </p:txBody>
      </p:sp>
    </p:spTree>
    <p:extLst>
      <p:ext uri="{BB962C8B-B14F-4D97-AF65-F5344CB8AC3E}">
        <p14:creationId xmlns:p14="http://schemas.microsoft.com/office/powerpoint/2010/main" val="1167954099"/>
      </p:ext>
    </p:extLst>
  </p:cSld>
  <p:clrMapOvr>
    <a:masterClrMapping/>
  </p:clrMapOvr>
</p:sld>
</file>

<file path=ppt/theme/theme1.xml><?xml version="1.0" encoding="utf-8"?>
<a:theme xmlns:a="http://schemas.openxmlformats.org/drawingml/2006/main" name="1_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3_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2856</TotalTime>
  <Words>6273</Words>
  <Application>Microsoft Office PowerPoint</Application>
  <PresentationFormat>Grand écran</PresentationFormat>
  <Paragraphs>576</Paragraphs>
  <Slides>46</Slides>
  <Notes>8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46</vt:i4>
      </vt:variant>
    </vt:vector>
  </HeadingPairs>
  <TitlesOfParts>
    <vt:vector size="52" baseType="lpstr">
      <vt:lpstr>Arial</vt:lpstr>
      <vt:lpstr>Calibri</vt:lpstr>
      <vt:lpstr>Perpetua</vt:lpstr>
      <vt:lpstr>Verdana</vt:lpstr>
      <vt:lpstr>1_Thème Office</vt:lpstr>
      <vt:lpstr>3_Thème Office</vt:lpstr>
      <vt:lpstr>Hormonal treatments,  contraception &amp; hormone replacement therapy </vt:lpstr>
      <vt:lpstr>CONTRACEPTION </vt:lpstr>
      <vt:lpstr>Birth control methods: different effectivenesses (1,2,3)</vt:lpstr>
      <vt:lpstr>Understanding the hypothalamic-pituitary-ovarian axis</vt:lpstr>
      <vt:lpstr>HORMONALE CONTRACEPTIVE METHODS </vt:lpstr>
      <vt:lpstr>Contraceptives: different methods</vt:lpstr>
      <vt:lpstr>Hormonal contraceptives LARC – LONG-ACTIVE REVERSIBLE CONTRACEPTION</vt:lpstr>
      <vt:lpstr>Focus on progestin evolution (1,2,3)</vt:lpstr>
      <vt:lpstr>Présentation PowerPoint</vt:lpstr>
      <vt:lpstr>Présentation PowerPoint</vt:lpstr>
      <vt:lpstr>Présentation PowerPoint</vt:lpstr>
      <vt:lpstr>HORMONAL CONTRACEPTION  &amp;  RISK OF THROMBOEMBOLISM</vt:lpstr>
      <vt:lpstr>RISK OF THROMBOEMBOLISM Progestin-only contraceptives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CONTRACEPTION  IN AUTOIMMUNE DISEASE</vt:lpstr>
      <vt:lpstr>What about the contraception methods used by women with rheumatoid arthritis (RA) and psoriatic arthritis (PsA)?</vt:lpstr>
      <vt:lpstr>What about the contraception methods used by women with RA and PsA?</vt:lpstr>
      <vt:lpstr>What about the contraception methods used by women with RA and PsA?</vt:lpstr>
      <vt:lpstr>What about the contraception methods used by women with inflammatory bowel disease (IBD)?</vt:lpstr>
      <vt:lpstr>What about the contraception methods used by women with IBD?</vt:lpstr>
      <vt:lpstr>What about the contraception methods used by women with IBD?</vt:lpstr>
      <vt:lpstr>CONTRACEPTION:  KEY POINTS FOR PRACTICE</vt:lpstr>
      <vt:lpstr>Consultation for contraception: some key points</vt:lpstr>
      <vt:lpstr>Screening all arterial and venous vascular risk factors for VTE (1)</vt:lpstr>
      <vt:lpstr>How to choose a hormonal contraceptive? EXPERT OPINION</vt:lpstr>
      <vt:lpstr>HORMONE REPLACEMENT THERAPY (HRT) METHODS, BENEFITS, RISKS</vt:lpstr>
      <vt:lpstr>MENOPAUSE: PHYSIOLOGICAL CHANGES</vt:lpstr>
      <vt:lpstr>MENOPAUSE: MANIFESTATIONS</vt:lpstr>
      <vt:lpstr>HRT: METHODS</vt:lpstr>
      <vt:lpstr>HRT: BENEFITS</vt:lpstr>
      <vt:lpstr>HRT: RISKS</vt:lpstr>
      <vt:lpstr>Présentation PowerPoint</vt:lpstr>
      <vt:lpstr>Présentation PowerPoint</vt:lpstr>
      <vt:lpstr>Présentation PowerPoint</vt:lpstr>
      <vt:lpstr>Présentation PowerPoint</vt:lpstr>
      <vt:lpstr>HORMONE REPLACEMENT THERAPY (HRT) RISK OF VTE</vt:lpstr>
      <vt:lpstr>Présentation PowerPoint</vt:lpstr>
      <vt:lpstr>Présentation PowerPoint</vt:lpstr>
      <vt:lpstr>Présentation PowerPoint</vt:lpstr>
      <vt:lpstr>CONCLUSIONS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Michel Daniloski</dc:creator>
  <cp:lastModifiedBy>christian jamin</cp:lastModifiedBy>
  <cp:revision>1377</cp:revision>
  <cp:lastPrinted>2019-11-05T15:33:30Z</cp:lastPrinted>
  <dcterms:created xsi:type="dcterms:W3CDTF">2019-10-18T05:58:19Z</dcterms:created>
  <dcterms:modified xsi:type="dcterms:W3CDTF">2019-11-14T17:38:03Z</dcterms:modified>
</cp:coreProperties>
</file>